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Lst>
  <p:notesMasterIdLst>
    <p:notesMasterId r:id="rId60"/>
  </p:notesMasterIdLst>
  <p:sldIdLst>
    <p:sldId id="315" r:id="rId2"/>
    <p:sldId id="322" r:id="rId3"/>
    <p:sldId id="297" r:id="rId4"/>
    <p:sldId id="291" r:id="rId5"/>
    <p:sldId id="312" r:id="rId6"/>
    <p:sldId id="285" r:id="rId7"/>
    <p:sldId id="292" r:id="rId8"/>
    <p:sldId id="314" r:id="rId9"/>
    <p:sldId id="309" r:id="rId10"/>
    <p:sldId id="316" r:id="rId11"/>
    <p:sldId id="305" r:id="rId12"/>
    <p:sldId id="324" r:id="rId13"/>
    <p:sldId id="308" r:id="rId14"/>
    <p:sldId id="317" r:id="rId15"/>
    <p:sldId id="319" r:id="rId16"/>
    <p:sldId id="318" r:id="rId17"/>
    <p:sldId id="287" r:id="rId18"/>
    <p:sldId id="320" r:id="rId19"/>
    <p:sldId id="298" r:id="rId20"/>
    <p:sldId id="296" r:id="rId21"/>
    <p:sldId id="325" r:id="rId22"/>
    <p:sldId id="339" r:id="rId23"/>
    <p:sldId id="334" r:id="rId24"/>
    <p:sldId id="335" r:id="rId25"/>
    <p:sldId id="336" r:id="rId26"/>
    <p:sldId id="340" r:id="rId27"/>
    <p:sldId id="326" r:id="rId28"/>
    <p:sldId id="338" r:id="rId29"/>
    <p:sldId id="341" r:id="rId30"/>
    <p:sldId id="327" r:id="rId31"/>
    <p:sldId id="357" r:id="rId32"/>
    <p:sldId id="344" r:id="rId33"/>
    <p:sldId id="328" r:id="rId34"/>
    <p:sldId id="343" r:id="rId35"/>
    <p:sldId id="329" r:id="rId36"/>
    <p:sldId id="347" r:id="rId37"/>
    <p:sldId id="345" r:id="rId38"/>
    <p:sldId id="330" r:id="rId39"/>
    <p:sldId id="351" r:id="rId40"/>
    <p:sldId id="346" r:id="rId41"/>
    <p:sldId id="331" r:id="rId42"/>
    <p:sldId id="342" r:id="rId43"/>
    <p:sldId id="332" r:id="rId44"/>
    <p:sldId id="358" r:id="rId45"/>
    <p:sldId id="359" r:id="rId46"/>
    <p:sldId id="348" r:id="rId47"/>
    <p:sldId id="333" r:id="rId48"/>
    <p:sldId id="293" r:id="rId49"/>
    <p:sldId id="349" r:id="rId50"/>
    <p:sldId id="352" r:id="rId51"/>
    <p:sldId id="360" r:id="rId52"/>
    <p:sldId id="355" r:id="rId53"/>
    <p:sldId id="362" r:id="rId54"/>
    <p:sldId id="361" r:id="rId55"/>
    <p:sldId id="363" r:id="rId56"/>
    <p:sldId id="350" r:id="rId57"/>
    <p:sldId id="356" r:id="rId58"/>
    <p:sldId id="264" r:id="rId59"/>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Kylliäinen" initials="JK" lastIdx="19" clrIdx="0">
    <p:extLst>
      <p:ext uri="{19B8F6BF-5375-455C-9EA6-DF929625EA0E}">
        <p15:presenceInfo xmlns:p15="http://schemas.microsoft.com/office/powerpoint/2012/main" userId="S::julia.kylliainen@viima.com::15ef0949-9b6c-4ac8-b211-0d2f0469e14e" providerId="AD"/>
      </p:ext>
    </p:extLst>
  </p:cmAuthor>
  <p:cmAuthor id="2" name="Jesse Nieminen" initials="JN" lastIdx="25" clrIdx="1">
    <p:extLst>
      <p:ext uri="{19B8F6BF-5375-455C-9EA6-DF929625EA0E}">
        <p15:presenceInfo xmlns:p15="http://schemas.microsoft.com/office/powerpoint/2012/main" userId="S::jesse.nieminen@viima.com::ee422b5d-5eb7-4d36-9963-90f781b2ce8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BBBBB"/>
    <a:srgbClr val="003BB0"/>
    <a:srgbClr val="F5F5F5"/>
    <a:srgbClr val="F0F0F0"/>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91" autoAdjust="0"/>
    <p:restoredTop sz="93817" autoAdjust="0"/>
  </p:normalViewPr>
  <p:slideViewPr>
    <p:cSldViewPr snapToObjects="1" showGuides="1">
      <p:cViewPr>
        <p:scale>
          <a:sx n="100" d="100"/>
          <a:sy n="100" d="100"/>
        </p:scale>
        <p:origin x="760" y="68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351624015748032E-2"/>
          <c:y val="0.12305867845357539"/>
          <c:w val="0.93264837598425199"/>
          <c:h val="0.74928446424185136"/>
        </c:manualLayout>
      </c:layout>
      <c:lineChart>
        <c:grouping val="standard"/>
        <c:varyColors val="0"/>
        <c:ser>
          <c:idx val="0"/>
          <c:order val="0"/>
          <c:tx>
            <c:strRef>
              <c:f>Sheet1!$B$1</c:f>
              <c:strCache>
                <c:ptCount val="1"/>
                <c:pt idx="0">
                  <c:v>Blockbuster revenue </c:v>
                </c:pt>
              </c:strCache>
            </c:strRef>
          </c:tx>
          <c:spPr>
            <a:ln w="31750" cap="rnd">
              <a:solidFill>
                <a:srgbClr val="003BB0"/>
              </a:solidFill>
              <a:round/>
            </a:ln>
            <a:effectLst/>
          </c:spPr>
          <c:marker>
            <c:symbol val="none"/>
          </c:marker>
          <c:cat>
            <c:numRef>
              <c:f>Sheet1!$A$2:$A$9</c:f>
              <c:numCache>
                <c:formatCode>General</c:formatCode>
                <c:ptCount val="8"/>
                <c:pt idx="0">
                  <c:v>2002</c:v>
                </c:pt>
                <c:pt idx="1">
                  <c:v>2004</c:v>
                </c:pt>
                <c:pt idx="2">
                  <c:v>2006</c:v>
                </c:pt>
                <c:pt idx="3">
                  <c:v>2008</c:v>
                </c:pt>
                <c:pt idx="4">
                  <c:v>2010</c:v>
                </c:pt>
                <c:pt idx="5">
                  <c:v>2012</c:v>
                </c:pt>
                <c:pt idx="6">
                  <c:v>2014</c:v>
                </c:pt>
                <c:pt idx="7">
                  <c:v>2016</c:v>
                </c:pt>
              </c:numCache>
            </c:numRef>
          </c:cat>
          <c:val>
            <c:numRef>
              <c:f>Sheet1!$B$2:$B$9</c:f>
              <c:numCache>
                <c:formatCode>General</c:formatCode>
                <c:ptCount val="8"/>
                <c:pt idx="0">
                  <c:v>5</c:v>
                </c:pt>
                <c:pt idx="1">
                  <c:v>6</c:v>
                </c:pt>
                <c:pt idx="2">
                  <c:v>6</c:v>
                </c:pt>
                <c:pt idx="3">
                  <c:v>4</c:v>
                </c:pt>
                <c:pt idx="4">
                  <c:v>3</c:v>
                </c:pt>
                <c:pt idx="5" formatCode="h:mm">
                  <c:v>0</c:v>
                </c:pt>
                <c:pt idx="6">
                  <c:v>0</c:v>
                </c:pt>
                <c:pt idx="7">
                  <c:v>0</c:v>
                </c:pt>
              </c:numCache>
            </c:numRef>
          </c:val>
          <c:smooth val="0"/>
          <c:extLst>
            <c:ext xmlns:c16="http://schemas.microsoft.com/office/drawing/2014/chart" uri="{C3380CC4-5D6E-409C-BE32-E72D297353CC}">
              <c16:uniqueId val="{00000000-9A7F-44F0-A3C5-5E101FD20147}"/>
            </c:ext>
          </c:extLst>
        </c:ser>
        <c:ser>
          <c:idx val="1"/>
          <c:order val="1"/>
          <c:tx>
            <c:strRef>
              <c:f>Sheet1!$C$1</c:f>
              <c:strCache>
                <c:ptCount val="1"/>
                <c:pt idx="0">
                  <c:v>Netflix revenue</c:v>
                </c:pt>
              </c:strCache>
            </c:strRef>
          </c:tx>
          <c:spPr>
            <a:ln w="31750" cap="rnd">
              <a:solidFill>
                <a:srgbClr val="FF0000"/>
              </a:solidFill>
              <a:round/>
            </a:ln>
            <a:effectLst/>
          </c:spPr>
          <c:marker>
            <c:symbol val="none"/>
          </c:marker>
          <c:cat>
            <c:numRef>
              <c:f>Sheet1!$A$2:$A$9</c:f>
              <c:numCache>
                <c:formatCode>General</c:formatCode>
                <c:ptCount val="8"/>
                <c:pt idx="0">
                  <c:v>2002</c:v>
                </c:pt>
                <c:pt idx="1">
                  <c:v>2004</c:v>
                </c:pt>
                <c:pt idx="2">
                  <c:v>2006</c:v>
                </c:pt>
                <c:pt idx="3">
                  <c:v>2008</c:v>
                </c:pt>
                <c:pt idx="4">
                  <c:v>2010</c:v>
                </c:pt>
                <c:pt idx="5">
                  <c:v>2012</c:v>
                </c:pt>
                <c:pt idx="6">
                  <c:v>2014</c:v>
                </c:pt>
                <c:pt idx="7">
                  <c:v>2016</c:v>
                </c:pt>
              </c:numCache>
            </c:numRef>
          </c:cat>
          <c:val>
            <c:numRef>
              <c:f>Sheet1!$C$2:$C$9</c:f>
              <c:numCache>
                <c:formatCode>h:mm</c:formatCode>
                <c:ptCount val="8"/>
                <c:pt idx="0">
                  <c:v>1.8749999999999999E-2</c:v>
                </c:pt>
                <c:pt idx="1">
                  <c:v>5.9027777777777783E-2</c:v>
                </c:pt>
                <c:pt idx="2">
                  <c:v>0.31166666666666698</c:v>
                </c:pt>
                <c:pt idx="3">
                  <c:v>0.353333333333334</c:v>
                </c:pt>
                <c:pt idx="4">
                  <c:v>1</c:v>
                </c:pt>
                <c:pt idx="5">
                  <c:v>3</c:v>
                </c:pt>
                <c:pt idx="6" formatCode="General">
                  <c:v>6</c:v>
                </c:pt>
                <c:pt idx="7" formatCode="General">
                  <c:v>8</c:v>
                </c:pt>
              </c:numCache>
            </c:numRef>
          </c:val>
          <c:smooth val="0"/>
          <c:extLst>
            <c:ext xmlns:c16="http://schemas.microsoft.com/office/drawing/2014/chart" uri="{C3380CC4-5D6E-409C-BE32-E72D297353CC}">
              <c16:uniqueId val="{00000001-9A7F-44F0-A3C5-5E101FD20147}"/>
            </c:ext>
          </c:extLst>
        </c:ser>
        <c:dLbls>
          <c:showLegendKey val="0"/>
          <c:showVal val="0"/>
          <c:showCatName val="0"/>
          <c:showSerName val="0"/>
          <c:showPercent val="0"/>
          <c:showBubbleSize val="0"/>
        </c:dLbls>
        <c:smooth val="0"/>
        <c:axId val="862525112"/>
        <c:axId val="862525440"/>
      </c:lineChart>
      <c:catAx>
        <c:axId val="862525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fi-FI"/>
          </a:p>
        </c:txPr>
        <c:crossAx val="862525440"/>
        <c:crosses val="autoZero"/>
        <c:auto val="1"/>
        <c:lblAlgn val="ctr"/>
        <c:lblOffset val="100"/>
        <c:noMultiLvlLbl val="0"/>
      </c:catAx>
      <c:valAx>
        <c:axId val="862525440"/>
        <c:scaling>
          <c:orientation val="minMax"/>
          <c:max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50000"/>
                    <a:lumOff val="50000"/>
                  </a:schemeClr>
                </a:solidFill>
                <a:latin typeface="+mn-lt"/>
                <a:ea typeface="+mn-ea"/>
                <a:cs typeface="+mn-cs"/>
              </a:defRPr>
            </a:pPr>
            <a:endParaRPr lang="fi-FI"/>
          </a:p>
        </c:txPr>
        <c:crossAx val="862525112"/>
        <c:crosses val="autoZero"/>
        <c:crossBetween val="between"/>
      </c:valAx>
      <c:spPr>
        <a:noFill/>
        <a:ln w="25400">
          <a:noFill/>
        </a:ln>
        <a:effectLst/>
      </c:spPr>
    </c:plotArea>
    <c:legend>
      <c:legendPos val="b"/>
      <c:legendEntry>
        <c:idx val="0"/>
        <c:txPr>
          <a:bodyPr rot="0" spcFirstLastPara="1" vertOverflow="ellipsis" vert="horz" wrap="square" anchor="ctr" anchorCtr="1"/>
          <a:lstStyle/>
          <a:p>
            <a:pPr>
              <a:defRPr sz="1197" b="1" i="0" u="none" strike="noStrike" kern="1200" baseline="0">
                <a:solidFill>
                  <a:schemeClr val="bg1">
                    <a:lumMod val="65000"/>
                  </a:schemeClr>
                </a:solidFill>
                <a:latin typeface="+mn-lt"/>
                <a:ea typeface="+mn-ea"/>
                <a:cs typeface="+mn-cs"/>
              </a:defRPr>
            </a:pPr>
            <a:endParaRPr lang="fi-FI"/>
          </a:p>
        </c:txPr>
      </c:legendEntry>
      <c:legendEntry>
        <c:idx val="1"/>
        <c:txPr>
          <a:bodyPr rot="0" spcFirstLastPara="1" vertOverflow="ellipsis" vert="horz" wrap="square" anchor="ctr" anchorCtr="1"/>
          <a:lstStyle/>
          <a:p>
            <a:pPr>
              <a:defRPr sz="1197" b="1" i="0" u="none" strike="noStrike" kern="1200" baseline="0">
                <a:solidFill>
                  <a:schemeClr val="bg1">
                    <a:lumMod val="65000"/>
                  </a:schemeClr>
                </a:solidFill>
                <a:latin typeface="+mn-lt"/>
                <a:ea typeface="+mn-ea"/>
                <a:cs typeface="+mn-cs"/>
              </a:defRPr>
            </a:pPr>
            <a:endParaRPr lang="fi-FI"/>
          </a:p>
        </c:txPr>
      </c:legendEntry>
      <c:layout>
        <c:manualLayout>
          <c:xMode val="edge"/>
          <c:yMode val="edge"/>
          <c:x val="0.26435113188976378"/>
          <c:y val="0.94811657553416739"/>
          <c:w val="0.47442261318897644"/>
          <c:h val="5.188342446583264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fi-FI"/>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i-FI"/>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Sheet1!$A$1</c:f>
              <c:strCache>
                <c:ptCount val="1"/>
                <c:pt idx="0">
                  <c:v>Survival rate</c:v>
                </c:pt>
              </c:strCache>
            </c:strRef>
          </c:tx>
          <c:explosion val="1"/>
          <c:dPt>
            <c:idx val="0"/>
            <c:bubble3D val="0"/>
            <c:spPr>
              <a:solidFill>
                <a:schemeClr val="accent1"/>
              </a:solidFill>
              <a:ln w="19050">
                <a:noFill/>
              </a:ln>
              <a:effectLst/>
            </c:spPr>
            <c:extLst>
              <c:ext xmlns:c16="http://schemas.microsoft.com/office/drawing/2014/chart" uri="{C3380CC4-5D6E-409C-BE32-E72D297353CC}">
                <c16:uniqueId val="{00000001-A29A-4908-B592-77527D443AE7}"/>
              </c:ext>
            </c:extLst>
          </c:dPt>
          <c:dPt>
            <c:idx val="1"/>
            <c:bubble3D val="0"/>
            <c:spPr>
              <a:solidFill>
                <a:schemeClr val="tx2">
                  <a:lumMod val="40000"/>
                  <a:lumOff val="60000"/>
                </a:schemeClr>
              </a:solidFill>
              <a:ln w="19050">
                <a:noFill/>
              </a:ln>
              <a:effectLst/>
            </c:spPr>
            <c:extLst>
              <c:ext xmlns:c16="http://schemas.microsoft.com/office/drawing/2014/chart" uri="{C3380CC4-5D6E-409C-BE32-E72D297353CC}">
                <c16:uniqueId val="{00000003-A29A-4908-B592-77527D443AE7}"/>
              </c:ext>
            </c:extLst>
          </c:dPt>
          <c:val>
            <c:numRef>
              <c:f>Sheet1!$A$2:$A$3</c:f>
              <c:numCache>
                <c:formatCode>0%</c:formatCode>
                <c:ptCount val="2"/>
                <c:pt idx="0">
                  <c:v>0.5</c:v>
                </c:pt>
                <c:pt idx="1">
                  <c:v>0.5</c:v>
                </c:pt>
              </c:numCache>
            </c:numRef>
          </c:val>
          <c:extLst>
            <c:ext xmlns:c16="http://schemas.microsoft.com/office/drawing/2014/chart" uri="{C3380CC4-5D6E-409C-BE32-E72D297353CC}">
              <c16:uniqueId val="{00000004-A29A-4908-B592-77527D443AE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i-FI"/>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2D57A5-EC61-4EBB-82E3-C34E983B6A33}"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FI"/>
        </a:p>
      </dgm:t>
    </dgm:pt>
    <dgm:pt modelId="{4461AC7E-B463-428A-A3C8-AAA216F2368E}">
      <dgm:prSet phldrT="[Text]" custT="1"/>
      <dgm:spPr>
        <a:solidFill>
          <a:schemeClr val="accent1">
            <a:hueOff val="0"/>
            <a:satOff val="0"/>
            <a:lumOff val="0"/>
            <a:alpha val="90000"/>
          </a:schemeClr>
        </a:solidFill>
      </dgm:spPr>
      <dgm:t>
        <a:bodyPr/>
        <a:lstStyle/>
        <a:p>
          <a:r>
            <a:rPr lang="fi-FI" sz="1600" b="1" dirty="0"/>
            <a:t>BUSINESS MODEL</a:t>
          </a:r>
          <a:endParaRPr lang="en-FI" sz="1600" b="1" dirty="0"/>
        </a:p>
      </dgm:t>
    </dgm:pt>
    <dgm:pt modelId="{959C4DF4-F910-4552-A5CC-83E486680D5E}" type="parTrans" cxnId="{7D112B12-A750-4DD8-A69C-E524BCB6DAFF}">
      <dgm:prSet/>
      <dgm:spPr/>
      <dgm:t>
        <a:bodyPr/>
        <a:lstStyle/>
        <a:p>
          <a:endParaRPr lang="en-FI"/>
        </a:p>
      </dgm:t>
    </dgm:pt>
    <dgm:pt modelId="{51470416-580F-4478-9F13-145006B702F0}" type="sibTrans" cxnId="{7D112B12-A750-4DD8-A69C-E524BCB6DAFF}">
      <dgm:prSet/>
      <dgm:spPr/>
      <dgm:t>
        <a:bodyPr/>
        <a:lstStyle/>
        <a:p>
          <a:endParaRPr lang="en-FI"/>
        </a:p>
      </dgm:t>
    </dgm:pt>
    <dgm:pt modelId="{8C27E220-057C-41CF-953C-CA242E0729B9}">
      <dgm:prSet phldrT="[Text]"/>
      <dgm:spPr>
        <a:solidFill>
          <a:schemeClr val="accent1">
            <a:hueOff val="0"/>
            <a:satOff val="0"/>
            <a:lumOff val="0"/>
            <a:alpha val="70000"/>
          </a:schemeClr>
        </a:solidFill>
      </dgm:spPr>
      <dgm:t>
        <a:bodyPr/>
        <a:lstStyle/>
        <a:p>
          <a:r>
            <a:rPr lang="fi-FI" b="1" dirty="0"/>
            <a:t>Strategy</a:t>
          </a:r>
          <a:endParaRPr lang="en-FI" b="1" dirty="0"/>
        </a:p>
      </dgm:t>
    </dgm:pt>
    <dgm:pt modelId="{5E4A56A6-1B80-40AE-AEFE-29FD94AE006A}" type="parTrans" cxnId="{AA198D76-C25B-40D7-8172-05D74509A889}">
      <dgm:prSet/>
      <dgm:spPr/>
      <dgm:t>
        <a:bodyPr/>
        <a:lstStyle/>
        <a:p>
          <a:endParaRPr lang="en-FI"/>
        </a:p>
      </dgm:t>
    </dgm:pt>
    <dgm:pt modelId="{85FBCA21-76CB-4E10-8CD0-1E287A8E4D06}" type="sibTrans" cxnId="{AA198D76-C25B-40D7-8172-05D74509A889}">
      <dgm:prSet/>
      <dgm:spPr/>
      <dgm:t>
        <a:bodyPr/>
        <a:lstStyle/>
        <a:p>
          <a:endParaRPr lang="en-FI"/>
        </a:p>
      </dgm:t>
    </dgm:pt>
    <dgm:pt modelId="{E47DE8CB-B5A5-4FC8-A85D-342B9C83E3A6}">
      <dgm:prSet phldrT="[Text]"/>
      <dgm:spPr>
        <a:solidFill>
          <a:schemeClr val="accent1">
            <a:hueOff val="0"/>
            <a:satOff val="0"/>
            <a:lumOff val="0"/>
            <a:alpha val="70000"/>
          </a:schemeClr>
        </a:solidFill>
      </dgm:spPr>
      <dgm:t>
        <a:bodyPr/>
        <a:lstStyle/>
        <a:p>
          <a:r>
            <a:rPr lang="fi-FI" b="1" dirty="0"/>
            <a:t>Resources</a:t>
          </a:r>
          <a:endParaRPr lang="en-FI" b="1" dirty="0"/>
        </a:p>
      </dgm:t>
    </dgm:pt>
    <dgm:pt modelId="{DF8B78E3-F8C8-44CF-B0B5-E205DE4EEB96}" type="parTrans" cxnId="{77AF2185-E4CE-4AF8-995C-8E5DB5BAC8F0}">
      <dgm:prSet/>
      <dgm:spPr/>
      <dgm:t>
        <a:bodyPr/>
        <a:lstStyle/>
        <a:p>
          <a:endParaRPr lang="en-FI"/>
        </a:p>
      </dgm:t>
    </dgm:pt>
    <dgm:pt modelId="{0CD0B760-D4CE-4D4C-8511-8C5253F46097}" type="sibTrans" cxnId="{77AF2185-E4CE-4AF8-995C-8E5DB5BAC8F0}">
      <dgm:prSet/>
      <dgm:spPr/>
      <dgm:t>
        <a:bodyPr/>
        <a:lstStyle/>
        <a:p>
          <a:endParaRPr lang="en-FI"/>
        </a:p>
      </dgm:t>
    </dgm:pt>
    <dgm:pt modelId="{E51C5C60-EDDA-4464-BDCD-1BC0710C9A06}">
      <dgm:prSet phldrT="[Text]"/>
      <dgm:spPr>
        <a:solidFill>
          <a:schemeClr val="accent1">
            <a:hueOff val="0"/>
            <a:satOff val="0"/>
            <a:lumOff val="0"/>
            <a:alpha val="70000"/>
          </a:schemeClr>
        </a:solidFill>
      </dgm:spPr>
      <dgm:t>
        <a:bodyPr/>
        <a:lstStyle/>
        <a:p>
          <a:r>
            <a:rPr lang="fi-FI" b="1" dirty="0"/>
            <a:t>Capabilities</a:t>
          </a:r>
          <a:endParaRPr lang="en-FI" b="1" dirty="0"/>
        </a:p>
      </dgm:t>
    </dgm:pt>
    <dgm:pt modelId="{B38719A5-C2B1-4C5E-A421-572E6D720AAA}" type="parTrans" cxnId="{9DCF4BFB-B1C0-43E2-9393-7B927DCF8E3A}">
      <dgm:prSet/>
      <dgm:spPr/>
      <dgm:t>
        <a:bodyPr/>
        <a:lstStyle/>
        <a:p>
          <a:endParaRPr lang="en-FI"/>
        </a:p>
      </dgm:t>
    </dgm:pt>
    <dgm:pt modelId="{DFD5843F-7E62-46AC-A5A3-49FE6C6D567E}" type="sibTrans" cxnId="{9DCF4BFB-B1C0-43E2-9393-7B927DCF8E3A}">
      <dgm:prSet/>
      <dgm:spPr/>
      <dgm:t>
        <a:bodyPr/>
        <a:lstStyle/>
        <a:p>
          <a:endParaRPr lang="en-FI"/>
        </a:p>
      </dgm:t>
    </dgm:pt>
    <dgm:pt modelId="{778F3A66-5251-4AC3-9599-A874B16C8C0E}">
      <dgm:prSet phldrT="[Text]"/>
      <dgm:spPr>
        <a:solidFill>
          <a:schemeClr val="accent1">
            <a:hueOff val="0"/>
            <a:satOff val="0"/>
            <a:lumOff val="0"/>
            <a:alpha val="70000"/>
          </a:schemeClr>
        </a:solidFill>
      </dgm:spPr>
      <dgm:t>
        <a:bodyPr/>
        <a:lstStyle/>
        <a:p>
          <a:r>
            <a:rPr lang="fi-FI" b="1" dirty="0"/>
            <a:t>Channels</a:t>
          </a:r>
          <a:endParaRPr lang="en-FI" b="1" dirty="0"/>
        </a:p>
      </dgm:t>
    </dgm:pt>
    <dgm:pt modelId="{4A7682E9-5F09-4AF2-8AB1-30006229C5EA}" type="parTrans" cxnId="{5E6F0760-128F-4CA7-B2F2-A99483F50C03}">
      <dgm:prSet/>
      <dgm:spPr/>
      <dgm:t>
        <a:bodyPr/>
        <a:lstStyle/>
        <a:p>
          <a:endParaRPr lang="en-FI"/>
        </a:p>
      </dgm:t>
    </dgm:pt>
    <dgm:pt modelId="{58812057-756F-4F6C-A66C-7D15CDD1AC65}" type="sibTrans" cxnId="{5E6F0760-128F-4CA7-B2F2-A99483F50C03}">
      <dgm:prSet/>
      <dgm:spPr/>
      <dgm:t>
        <a:bodyPr/>
        <a:lstStyle/>
        <a:p>
          <a:endParaRPr lang="en-FI"/>
        </a:p>
      </dgm:t>
    </dgm:pt>
    <dgm:pt modelId="{2A8AB686-FEDD-41BD-B7DB-11EC884393E7}">
      <dgm:prSet phldrT="[Text]"/>
      <dgm:spPr>
        <a:solidFill>
          <a:schemeClr val="accent1">
            <a:hueOff val="0"/>
            <a:satOff val="0"/>
            <a:lumOff val="0"/>
            <a:alpha val="70000"/>
          </a:schemeClr>
        </a:solidFill>
      </dgm:spPr>
      <dgm:t>
        <a:bodyPr/>
        <a:lstStyle/>
        <a:p>
          <a:r>
            <a:rPr lang="fi-FI" b="1" dirty="0"/>
            <a:t>Values</a:t>
          </a:r>
          <a:endParaRPr lang="en-FI" b="1" dirty="0"/>
        </a:p>
      </dgm:t>
    </dgm:pt>
    <dgm:pt modelId="{8FA5829A-91B5-4DE0-BDC3-E405CA1E95D3}" type="parTrans" cxnId="{BE995925-48B7-4879-B816-B89124FA1A9C}">
      <dgm:prSet/>
      <dgm:spPr/>
      <dgm:t>
        <a:bodyPr/>
        <a:lstStyle/>
        <a:p>
          <a:endParaRPr lang="en-FI"/>
        </a:p>
      </dgm:t>
    </dgm:pt>
    <dgm:pt modelId="{B30760EA-AD6E-4669-9A52-E17B4A2C6774}" type="sibTrans" cxnId="{BE995925-48B7-4879-B816-B89124FA1A9C}">
      <dgm:prSet/>
      <dgm:spPr/>
      <dgm:t>
        <a:bodyPr/>
        <a:lstStyle/>
        <a:p>
          <a:endParaRPr lang="en-FI"/>
        </a:p>
      </dgm:t>
    </dgm:pt>
    <dgm:pt modelId="{0AAEF97B-16E7-4C3A-954A-A90D6011259D}">
      <dgm:prSet phldrT="[Text]"/>
      <dgm:spPr/>
      <dgm:t>
        <a:bodyPr/>
        <a:lstStyle/>
        <a:p>
          <a:endParaRPr lang="en-FI" dirty="0"/>
        </a:p>
      </dgm:t>
    </dgm:pt>
    <dgm:pt modelId="{3DD6546D-FD20-4D5A-820D-5EA480C587F6}" type="parTrans" cxnId="{86FD0EEE-9081-4F96-98EC-FC79DA55F543}">
      <dgm:prSet/>
      <dgm:spPr/>
      <dgm:t>
        <a:bodyPr/>
        <a:lstStyle/>
        <a:p>
          <a:endParaRPr lang="en-FI"/>
        </a:p>
      </dgm:t>
    </dgm:pt>
    <dgm:pt modelId="{F9D3F4B6-FF77-4C72-81B3-CF15A8BB58D4}" type="sibTrans" cxnId="{86FD0EEE-9081-4F96-98EC-FC79DA55F543}">
      <dgm:prSet/>
      <dgm:spPr/>
      <dgm:t>
        <a:bodyPr/>
        <a:lstStyle/>
        <a:p>
          <a:endParaRPr lang="en-FI"/>
        </a:p>
      </dgm:t>
    </dgm:pt>
    <dgm:pt modelId="{45BC1E64-621C-41B0-847E-5FAA5E026033}" type="pres">
      <dgm:prSet presAssocID="{2C2D57A5-EC61-4EBB-82E3-C34E983B6A33}" presName="cycle" presStyleCnt="0">
        <dgm:presLayoutVars>
          <dgm:chMax val="1"/>
          <dgm:dir/>
          <dgm:animLvl val="ctr"/>
          <dgm:resizeHandles val="exact"/>
        </dgm:presLayoutVars>
      </dgm:prSet>
      <dgm:spPr/>
    </dgm:pt>
    <dgm:pt modelId="{4FCBC42B-D025-40D7-8262-68CC36FAF176}" type="pres">
      <dgm:prSet presAssocID="{4461AC7E-B463-428A-A3C8-AAA216F2368E}" presName="centerShape" presStyleLbl="node0" presStyleIdx="0" presStyleCnt="1" custScaleX="140212" custScaleY="140212"/>
      <dgm:spPr/>
    </dgm:pt>
    <dgm:pt modelId="{FBDF6668-3684-4090-80D8-1BA4D99F54DE}" type="pres">
      <dgm:prSet presAssocID="{5E4A56A6-1B80-40AE-AEFE-29FD94AE006A}" presName="Name9" presStyleLbl="parChTrans1D2" presStyleIdx="0" presStyleCnt="5"/>
      <dgm:spPr/>
    </dgm:pt>
    <dgm:pt modelId="{4AD407BC-5C1C-4126-935C-1BDCB288FB88}" type="pres">
      <dgm:prSet presAssocID="{5E4A56A6-1B80-40AE-AEFE-29FD94AE006A}" presName="connTx" presStyleLbl="parChTrans1D2" presStyleIdx="0" presStyleCnt="5"/>
      <dgm:spPr/>
    </dgm:pt>
    <dgm:pt modelId="{29578007-B0C7-49F0-A670-CE7396DAD7DE}" type="pres">
      <dgm:prSet presAssocID="{8C27E220-057C-41CF-953C-CA242E0729B9}" presName="node" presStyleLbl="node1" presStyleIdx="0" presStyleCnt="5" custScaleY="100124">
        <dgm:presLayoutVars>
          <dgm:bulletEnabled val="1"/>
        </dgm:presLayoutVars>
      </dgm:prSet>
      <dgm:spPr/>
    </dgm:pt>
    <dgm:pt modelId="{8D90497F-936F-4DE1-9718-5FA241C0A165}" type="pres">
      <dgm:prSet presAssocID="{DF8B78E3-F8C8-44CF-B0B5-E205DE4EEB96}" presName="Name9" presStyleLbl="parChTrans1D2" presStyleIdx="1" presStyleCnt="5"/>
      <dgm:spPr/>
    </dgm:pt>
    <dgm:pt modelId="{7C6927E1-875A-45E2-BE09-568C0A567A2B}" type="pres">
      <dgm:prSet presAssocID="{DF8B78E3-F8C8-44CF-B0B5-E205DE4EEB96}" presName="connTx" presStyleLbl="parChTrans1D2" presStyleIdx="1" presStyleCnt="5"/>
      <dgm:spPr/>
    </dgm:pt>
    <dgm:pt modelId="{B3017181-3523-4F9A-80DE-7FB6AE29A39D}" type="pres">
      <dgm:prSet presAssocID="{E47DE8CB-B5A5-4FC8-A85D-342B9C83E3A6}" presName="node" presStyleLbl="node1" presStyleIdx="1" presStyleCnt="5" custScaleY="100124" custRadScaleRad="99241" custRadScaleInc="8680">
        <dgm:presLayoutVars>
          <dgm:bulletEnabled val="1"/>
        </dgm:presLayoutVars>
      </dgm:prSet>
      <dgm:spPr/>
    </dgm:pt>
    <dgm:pt modelId="{715E766B-30E1-4266-A1AA-96E787DF65DE}" type="pres">
      <dgm:prSet presAssocID="{B38719A5-C2B1-4C5E-A421-572E6D720AAA}" presName="Name9" presStyleLbl="parChTrans1D2" presStyleIdx="2" presStyleCnt="5"/>
      <dgm:spPr/>
    </dgm:pt>
    <dgm:pt modelId="{39493B3C-5575-4718-BD14-2F5FAE49AAF7}" type="pres">
      <dgm:prSet presAssocID="{B38719A5-C2B1-4C5E-A421-572E6D720AAA}" presName="connTx" presStyleLbl="parChTrans1D2" presStyleIdx="2" presStyleCnt="5"/>
      <dgm:spPr/>
    </dgm:pt>
    <dgm:pt modelId="{E310E667-8872-4C38-A5F3-25F1EC8D6B1D}" type="pres">
      <dgm:prSet presAssocID="{E51C5C60-EDDA-4464-BDCD-1BC0710C9A06}" presName="node" presStyleLbl="node1" presStyleIdx="2" presStyleCnt="5" custScaleY="100124">
        <dgm:presLayoutVars>
          <dgm:bulletEnabled val="1"/>
        </dgm:presLayoutVars>
      </dgm:prSet>
      <dgm:spPr/>
    </dgm:pt>
    <dgm:pt modelId="{1EEE5066-16E1-49B4-9B07-BBE3C2D85968}" type="pres">
      <dgm:prSet presAssocID="{4A7682E9-5F09-4AF2-8AB1-30006229C5EA}" presName="Name9" presStyleLbl="parChTrans1D2" presStyleIdx="3" presStyleCnt="5"/>
      <dgm:spPr/>
    </dgm:pt>
    <dgm:pt modelId="{51ACCB29-C44D-4A66-8E55-A5494635DF2B}" type="pres">
      <dgm:prSet presAssocID="{4A7682E9-5F09-4AF2-8AB1-30006229C5EA}" presName="connTx" presStyleLbl="parChTrans1D2" presStyleIdx="3" presStyleCnt="5"/>
      <dgm:spPr/>
    </dgm:pt>
    <dgm:pt modelId="{3EB7EFDA-7A78-41CE-89F7-392A5A29CCD5}" type="pres">
      <dgm:prSet presAssocID="{778F3A66-5251-4AC3-9599-A874B16C8C0E}" presName="node" presStyleLbl="node1" presStyleIdx="3" presStyleCnt="5" custScaleY="100124">
        <dgm:presLayoutVars>
          <dgm:bulletEnabled val="1"/>
        </dgm:presLayoutVars>
      </dgm:prSet>
      <dgm:spPr/>
    </dgm:pt>
    <dgm:pt modelId="{FBBA1F02-F9F2-49FC-BEF6-48AC1DBFBD95}" type="pres">
      <dgm:prSet presAssocID="{8FA5829A-91B5-4DE0-BDC3-E405CA1E95D3}" presName="Name9" presStyleLbl="parChTrans1D2" presStyleIdx="4" presStyleCnt="5"/>
      <dgm:spPr/>
    </dgm:pt>
    <dgm:pt modelId="{15FC64C3-9855-484F-A056-5FD3A15B9869}" type="pres">
      <dgm:prSet presAssocID="{8FA5829A-91B5-4DE0-BDC3-E405CA1E95D3}" presName="connTx" presStyleLbl="parChTrans1D2" presStyleIdx="4" presStyleCnt="5"/>
      <dgm:spPr/>
    </dgm:pt>
    <dgm:pt modelId="{BB709F67-F2C3-48CF-B6E6-3487B9F5C79A}" type="pres">
      <dgm:prSet presAssocID="{2A8AB686-FEDD-41BD-B7DB-11EC884393E7}" presName="node" presStyleLbl="node1" presStyleIdx="4" presStyleCnt="5" custScaleY="100124" custRadScaleRad="100304" custRadScaleInc="-9127">
        <dgm:presLayoutVars>
          <dgm:bulletEnabled val="1"/>
        </dgm:presLayoutVars>
      </dgm:prSet>
      <dgm:spPr/>
    </dgm:pt>
  </dgm:ptLst>
  <dgm:cxnLst>
    <dgm:cxn modelId="{39895700-1452-4DE2-AA6B-3BA004366C00}" type="presOf" srcId="{8C27E220-057C-41CF-953C-CA242E0729B9}" destId="{29578007-B0C7-49F0-A670-CE7396DAD7DE}" srcOrd="0" destOrd="0" presId="urn:microsoft.com/office/officeart/2005/8/layout/radial1"/>
    <dgm:cxn modelId="{7D112B12-A750-4DD8-A69C-E524BCB6DAFF}" srcId="{2C2D57A5-EC61-4EBB-82E3-C34E983B6A33}" destId="{4461AC7E-B463-428A-A3C8-AAA216F2368E}" srcOrd="0" destOrd="0" parTransId="{959C4DF4-F910-4552-A5CC-83E486680D5E}" sibTransId="{51470416-580F-4478-9F13-145006B702F0}"/>
    <dgm:cxn modelId="{8AE0D112-844A-45A8-8113-1420F94EDA42}" type="presOf" srcId="{B38719A5-C2B1-4C5E-A421-572E6D720AAA}" destId="{715E766B-30E1-4266-A1AA-96E787DF65DE}" srcOrd="0" destOrd="0" presId="urn:microsoft.com/office/officeart/2005/8/layout/radial1"/>
    <dgm:cxn modelId="{BE995925-48B7-4879-B816-B89124FA1A9C}" srcId="{4461AC7E-B463-428A-A3C8-AAA216F2368E}" destId="{2A8AB686-FEDD-41BD-B7DB-11EC884393E7}" srcOrd="4" destOrd="0" parTransId="{8FA5829A-91B5-4DE0-BDC3-E405CA1E95D3}" sibTransId="{B30760EA-AD6E-4669-9A52-E17B4A2C6774}"/>
    <dgm:cxn modelId="{D83F862D-A7C9-4F6B-A5AC-7DA1CC7BB52F}" type="presOf" srcId="{4A7682E9-5F09-4AF2-8AB1-30006229C5EA}" destId="{51ACCB29-C44D-4A66-8E55-A5494635DF2B}" srcOrd="1" destOrd="0" presId="urn:microsoft.com/office/officeart/2005/8/layout/radial1"/>
    <dgm:cxn modelId="{0621702F-4059-497F-A0A7-D0CB27BFF498}" type="presOf" srcId="{DF8B78E3-F8C8-44CF-B0B5-E205DE4EEB96}" destId="{8D90497F-936F-4DE1-9718-5FA241C0A165}" srcOrd="0" destOrd="0" presId="urn:microsoft.com/office/officeart/2005/8/layout/radial1"/>
    <dgm:cxn modelId="{8AFB9E42-622E-4E81-ABF5-0B7B7C3692DC}" type="presOf" srcId="{B38719A5-C2B1-4C5E-A421-572E6D720AAA}" destId="{39493B3C-5575-4718-BD14-2F5FAE49AAF7}" srcOrd="1" destOrd="0" presId="urn:microsoft.com/office/officeart/2005/8/layout/radial1"/>
    <dgm:cxn modelId="{99215859-5FD3-476B-98B4-A972E45D417F}" type="presOf" srcId="{2C2D57A5-EC61-4EBB-82E3-C34E983B6A33}" destId="{45BC1E64-621C-41B0-847E-5FAA5E026033}" srcOrd="0" destOrd="0" presId="urn:microsoft.com/office/officeart/2005/8/layout/radial1"/>
    <dgm:cxn modelId="{5E6F0760-128F-4CA7-B2F2-A99483F50C03}" srcId="{4461AC7E-B463-428A-A3C8-AAA216F2368E}" destId="{778F3A66-5251-4AC3-9599-A874B16C8C0E}" srcOrd="3" destOrd="0" parTransId="{4A7682E9-5F09-4AF2-8AB1-30006229C5EA}" sibTransId="{58812057-756F-4F6C-A66C-7D15CDD1AC65}"/>
    <dgm:cxn modelId="{46DD3A60-493F-4752-A4DB-CF9A710C8B29}" type="presOf" srcId="{4A7682E9-5F09-4AF2-8AB1-30006229C5EA}" destId="{1EEE5066-16E1-49B4-9B07-BBE3C2D85968}" srcOrd="0" destOrd="0" presId="urn:microsoft.com/office/officeart/2005/8/layout/radial1"/>
    <dgm:cxn modelId="{AA198D76-C25B-40D7-8172-05D74509A889}" srcId="{4461AC7E-B463-428A-A3C8-AAA216F2368E}" destId="{8C27E220-057C-41CF-953C-CA242E0729B9}" srcOrd="0" destOrd="0" parTransId="{5E4A56A6-1B80-40AE-AEFE-29FD94AE006A}" sibTransId="{85FBCA21-76CB-4E10-8CD0-1E287A8E4D06}"/>
    <dgm:cxn modelId="{BD235778-60C0-498C-88E0-19DD8A59F05C}" type="presOf" srcId="{778F3A66-5251-4AC3-9599-A874B16C8C0E}" destId="{3EB7EFDA-7A78-41CE-89F7-392A5A29CCD5}" srcOrd="0" destOrd="0" presId="urn:microsoft.com/office/officeart/2005/8/layout/radial1"/>
    <dgm:cxn modelId="{77AF2185-E4CE-4AF8-995C-8E5DB5BAC8F0}" srcId="{4461AC7E-B463-428A-A3C8-AAA216F2368E}" destId="{E47DE8CB-B5A5-4FC8-A85D-342B9C83E3A6}" srcOrd="1" destOrd="0" parTransId="{DF8B78E3-F8C8-44CF-B0B5-E205DE4EEB96}" sibTransId="{0CD0B760-D4CE-4D4C-8511-8C5253F46097}"/>
    <dgm:cxn modelId="{E3165989-E837-4167-8116-6964040A298C}" type="presOf" srcId="{4461AC7E-B463-428A-A3C8-AAA216F2368E}" destId="{4FCBC42B-D025-40D7-8262-68CC36FAF176}" srcOrd="0" destOrd="0" presId="urn:microsoft.com/office/officeart/2005/8/layout/radial1"/>
    <dgm:cxn modelId="{B2AA8F8D-DA4C-452C-BC82-C2E5542AA0E3}" type="presOf" srcId="{E51C5C60-EDDA-4464-BDCD-1BC0710C9A06}" destId="{E310E667-8872-4C38-A5F3-25F1EC8D6B1D}" srcOrd="0" destOrd="0" presId="urn:microsoft.com/office/officeart/2005/8/layout/radial1"/>
    <dgm:cxn modelId="{D87C5D9F-EA3A-4E2D-9465-8DCD85C7CEC6}" type="presOf" srcId="{5E4A56A6-1B80-40AE-AEFE-29FD94AE006A}" destId="{4AD407BC-5C1C-4126-935C-1BDCB288FB88}" srcOrd="1" destOrd="0" presId="urn:microsoft.com/office/officeart/2005/8/layout/radial1"/>
    <dgm:cxn modelId="{33E4AFA3-F2AD-40E3-8499-CD4AF4E400F5}" type="presOf" srcId="{2A8AB686-FEDD-41BD-B7DB-11EC884393E7}" destId="{BB709F67-F2C3-48CF-B6E6-3487B9F5C79A}" srcOrd="0" destOrd="0" presId="urn:microsoft.com/office/officeart/2005/8/layout/radial1"/>
    <dgm:cxn modelId="{F25335BC-282E-42A9-AE85-389130E49D45}" type="presOf" srcId="{8FA5829A-91B5-4DE0-BDC3-E405CA1E95D3}" destId="{FBBA1F02-F9F2-49FC-BEF6-48AC1DBFBD95}" srcOrd="0" destOrd="0" presId="urn:microsoft.com/office/officeart/2005/8/layout/radial1"/>
    <dgm:cxn modelId="{C30D9BC7-3F01-4CCC-9D95-427C4BBF90EB}" type="presOf" srcId="{E47DE8CB-B5A5-4FC8-A85D-342B9C83E3A6}" destId="{B3017181-3523-4F9A-80DE-7FB6AE29A39D}" srcOrd="0" destOrd="0" presId="urn:microsoft.com/office/officeart/2005/8/layout/radial1"/>
    <dgm:cxn modelId="{4C074CD1-1E89-4AF7-A9F6-A1114BC76060}" type="presOf" srcId="{8FA5829A-91B5-4DE0-BDC3-E405CA1E95D3}" destId="{15FC64C3-9855-484F-A056-5FD3A15B9869}" srcOrd="1" destOrd="0" presId="urn:microsoft.com/office/officeart/2005/8/layout/radial1"/>
    <dgm:cxn modelId="{459EF4D3-2157-4A9F-A7F3-D3230CC0E3EB}" type="presOf" srcId="{DF8B78E3-F8C8-44CF-B0B5-E205DE4EEB96}" destId="{7C6927E1-875A-45E2-BE09-568C0A567A2B}" srcOrd="1" destOrd="0" presId="urn:microsoft.com/office/officeart/2005/8/layout/radial1"/>
    <dgm:cxn modelId="{86FD0EEE-9081-4F96-98EC-FC79DA55F543}" srcId="{2C2D57A5-EC61-4EBB-82E3-C34E983B6A33}" destId="{0AAEF97B-16E7-4C3A-954A-A90D6011259D}" srcOrd="1" destOrd="0" parTransId="{3DD6546D-FD20-4D5A-820D-5EA480C587F6}" sibTransId="{F9D3F4B6-FF77-4C72-81B3-CF15A8BB58D4}"/>
    <dgm:cxn modelId="{AB8FB3F1-E829-45EE-ACFD-BE32F9A9FAEC}" type="presOf" srcId="{5E4A56A6-1B80-40AE-AEFE-29FD94AE006A}" destId="{FBDF6668-3684-4090-80D8-1BA4D99F54DE}" srcOrd="0" destOrd="0" presId="urn:microsoft.com/office/officeart/2005/8/layout/radial1"/>
    <dgm:cxn modelId="{9DCF4BFB-B1C0-43E2-9393-7B927DCF8E3A}" srcId="{4461AC7E-B463-428A-A3C8-AAA216F2368E}" destId="{E51C5C60-EDDA-4464-BDCD-1BC0710C9A06}" srcOrd="2" destOrd="0" parTransId="{B38719A5-C2B1-4C5E-A421-572E6D720AAA}" sibTransId="{DFD5843F-7E62-46AC-A5A3-49FE6C6D567E}"/>
    <dgm:cxn modelId="{BA01E498-683C-4239-B815-8F5C99BD62B2}" type="presParOf" srcId="{45BC1E64-621C-41B0-847E-5FAA5E026033}" destId="{4FCBC42B-D025-40D7-8262-68CC36FAF176}" srcOrd="0" destOrd="0" presId="urn:microsoft.com/office/officeart/2005/8/layout/radial1"/>
    <dgm:cxn modelId="{85A28090-6082-4451-9914-B3B2F2A43625}" type="presParOf" srcId="{45BC1E64-621C-41B0-847E-5FAA5E026033}" destId="{FBDF6668-3684-4090-80D8-1BA4D99F54DE}" srcOrd="1" destOrd="0" presId="urn:microsoft.com/office/officeart/2005/8/layout/radial1"/>
    <dgm:cxn modelId="{C4B634BD-B5DA-4D02-A051-EA547173CD95}" type="presParOf" srcId="{FBDF6668-3684-4090-80D8-1BA4D99F54DE}" destId="{4AD407BC-5C1C-4126-935C-1BDCB288FB88}" srcOrd="0" destOrd="0" presId="urn:microsoft.com/office/officeart/2005/8/layout/radial1"/>
    <dgm:cxn modelId="{11F0541D-DE76-41F0-BDF8-62B9910D1560}" type="presParOf" srcId="{45BC1E64-621C-41B0-847E-5FAA5E026033}" destId="{29578007-B0C7-49F0-A670-CE7396DAD7DE}" srcOrd="2" destOrd="0" presId="urn:microsoft.com/office/officeart/2005/8/layout/radial1"/>
    <dgm:cxn modelId="{678E1F12-3B0A-4A7A-853A-6E7F94D05655}" type="presParOf" srcId="{45BC1E64-621C-41B0-847E-5FAA5E026033}" destId="{8D90497F-936F-4DE1-9718-5FA241C0A165}" srcOrd="3" destOrd="0" presId="urn:microsoft.com/office/officeart/2005/8/layout/radial1"/>
    <dgm:cxn modelId="{CF9FADE5-BEDB-4368-87BB-9033B3128CAB}" type="presParOf" srcId="{8D90497F-936F-4DE1-9718-5FA241C0A165}" destId="{7C6927E1-875A-45E2-BE09-568C0A567A2B}" srcOrd="0" destOrd="0" presId="urn:microsoft.com/office/officeart/2005/8/layout/radial1"/>
    <dgm:cxn modelId="{B68489C7-AACC-4C5B-B0F2-50F558857CF9}" type="presParOf" srcId="{45BC1E64-621C-41B0-847E-5FAA5E026033}" destId="{B3017181-3523-4F9A-80DE-7FB6AE29A39D}" srcOrd="4" destOrd="0" presId="urn:microsoft.com/office/officeart/2005/8/layout/radial1"/>
    <dgm:cxn modelId="{929A93A8-6E25-4408-B7CC-6AE9051E23A0}" type="presParOf" srcId="{45BC1E64-621C-41B0-847E-5FAA5E026033}" destId="{715E766B-30E1-4266-A1AA-96E787DF65DE}" srcOrd="5" destOrd="0" presId="urn:microsoft.com/office/officeart/2005/8/layout/radial1"/>
    <dgm:cxn modelId="{8AD3BB90-739A-42D2-9A12-64E1389A05CB}" type="presParOf" srcId="{715E766B-30E1-4266-A1AA-96E787DF65DE}" destId="{39493B3C-5575-4718-BD14-2F5FAE49AAF7}" srcOrd="0" destOrd="0" presId="urn:microsoft.com/office/officeart/2005/8/layout/radial1"/>
    <dgm:cxn modelId="{93E8FAC0-3AB1-4E68-894C-71B742AD8A37}" type="presParOf" srcId="{45BC1E64-621C-41B0-847E-5FAA5E026033}" destId="{E310E667-8872-4C38-A5F3-25F1EC8D6B1D}" srcOrd="6" destOrd="0" presId="urn:microsoft.com/office/officeart/2005/8/layout/radial1"/>
    <dgm:cxn modelId="{B627A8F2-C708-4DA6-BC4B-5E62F2F8F605}" type="presParOf" srcId="{45BC1E64-621C-41B0-847E-5FAA5E026033}" destId="{1EEE5066-16E1-49B4-9B07-BBE3C2D85968}" srcOrd="7" destOrd="0" presId="urn:microsoft.com/office/officeart/2005/8/layout/radial1"/>
    <dgm:cxn modelId="{DE51C202-B09F-437C-9B90-D8C493CEA988}" type="presParOf" srcId="{1EEE5066-16E1-49B4-9B07-BBE3C2D85968}" destId="{51ACCB29-C44D-4A66-8E55-A5494635DF2B}" srcOrd="0" destOrd="0" presId="urn:microsoft.com/office/officeart/2005/8/layout/radial1"/>
    <dgm:cxn modelId="{086A1B53-A68D-4329-BE1E-F9C4B66DA4D6}" type="presParOf" srcId="{45BC1E64-621C-41B0-847E-5FAA5E026033}" destId="{3EB7EFDA-7A78-41CE-89F7-392A5A29CCD5}" srcOrd="8" destOrd="0" presId="urn:microsoft.com/office/officeart/2005/8/layout/radial1"/>
    <dgm:cxn modelId="{BB5B6A0C-E4CB-435C-8A37-53466CEE13E2}" type="presParOf" srcId="{45BC1E64-621C-41B0-847E-5FAA5E026033}" destId="{FBBA1F02-F9F2-49FC-BEF6-48AC1DBFBD95}" srcOrd="9" destOrd="0" presId="urn:microsoft.com/office/officeart/2005/8/layout/radial1"/>
    <dgm:cxn modelId="{1D56C366-1A69-4C6E-B521-2E5F3E08FF48}" type="presParOf" srcId="{FBBA1F02-F9F2-49FC-BEF6-48AC1DBFBD95}" destId="{15FC64C3-9855-484F-A056-5FD3A15B9869}" srcOrd="0" destOrd="0" presId="urn:microsoft.com/office/officeart/2005/8/layout/radial1"/>
    <dgm:cxn modelId="{EC67685E-830E-44F4-BF81-D43EC39DCEA3}" type="presParOf" srcId="{45BC1E64-621C-41B0-847E-5FAA5E026033}" destId="{BB709F67-F2C3-48CF-B6E6-3487B9F5C79A}"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CBC42B-D025-40D7-8262-68CC36FAF176}">
      <dsp:nvSpPr>
        <dsp:cNvPr id="0" name=""/>
        <dsp:cNvSpPr/>
      </dsp:nvSpPr>
      <dsp:spPr>
        <a:xfrm>
          <a:off x="2674596" y="1415109"/>
          <a:ext cx="1779599" cy="1779599"/>
        </a:xfrm>
        <a:prstGeom prst="ellipse">
          <a:avLst/>
        </a:prstGeom>
        <a:solidFill>
          <a:schemeClr val="accent1">
            <a:hueOff val="0"/>
            <a:satOff val="0"/>
            <a:lumOff val="0"/>
            <a:alpha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i-FI" sz="1600" b="1" kern="1200" dirty="0"/>
            <a:t>BUSINESS MODEL</a:t>
          </a:r>
          <a:endParaRPr lang="en-FI" sz="1600" b="1" kern="1200" dirty="0"/>
        </a:p>
      </dsp:txBody>
      <dsp:txXfrm>
        <a:off x="2935212" y="1675725"/>
        <a:ext cx="1258367" cy="1258367"/>
      </dsp:txXfrm>
    </dsp:sp>
    <dsp:sp modelId="{FBDF6668-3684-4090-80D8-1BA4D99F54DE}">
      <dsp:nvSpPr>
        <dsp:cNvPr id="0" name=""/>
        <dsp:cNvSpPr/>
      </dsp:nvSpPr>
      <dsp:spPr>
        <a:xfrm rot="16200000">
          <a:off x="3501103" y="1335794"/>
          <a:ext cx="126584" cy="32047"/>
        </a:xfrm>
        <a:custGeom>
          <a:avLst/>
          <a:gdLst/>
          <a:ahLst/>
          <a:cxnLst/>
          <a:rect l="0" t="0" r="0" b="0"/>
          <a:pathLst>
            <a:path>
              <a:moveTo>
                <a:pt x="0" y="16023"/>
              </a:moveTo>
              <a:lnTo>
                <a:pt x="126584" y="160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FI" sz="500" kern="1200"/>
        </a:p>
      </dsp:txBody>
      <dsp:txXfrm>
        <a:off x="3561231" y="1348653"/>
        <a:ext cx="6329" cy="6329"/>
      </dsp:txXfrm>
    </dsp:sp>
    <dsp:sp modelId="{29578007-B0C7-49F0-A670-CE7396DAD7DE}">
      <dsp:nvSpPr>
        <dsp:cNvPr id="0" name=""/>
        <dsp:cNvSpPr/>
      </dsp:nvSpPr>
      <dsp:spPr>
        <a:xfrm>
          <a:off x="2929785" y="17731"/>
          <a:ext cx="1269220" cy="1270794"/>
        </a:xfrm>
        <a:prstGeom prst="ellipse">
          <a:avLst/>
        </a:prstGeom>
        <a:solidFill>
          <a:schemeClr val="accent1">
            <a:hueOff val="0"/>
            <a:satOff val="0"/>
            <a:lumOff val="0"/>
            <a:alpha val="7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i-FI" sz="1100" b="1" kern="1200" dirty="0"/>
            <a:t>Strategy</a:t>
          </a:r>
          <a:endParaRPr lang="en-FI" sz="1100" b="1" kern="1200" dirty="0"/>
        </a:p>
      </dsp:txBody>
      <dsp:txXfrm>
        <a:off x="3115658" y="203834"/>
        <a:ext cx="897474" cy="898588"/>
      </dsp:txXfrm>
    </dsp:sp>
    <dsp:sp modelId="{8D90497F-936F-4DE1-9718-5FA241C0A165}">
      <dsp:nvSpPr>
        <dsp:cNvPr id="0" name=""/>
        <dsp:cNvSpPr/>
      </dsp:nvSpPr>
      <dsp:spPr>
        <a:xfrm rot="20707488">
          <a:off x="4422452" y="2045728"/>
          <a:ext cx="114782" cy="32047"/>
        </a:xfrm>
        <a:custGeom>
          <a:avLst/>
          <a:gdLst/>
          <a:ahLst/>
          <a:cxnLst/>
          <a:rect l="0" t="0" r="0" b="0"/>
          <a:pathLst>
            <a:path>
              <a:moveTo>
                <a:pt x="0" y="16023"/>
              </a:moveTo>
              <a:lnTo>
                <a:pt x="114782" y="160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FI" sz="500" kern="1200"/>
        </a:p>
      </dsp:txBody>
      <dsp:txXfrm>
        <a:off x="4476974" y="2058882"/>
        <a:ext cx="5739" cy="5739"/>
      </dsp:txXfrm>
    </dsp:sp>
    <dsp:sp modelId="{B3017181-3523-4F9A-80DE-7FB6AE29A39D}">
      <dsp:nvSpPr>
        <dsp:cNvPr id="0" name=""/>
        <dsp:cNvSpPr/>
      </dsp:nvSpPr>
      <dsp:spPr>
        <a:xfrm>
          <a:off x="4514094" y="1248694"/>
          <a:ext cx="1269220" cy="1270794"/>
        </a:xfrm>
        <a:prstGeom prst="ellipse">
          <a:avLst/>
        </a:prstGeom>
        <a:solidFill>
          <a:schemeClr val="accent1">
            <a:hueOff val="0"/>
            <a:satOff val="0"/>
            <a:lumOff val="0"/>
            <a:alpha val="7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i-FI" sz="1100" b="1" kern="1200" dirty="0"/>
            <a:t>Resources</a:t>
          </a:r>
          <a:endParaRPr lang="en-FI" sz="1100" b="1" kern="1200" dirty="0"/>
        </a:p>
      </dsp:txBody>
      <dsp:txXfrm>
        <a:off x="4699967" y="1434797"/>
        <a:ext cx="897474" cy="898588"/>
      </dsp:txXfrm>
    </dsp:sp>
    <dsp:sp modelId="{715E766B-30E1-4266-A1AA-96E787DF65DE}">
      <dsp:nvSpPr>
        <dsp:cNvPr id="0" name=""/>
        <dsp:cNvSpPr/>
      </dsp:nvSpPr>
      <dsp:spPr>
        <a:xfrm rot="3240000">
          <a:off x="4061261" y="3060063"/>
          <a:ext cx="126856" cy="32047"/>
        </a:xfrm>
        <a:custGeom>
          <a:avLst/>
          <a:gdLst/>
          <a:ahLst/>
          <a:cxnLst/>
          <a:rect l="0" t="0" r="0" b="0"/>
          <a:pathLst>
            <a:path>
              <a:moveTo>
                <a:pt x="0" y="16023"/>
              </a:moveTo>
              <a:lnTo>
                <a:pt x="126856" y="160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FI" sz="500" kern="1200"/>
        </a:p>
      </dsp:txBody>
      <dsp:txXfrm>
        <a:off x="4121517" y="3072915"/>
        <a:ext cx="6342" cy="6342"/>
      </dsp:txXfrm>
    </dsp:sp>
    <dsp:sp modelId="{E310E667-8872-4C38-A5F3-25F1EC8D6B1D}">
      <dsp:nvSpPr>
        <dsp:cNvPr id="0" name=""/>
        <dsp:cNvSpPr/>
      </dsp:nvSpPr>
      <dsp:spPr>
        <a:xfrm>
          <a:off x="3900678" y="3005831"/>
          <a:ext cx="1269220" cy="1270794"/>
        </a:xfrm>
        <a:prstGeom prst="ellipse">
          <a:avLst/>
        </a:prstGeom>
        <a:solidFill>
          <a:schemeClr val="accent1">
            <a:hueOff val="0"/>
            <a:satOff val="0"/>
            <a:lumOff val="0"/>
            <a:alpha val="7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i-FI" sz="1100" b="1" kern="1200" dirty="0"/>
            <a:t>Capabilities</a:t>
          </a:r>
          <a:endParaRPr lang="en-FI" sz="1100" b="1" kern="1200" dirty="0"/>
        </a:p>
      </dsp:txBody>
      <dsp:txXfrm>
        <a:off x="4086551" y="3191934"/>
        <a:ext cx="897474" cy="898588"/>
      </dsp:txXfrm>
    </dsp:sp>
    <dsp:sp modelId="{1EEE5066-16E1-49B4-9B07-BBE3C2D85968}">
      <dsp:nvSpPr>
        <dsp:cNvPr id="0" name=""/>
        <dsp:cNvSpPr/>
      </dsp:nvSpPr>
      <dsp:spPr>
        <a:xfrm rot="7560000">
          <a:off x="2940674" y="3060063"/>
          <a:ext cx="126856" cy="32047"/>
        </a:xfrm>
        <a:custGeom>
          <a:avLst/>
          <a:gdLst/>
          <a:ahLst/>
          <a:cxnLst/>
          <a:rect l="0" t="0" r="0" b="0"/>
          <a:pathLst>
            <a:path>
              <a:moveTo>
                <a:pt x="0" y="16023"/>
              </a:moveTo>
              <a:lnTo>
                <a:pt x="126856" y="160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FI" sz="500" kern="1200"/>
        </a:p>
      </dsp:txBody>
      <dsp:txXfrm rot="10800000">
        <a:off x="3000931" y="3072915"/>
        <a:ext cx="6342" cy="6342"/>
      </dsp:txXfrm>
    </dsp:sp>
    <dsp:sp modelId="{3EB7EFDA-7A78-41CE-89F7-392A5A29CCD5}">
      <dsp:nvSpPr>
        <dsp:cNvPr id="0" name=""/>
        <dsp:cNvSpPr/>
      </dsp:nvSpPr>
      <dsp:spPr>
        <a:xfrm>
          <a:off x="1958893" y="3005831"/>
          <a:ext cx="1269220" cy="1270794"/>
        </a:xfrm>
        <a:prstGeom prst="ellipse">
          <a:avLst/>
        </a:prstGeom>
        <a:solidFill>
          <a:schemeClr val="accent1">
            <a:hueOff val="0"/>
            <a:satOff val="0"/>
            <a:lumOff val="0"/>
            <a:alpha val="7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i-FI" sz="1100" b="1" kern="1200" dirty="0"/>
            <a:t>Channels</a:t>
          </a:r>
          <a:endParaRPr lang="en-FI" sz="1100" b="1" kern="1200" dirty="0"/>
        </a:p>
      </dsp:txBody>
      <dsp:txXfrm>
        <a:off x="2144766" y="3191934"/>
        <a:ext cx="897474" cy="898588"/>
      </dsp:txXfrm>
    </dsp:sp>
    <dsp:sp modelId="{FBBA1F02-F9F2-49FC-BEF6-48AC1DBFBD95}">
      <dsp:nvSpPr>
        <dsp:cNvPr id="0" name=""/>
        <dsp:cNvSpPr/>
      </dsp:nvSpPr>
      <dsp:spPr>
        <a:xfrm rot="11682857">
          <a:off x="2573606" y="2046070"/>
          <a:ext cx="132341" cy="32047"/>
        </a:xfrm>
        <a:custGeom>
          <a:avLst/>
          <a:gdLst/>
          <a:ahLst/>
          <a:cxnLst/>
          <a:rect l="0" t="0" r="0" b="0"/>
          <a:pathLst>
            <a:path>
              <a:moveTo>
                <a:pt x="0" y="16023"/>
              </a:moveTo>
              <a:lnTo>
                <a:pt x="132341" y="160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FI" sz="500" kern="1200"/>
        </a:p>
      </dsp:txBody>
      <dsp:txXfrm rot="10800000">
        <a:off x="2636468" y="2058785"/>
        <a:ext cx="6617" cy="6617"/>
      </dsp:txXfrm>
    </dsp:sp>
    <dsp:sp modelId="{BB709F67-F2C3-48CF-B6E6-3487B9F5C79A}">
      <dsp:nvSpPr>
        <dsp:cNvPr id="0" name=""/>
        <dsp:cNvSpPr/>
      </dsp:nvSpPr>
      <dsp:spPr>
        <a:xfrm>
          <a:off x="1327318" y="1248686"/>
          <a:ext cx="1269220" cy="1270794"/>
        </a:xfrm>
        <a:prstGeom prst="ellipse">
          <a:avLst/>
        </a:prstGeom>
        <a:solidFill>
          <a:schemeClr val="accent1">
            <a:hueOff val="0"/>
            <a:satOff val="0"/>
            <a:lumOff val="0"/>
            <a:alpha val="7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i-FI" sz="1100" b="1" kern="1200" dirty="0"/>
            <a:t>Values</a:t>
          </a:r>
          <a:endParaRPr lang="en-FI" sz="1100" b="1" kern="1200" dirty="0"/>
        </a:p>
      </dsp:txBody>
      <dsp:txXfrm>
        <a:off x="1513191" y="1434789"/>
        <a:ext cx="897474" cy="898588"/>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7F3F39-A19A-0042-B20C-765434D831FA}" type="datetimeFigureOut">
              <a:rPr lang="en-US" smtClean="0"/>
              <a:t>10/28/19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105235-704B-0B49-8252-223D656B3425}" type="slidenum">
              <a:rPr lang="en-US" smtClean="0"/>
              <a:t>‹#›</a:t>
            </a:fld>
            <a:endParaRPr lang="en-US"/>
          </a:p>
        </p:txBody>
      </p:sp>
    </p:spTree>
    <p:extLst>
      <p:ext uri="{BB962C8B-B14F-4D97-AF65-F5344CB8AC3E}">
        <p14:creationId xmlns:p14="http://schemas.microsoft.com/office/powerpoint/2010/main" val="2235888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Getting to the advanced level is an iterative process!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Where are you currently?</a:t>
            </a:r>
          </a:p>
          <a:p>
            <a:pPr marL="171450" indent="-171450">
              <a:buFont typeface="Arial" panose="020B0604020202020204" pitchFamily="34" charset="0"/>
              <a:buChar char="•"/>
            </a:pPr>
            <a:r>
              <a:rPr lang="en-US" dirty="0"/>
              <a:t>What are your current challenges?</a:t>
            </a:r>
          </a:p>
        </p:txBody>
      </p:sp>
      <p:sp>
        <p:nvSpPr>
          <p:cNvPr id="4" name="Slide Number Placeholder 3"/>
          <p:cNvSpPr>
            <a:spLocks noGrp="1"/>
          </p:cNvSpPr>
          <p:nvPr>
            <p:ph type="sldNum" sz="quarter" idx="5"/>
          </p:nvPr>
        </p:nvSpPr>
        <p:spPr/>
        <p:txBody>
          <a:bodyPr/>
          <a:lstStyle/>
          <a:p>
            <a:fld id="{3E105235-704B-0B49-8252-223D656B3425}" type="slidenum">
              <a:rPr lang="en-US" smtClean="0"/>
              <a:t>2</a:t>
            </a:fld>
            <a:endParaRPr lang="en-US"/>
          </a:p>
        </p:txBody>
      </p:sp>
    </p:spTree>
    <p:extLst>
      <p:ext uri="{BB962C8B-B14F-4D97-AF65-F5344CB8AC3E}">
        <p14:creationId xmlns:p14="http://schemas.microsoft.com/office/powerpoint/2010/main" val="4070334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FF0000"/>
                </a:solidFill>
              </a:rPr>
              <a:t>Storyline from ARK Invest (learning to fly channel):</a:t>
            </a:r>
          </a:p>
          <a:p>
            <a:endParaRPr lang="en-US" sz="1200" b="1" dirty="0">
              <a:solidFill>
                <a:srgbClr val="FF0000"/>
              </a:solidFill>
            </a:endParaRPr>
          </a:p>
          <a:p>
            <a:pPr marL="457200" indent="-457200">
              <a:buAutoNum type="arabicPeriod"/>
            </a:pPr>
            <a:r>
              <a:rPr lang="en-US" sz="1200" b="0" dirty="0">
                <a:solidFill>
                  <a:srgbClr val="FF0000"/>
                </a:solidFill>
              </a:rPr>
              <a:t>We are currently living in a wave of innovation where the speed and complexity of change is exponential.</a:t>
            </a:r>
          </a:p>
          <a:p>
            <a:pPr marL="457200" indent="-457200">
              <a:buAutoNum type="arabicPeriod"/>
            </a:pPr>
            <a:r>
              <a:rPr lang="en-US" sz="1200" b="0" dirty="0">
                <a:solidFill>
                  <a:srgbClr val="FF0000"/>
                </a:solidFill>
              </a:rPr>
              <a:t>For instance the last major wave where multiple innovations built on top of each other was when the Telephone, Automobile and Electricity were invented in the late 1800</a:t>
            </a:r>
          </a:p>
          <a:p>
            <a:pPr marL="457200" indent="-457200">
              <a:buAutoNum type="arabicPeriod"/>
            </a:pPr>
            <a:r>
              <a:rPr lang="en-US" sz="1200" b="0" dirty="0">
                <a:solidFill>
                  <a:srgbClr val="FF0000"/>
                </a:solidFill>
              </a:rPr>
              <a:t>Now there are at least five such innovations happening Blockchain, AI, energy storage and two more are growing </a:t>
            </a:r>
          </a:p>
          <a:p>
            <a:pPr marL="457200" indent="-457200">
              <a:buAutoNum type="arabicPeriod"/>
            </a:pPr>
            <a:r>
              <a:rPr lang="en-US" sz="1200" b="0" dirty="0">
                <a:solidFill>
                  <a:srgbClr val="FF0000"/>
                </a:solidFill>
              </a:rPr>
              <a:t>AI alone is threefold the magnitude in impact than the ones before (internet + computers)</a:t>
            </a:r>
          </a:p>
          <a:p>
            <a:pPr marL="457200" indent="-457200">
              <a:buAutoNum type="arabicPeriod"/>
            </a:pPr>
            <a:r>
              <a:rPr lang="en-US" sz="1200" b="0" dirty="0">
                <a:solidFill>
                  <a:srgbClr val="FF0000"/>
                </a:solidFill>
              </a:rPr>
              <a:t>For at least the next 50 years, the markets are going to be dominated by companies who succeed in the next wave of innovation</a:t>
            </a:r>
            <a:endParaRPr lang="en-US" b="0" dirty="0"/>
          </a:p>
          <a:p>
            <a:endParaRPr lang="en-US" b="0" dirty="0"/>
          </a:p>
        </p:txBody>
      </p:sp>
      <p:sp>
        <p:nvSpPr>
          <p:cNvPr id="4" name="Slide Number Placeholder 3"/>
          <p:cNvSpPr>
            <a:spLocks noGrp="1"/>
          </p:cNvSpPr>
          <p:nvPr>
            <p:ph type="sldNum" sz="quarter" idx="5"/>
          </p:nvPr>
        </p:nvSpPr>
        <p:spPr/>
        <p:txBody>
          <a:bodyPr/>
          <a:lstStyle/>
          <a:p>
            <a:fld id="{3E105235-704B-0B49-8252-223D656B3425}" type="slidenum">
              <a:rPr lang="en-US" smtClean="0"/>
              <a:t>18</a:t>
            </a:fld>
            <a:endParaRPr lang="en-US"/>
          </a:p>
        </p:txBody>
      </p:sp>
    </p:spTree>
    <p:extLst>
      <p:ext uri="{BB962C8B-B14F-4D97-AF65-F5344CB8AC3E}">
        <p14:creationId xmlns:p14="http://schemas.microsoft.com/office/powerpoint/2010/main" val="2544288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the last 15 years: just some industries like media, retail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ym typeface="Wingdings" pitchFamily="2" charset="2"/>
              </a:rPr>
              <a:t>In the future, virtually every industry</a:t>
            </a:r>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19</a:t>
            </a:fld>
            <a:endParaRPr lang="en-US"/>
          </a:p>
        </p:txBody>
      </p:sp>
    </p:spTree>
    <p:extLst>
      <p:ext uri="{BB962C8B-B14F-4D97-AF65-F5344CB8AC3E}">
        <p14:creationId xmlns:p14="http://schemas.microsoft.com/office/powerpoint/2010/main" val="3220551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Getting to the advanced level is an iterative process!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Where are you currently?</a:t>
            </a:r>
          </a:p>
          <a:p>
            <a:pPr marL="171450" indent="-171450">
              <a:buFont typeface="Arial" panose="020B0604020202020204" pitchFamily="34" charset="0"/>
              <a:buChar char="•"/>
            </a:pPr>
            <a:r>
              <a:rPr lang="en-US" dirty="0"/>
              <a:t>What are your current challenges?</a:t>
            </a:r>
          </a:p>
        </p:txBody>
      </p:sp>
      <p:sp>
        <p:nvSpPr>
          <p:cNvPr id="4" name="Slide Number Placeholder 3"/>
          <p:cNvSpPr>
            <a:spLocks noGrp="1"/>
          </p:cNvSpPr>
          <p:nvPr>
            <p:ph type="sldNum" sz="quarter" idx="5"/>
          </p:nvPr>
        </p:nvSpPr>
        <p:spPr/>
        <p:txBody>
          <a:bodyPr/>
          <a:lstStyle/>
          <a:p>
            <a:fld id="{3E105235-704B-0B49-8252-223D656B3425}" type="slidenum">
              <a:rPr lang="en-US" smtClean="0"/>
              <a:t>21</a:t>
            </a:fld>
            <a:endParaRPr lang="en-US"/>
          </a:p>
        </p:txBody>
      </p:sp>
    </p:spTree>
    <p:extLst>
      <p:ext uri="{BB962C8B-B14F-4D97-AF65-F5344CB8AC3E}">
        <p14:creationId xmlns:p14="http://schemas.microsoft.com/office/powerpoint/2010/main" val="35333925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23</a:t>
            </a:fld>
            <a:endParaRPr lang="en-US"/>
          </a:p>
        </p:txBody>
      </p:sp>
    </p:spTree>
    <p:extLst>
      <p:ext uri="{BB962C8B-B14F-4D97-AF65-F5344CB8AC3E}">
        <p14:creationId xmlns:p14="http://schemas.microsoft.com/office/powerpoint/2010/main" val="1762258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24</a:t>
            </a:fld>
            <a:endParaRPr lang="en-US"/>
          </a:p>
        </p:txBody>
      </p:sp>
    </p:spTree>
    <p:extLst>
      <p:ext uri="{BB962C8B-B14F-4D97-AF65-F5344CB8AC3E}">
        <p14:creationId xmlns:p14="http://schemas.microsoft.com/office/powerpoint/2010/main" val="255646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25</a:t>
            </a:fld>
            <a:endParaRPr lang="en-US"/>
          </a:p>
        </p:txBody>
      </p:sp>
    </p:spTree>
    <p:extLst>
      <p:ext uri="{BB962C8B-B14F-4D97-AF65-F5344CB8AC3E}">
        <p14:creationId xmlns:p14="http://schemas.microsoft.com/office/powerpoint/2010/main" val="25385147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27</a:t>
            </a:fld>
            <a:endParaRPr lang="en-US"/>
          </a:p>
        </p:txBody>
      </p:sp>
    </p:spTree>
    <p:extLst>
      <p:ext uri="{BB962C8B-B14F-4D97-AF65-F5344CB8AC3E}">
        <p14:creationId xmlns:p14="http://schemas.microsoft.com/office/powerpoint/2010/main" val="1563579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28</a:t>
            </a:fld>
            <a:endParaRPr lang="en-US"/>
          </a:p>
        </p:txBody>
      </p:sp>
    </p:spTree>
    <p:extLst>
      <p:ext uri="{BB962C8B-B14F-4D97-AF65-F5344CB8AC3E}">
        <p14:creationId xmlns:p14="http://schemas.microsoft.com/office/powerpoint/2010/main" val="8754464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30</a:t>
            </a:fld>
            <a:endParaRPr lang="en-US"/>
          </a:p>
        </p:txBody>
      </p:sp>
    </p:spTree>
    <p:extLst>
      <p:ext uri="{BB962C8B-B14F-4D97-AF65-F5344CB8AC3E}">
        <p14:creationId xmlns:p14="http://schemas.microsoft.com/office/powerpoint/2010/main" val="19800528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31</a:t>
            </a:fld>
            <a:endParaRPr lang="en-US"/>
          </a:p>
        </p:txBody>
      </p:sp>
    </p:spTree>
    <p:extLst>
      <p:ext uri="{BB962C8B-B14F-4D97-AF65-F5344CB8AC3E}">
        <p14:creationId xmlns:p14="http://schemas.microsoft.com/office/powerpoint/2010/main" val="4027884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5</a:t>
            </a:fld>
            <a:endParaRPr lang="en-US"/>
          </a:p>
        </p:txBody>
      </p:sp>
    </p:spTree>
    <p:extLst>
      <p:ext uri="{BB962C8B-B14F-4D97-AF65-F5344CB8AC3E}">
        <p14:creationId xmlns:p14="http://schemas.microsoft.com/office/powerpoint/2010/main" val="41737051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33</a:t>
            </a:fld>
            <a:endParaRPr lang="en-US"/>
          </a:p>
        </p:txBody>
      </p:sp>
    </p:spTree>
    <p:extLst>
      <p:ext uri="{BB962C8B-B14F-4D97-AF65-F5344CB8AC3E}">
        <p14:creationId xmlns:p14="http://schemas.microsoft.com/office/powerpoint/2010/main" val="2143587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35</a:t>
            </a:fld>
            <a:endParaRPr lang="en-US"/>
          </a:p>
        </p:txBody>
      </p:sp>
    </p:spTree>
    <p:extLst>
      <p:ext uri="{BB962C8B-B14F-4D97-AF65-F5344CB8AC3E}">
        <p14:creationId xmlns:p14="http://schemas.microsoft.com/office/powerpoint/2010/main" val="18691877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36</a:t>
            </a:fld>
            <a:endParaRPr lang="en-US"/>
          </a:p>
        </p:txBody>
      </p:sp>
    </p:spTree>
    <p:extLst>
      <p:ext uri="{BB962C8B-B14F-4D97-AF65-F5344CB8AC3E}">
        <p14:creationId xmlns:p14="http://schemas.microsoft.com/office/powerpoint/2010/main" val="2499209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38</a:t>
            </a:fld>
            <a:endParaRPr lang="en-US"/>
          </a:p>
        </p:txBody>
      </p:sp>
    </p:spTree>
    <p:extLst>
      <p:ext uri="{BB962C8B-B14F-4D97-AF65-F5344CB8AC3E}">
        <p14:creationId xmlns:p14="http://schemas.microsoft.com/office/powerpoint/2010/main" val="20759219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39</a:t>
            </a:fld>
            <a:endParaRPr lang="en-US"/>
          </a:p>
        </p:txBody>
      </p:sp>
    </p:spTree>
    <p:extLst>
      <p:ext uri="{BB962C8B-B14F-4D97-AF65-F5344CB8AC3E}">
        <p14:creationId xmlns:p14="http://schemas.microsoft.com/office/powerpoint/2010/main" val="3476492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41</a:t>
            </a:fld>
            <a:endParaRPr lang="en-US"/>
          </a:p>
        </p:txBody>
      </p:sp>
    </p:spTree>
    <p:extLst>
      <p:ext uri="{BB962C8B-B14F-4D97-AF65-F5344CB8AC3E}">
        <p14:creationId xmlns:p14="http://schemas.microsoft.com/office/powerpoint/2010/main" val="15348374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43</a:t>
            </a:fld>
            <a:endParaRPr lang="en-US"/>
          </a:p>
        </p:txBody>
      </p:sp>
    </p:spTree>
    <p:extLst>
      <p:ext uri="{BB962C8B-B14F-4D97-AF65-F5344CB8AC3E}">
        <p14:creationId xmlns:p14="http://schemas.microsoft.com/office/powerpoint/2010/main" val="36971739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45</a:t>
            </a:fld>
            <a:endParaRPr lang="en-US"/>
          </a:p>
        </p:txBody>
      </p:sp>
    </p:spTree>
    <p:extLst>
      <p:ext uri="{BB962C8B-B14F-4D97-AF65-F5344CB8AC3E}">
        <p14:creationId xmlns:p14="http://schemas.microsoft.com/office/powerpoint/2010/main" val="781771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47</a:t>
            </a:fld>
            <a:endParaRPr lang="en-US"/>
          </a:p>
        </p:txBody>
      </p:sp>
    </p:spTree>
    <p:extLst>
      <p:ext uri="{BB962C8B-B14F-4D97-AF65-F5344CB8AC3E}">
        <p14:creationId xmlns:p14="http://schemas.microsoft.com/office/powerpoint/2010/main" val="2769665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48</a:t>
            </a:fld>
            <a:endParaRPr lang="en-US"/>
          </a:p>
        </p:txBody>
      </p:sp>
    </p:spTree>
    <p:extLst>
      <p:ext uri="{BB962C8B-B14F-4D97-AF65-F5344CB8AC3E}">
        <p14:creationId xmlns:p14="http://schemas.microsoft.com/office/powerpoint/2010/main" val="421477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Getting to the advanced level is an iterative process!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Where are you currently?</a:t>
            </a:r>
          </a:p>
          <a:p>
            <a:pPr marL="171450" indent="-171450">
              <a:buFont typeface="Arial" panose="020B0604020202020204" pitchFamily="34" charset="0"/>
              <a:buChar char="•"/>
            </a:pPr>
            <a:r>
              <a:rPr lang="en-US" dirty="0"/>
              <a:t>What are your current challenges?</a:t>
            </a:r>
          </a:p>
        </p:txBody>
      </p:sp>
      <p:sp>
        <p:nvSpPr>
          <p:cNvPr id="4" name="Slide Number Placeholder 3"/>
          <p:cNvSpPr>
            <a:spLocks noGrp="1"/>
          </p:cNvSpPr>
          <p:nvPr>
            <p:ph type="sldNum" sz="quarter" idx="5"/>
          </p:nvPr>
        </p:nvSpPr>
        <p:spPr/>
        <p:txBody>
          <a:bodyPr/>
          <a:lstStyle/>
          <a:p>
            <a:fld id="{3E105235-704B-0B49-8252-223D656B3425}" type="slidenum">
              <a:rPr lang="en-US" smtClean="0"/>
              <a:t>7</a:t>
            </a:fld>
            <a:endParaRPr lang="en-US"/>
          </a:p>
        </p:txBody>
      </p:sp>
    </p:spTree>
    <p:extLst>
      <p:ext uri="{BB962C8B-B14F-4D97-AF65-F5344CB8AC3E}">
        <p14:creationId xmlns:p14="http://schemas.microsoft.com/office/powerpoint/2010/main" val="24165778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the last 15 years: just some industries like media, retail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ym typeface="Wingdings" pitchFamily="2" charset="2"/>
              </a:rPr>
              <a:t>In the future, virtually every industry</a:t>
            </a:r>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49</a:t>
            </a:fld>
            <a:endParaRPr lang="en-US"/>
          </a:p>
        </p:txBody>
      </p:sp>
    </p:spTree>
    <p:extLst>
      <p:ext uri="{BB962C8B-B14F-4D97-AF65-F5344CB8AC3E}">
        <p14:creationId xmlns:p14="http://schemas.microsoft.com/office/powerpoint/2010/main" val="26153397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the last 15 years: just some industries like media, retail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ym typeface="Wingdings" pitchFamily="2" charset="2"/>
              </a:rPr>
              <a:t>In the future, virtually every industry</a:t>
            </a:r>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51</a:t>
            </a:fld>
            <a:endParaRPr lang="en-US"/>
          </a:p>
        </p:txBody>
      </p:sp>
    </p:spTree>
    <p:extLst>
      <p:ext uri="{BB962C8B-B14F-4D97-AF65-F5344CB8AC3E}">
        <p14:creationId xmlns:p14="http://schemas.microsoft.com/office/powerpoint/2010/main" val="7354856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the last 15 years: just some industries like media, retail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ym typeface="Wingdings" pitchFamily="2" charset="2"/>
              </a:rPr>
              <a:t>In the future, virtually every industry</a:t>
            </a:r>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56</a:t>
            </a:fld>
            <a:endParaRPr lang="en-US"/>
          </a:p>
        </p:txBody>
      </p:sp>
    </p:spTree>
    <p:extLst>
      <p:ext uri="{BB962C8B-B14F-4D97-AF65-F5344CB8AC3E}">
        <p14:creationId xmlns:p14="http://schemas.microsoft.com/office/powerpoint/2010/main" val="1196793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FF0000"/>
                </a:solidFill>
              </a:rPr>
              <a:t>Storyline from ARK Invest (learning to fly channel):</a:t>
            </a:r>
          </a:p>
          <a:p>
            <a:endParaRPr lang="en-US" sz="1200" b="1" dirty="0">
              <a:solidFill>
                <a:srgbClr val="FF0000"/>
              </a:solidFill>
            </a:endParaRPr>
          </a:p>
          <a:p>
            <a:pPr marL="457200" indent="-457200">
              <a:buAutoNum type="arabicPeriod"/>
            </a:pPr>
            <a:r>
              <a:rPr lang="en-US" sz="1200" b="0" dirty="0">
                <a:solidFill>
                  <a:srgbClr val="FF0000"/>
                </a:solidFill>
              </a:rPr>
              <a:t>We are currently living in a wave of innovation where the speed and complexity of change is exponential.</a:t>
            </a:r>
          </a:p>
          <a:p>
            <a:pPr marL="457200" indent="-457200">
              <a:buAutoNum type="arabicPeriod"/>
            </a:pPr>
            <a:r>
              <a:rPr lang="en-US" sz="1200" b="0" dirty="0">
                <a:solidFill>
                  <a:srgbClr val="FF0000"/>
                </a:solidFill>
              </a:rPr>
              <a:t>For instance the last major wave where multiple innovations built on top of each other was when the Telephone, Automobile and Electricity were invented in the late 1800</a:t>
            </a:r>
          </a:p>
          <a:p>
            <a:pPr marL="457200" indent="-457200">
              <a:buAutoNum type="arabicPeriod"/>
            </a:pPr>
            <a:r>
              <a:rPr lang="en-US" sz="1200" b="0" dirty="0">
                <a:solidFill>
                  <a:srgbClr val="FF0000"/>
                </a:solidFill>
              </a:rPr>
              <a:t>Now there are at least five such innovations happening Blockchain, AI, energy storage and two more are growing </a:t>
            </a:r>
          </a:p>
          <a:p>
            <a:pPr marL="457200" indent="-457200">
              <a:buAutoNum type="arabicPeriod"/>
            </a:pPr>
            <a:r>
              <a:rPr lang="en-US" sz="1200" b="0" dirty="0">
                <a:solidFill>
                  <a:srgbClr val="FF0000"/>
                </a:solidFill>
              </a:rPr>
              <a:t>AI alone is threefold the magnitude in impact than the ones before (internet + computers)</a:t>
            </a:r>
          </a:p>
          <a:p>
            <a:pPr marL="457200" indent="-457200">
              <a:buAutoNum type="arabicPeriod"/>
            </a:pPr>
            <a:r>
              <a:rPr lang="en-US" sz="1200" b="0" dirty="0">
                <a:solidFill>
                  <a:srgbClr val="FF0000"/>
                </a:solidFill>
              </a:rPr>
              <a:t>For at least the next 50 years, the markets are going to be dominated by companies who succeed in the next wave of innovation</a:t>
            </a:r>
            <a:endParaRPr lang="en-US" b="0" dirty="0"/>
          </a:p>
          <a:p>
            <a:endParaRPr lang="en-US" b="0" dirty="0"/>
          </a:p>
        </p:txBody>
      </p:sp>
      <p:sp>
        <p:nvSpPr>
          <p:cNvPr id="4" name="Slide Number Placeholder 3"/>
          <p:cNvSpPr>
            <a:spLocks noGrp="1"/>
          </p:cNvSpPr>
          <p:nvPr>
            <p:ph type="sldNum" sz="quarter" idx="5"/>
          </p:nvPr>
        </p:nvSpPr>
        <p:spPr/>
        <p:txBody>
          <a:bodyPr/>
          <a:lstStyle/>
          <a:p>
            <a:fld id="{3E105235-704B-0B49-8252-223D656B3425}" type="slidenum">
              <a:rPr lang="en-US" smtClean="0"/>
              <a:t>9</a:t>
            </a:fld>
            <a:endParaRPr lang="en-US"/>
          </a:p>
        </p:txBody>
      </p:sp>
    </p:spTree>
    <p:extLst>
      <p:ext uri="{BB962C8B-B14F-4D97-AF65-F5344CB8AC3E}">
        <p14:creationId xmlns:p14="http://schemas.microsoft.com/office/powerpoint/2010/main" val="3003892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11</a:t>
            </a:fld>
            <a:endParaRPr lang="en-US"/>
          </a:p>
        </p:txBody>
      </p:sp>
    </p:spTree>
    <p:extLst>
      <p:ext uri="{BB962C8B-B14F-4D97-AF65-F5344CB8AC3E}">
        <p14:creationId xmlns:p14="http://schemas.microsoft.com/office/powerpoint/2010/main" val="970551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3E105235-704B-0B49-8252-223D656B3425}" type="slidenum">
              <a:rPr lang="en-US" smtClean="0"/>
              <a:t>12</a:t>
            </a:fld>
            <a:endParaRPr lang="en-US"/>
          </a:p>
        </p:txBody>
      </p:sp>
    </p:spTree>
    <p:extLst>
      <p:ext uri="{BB962C8B-B14F-4D97-AF65-F5344CB8AC3E}">
        <p14:creationId xmlns:p14="http://schemas.microsoft.com/office/powerpoint/2010/main" val="628917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FF0000"/>
                </a:solidFill>
              </a:rPr>
              <a:t>Storyline from ARK Invest (learning to fly channel):</a:t>
            </a:r>
          </a:p>
          <a:p>
            <a:endParaRPr lang="en-US" sz="1200" b="1" dirty="0">
              <a:solidFill>
                <a:srgbClr val="FF0000"/>
              </a:solidFill>
            </a:endParaRPr>
          </a:p>
          <a:p>
            <a:pPr marL="457200" indent="-457200">
              <a:buAutoNum type="arabicPeriod"/>
            </a:pPr>
            <a:r>
              <a:rPr lang="en-US" sz="1200" b="0" dirty="0">
                <a:solidFill>
                  <a:srgbClr val="FF0000"/>
                </a:solidFill>
              </a:rPr>
              <a:t>We are currently living in a wave of innovation where the speed and complexity of change is exponential.</a:t>
            </a:r>
          </a:p>
          <a:p>
            <a:pPr marL="457200" indent="-457200">
              <a:buAutoNum type="arabicPeriod"/>
            </a:pPr>
            <a:r>
              <a:rPr lang="en-US" sz="1200" b="0" dirty="0">
                <a:solidFill>
                  <a:srgbClr val="FF0000"/>
                </a:solidFill>
              </a:rPr>
              <a:t>For instance the last major wave where multiple innovations built on top of each other was when the Telephone, Automobile and Electricity were invented in the late 1800</a:t>
            </a:r>
          </a:p>
          <a:p>
            <a:pPr marL="457200" indent="-457200">
              <a:buAutoNum type="arabicPeriod"/>
            </a:pPr>
            <a:r>
              <a:rPr lang="en-US" sz="1200" b="0" dirty="0">
                <a:solidFill>
                  <a:srgbClr val="FF0000"/>
                </a:solidFill>
              </a:rPr>
              <a:t>Now there are at least five such innovations happening Blockchain, AI, energy storage and two more are growing </a:t>
            </a:r>
          </a:p>
          <a:p>
            <a:pPr marL="457200" indent="-457200">
              <a:buAutoNum type="arabicPeriod"/>
            </a:pPr>
            <a:r>
              <a:rPr lang="en-US" sz="1200" b="0" dirty="0">
                <a:solidFill>
                  <a:srgbClr val="FF0000"/>
                </a:solidFill>
              </a:rPr>
              <a:t>AI alone is threefold the magnitude in impact than the ones before (internet + computers)</a:t>
            </a:r>
          </a:p>
          <a:p>
            <a:pPr marL="457200" indent="-457200">
              <a:buAutoNum type="arabicPeriod"/>
            </a:pPr>
            <a:r>
              <a:rPr lang="en-US" sz="1200" b="0" dirty="0">
                <a:solidFill>
                  <a:srgbClr val="FF0000"/>
                </a:solidFill>
              </a:rPr>
              <a:t>For at least the next 50 years, the markets are going to be dominated by companies who succeed in the next wave of innovation</a:t>
            </a:r>
            <a:endParaRPr lang="en-US" b="0" dirty="0"/>
          </a:p>
          <a:p>
            <a:endParaRPr lang="en-US" b="0" dirty="0"/>
          </a:p>
        </p:txBody>
      </p:sp>
      <p:sp>
        <p:nvSpPr>
          <p:cNvPr id="4" name="Slide Number Placeholder 3"/>
          <p:cNvSpPr>
            <a:spLocks noGrp="1"/>
          </p:cNvSpPr>
          <p:nvPr>
            <p:ph type="sldNum" sz="quarter" idx="5"/>
          </p:nvPr>
        </p:nvSpPr>
        <p:spPr/>
        <p:txBody>
          <a:bodyPr/>
          <a:lstStyle/>
          <a:p>
            <a:fld id="{3E105235-704B-0B49-8252-223D656B3425}" type="slidenum">
              <a:rPr lang="en-US" smtClean="0"/>
              <a:t>13</a:t>
            </a:fld>
            <a:endParaRPr lang="en-US"/>
          </a:p>
        </p:txBody>
      </p:sp>
    </p:spTree>
    <p:extLst>
      <p:ext uri="{BB962C8B-B14F-4D97-AF65-F5344CB8AC3E}">
        <p14:creationId xmlns:p14="http://schemas.microsoft.com/office/powerpoint/2010/main" val="1220334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FF0000"/>
                </a:solidFill>
              </a:rPr>
              <a:t>Storyline from ARK Invest (learning to fly channel):</a:t>
            </a:r>
          </a:p>
          <a:p>
            <a:endParaRPr lang="en-US" sz="1200" b="1" dirty="0">
              <a:solidFill>
                <a:srgbClr val="FF0000"/>
              </a:solidFill>
            </a:endParaRPr>
          </a:p>
          <a:p>
            <a:pPr marL="457200" indent="-457200">
              <a:buAutoNum type="arabicPeriod"/>
            </a:pPr>
            <a:r>
              <a:rPr lang="en-US" sz="1200" b="0" dirty="0">
                <a:solidFill>
                  <a:srgbClr val="FF0000"/>
                </a:solidFill>
              </a:rPr>
              <a:t>We are currently living in a wave of innovation where the speed and complexity of change is exponential.</a:t>
            </a:r>
          </a:p>
          <a:p>
            <a:pPr marL="457200" indent="-457200">
              <a:buAutoNum type="arabicPeriod"/>
            </a:pPr>
            <a:r>
              <a:rPr lang="en-US" sz="1200" b="0" dirty="0">
                <a:solidFill>
                  <a:srgbClr val="FF0000"/>
                </a:solidFill>
              </a:rPr>
              <a:t>For instance the last major wave where multiple innovations built on top of each other was when the Telephone, Automobile and Electricity were invented in the late 1800</a:t>
            </a:r>
          </a:p>
          <a:p>
            <a:pPr marL="457200" indent="-457200">
              <a:buAutoNum type="arabicPeriod"/>
            </a:pPr>
            <a:r>
              <a:rPr lang="en-US" sz="1200" b="0" dirty="0">
                <a:solidFill>
                  <a:srgbClr val="FF0000"/>
                </a:solidFill>
              </a:rPr>
              <a:t>Now there are at least five such innovations happening Blockchain, AI, energy storage and two more are growing </a:t>
            </a:r>
          </a:p>
          <a:p>
            <a:pPr marL="457200" indent="-457200">
              <a:buAutoNum type="arabicPeriod"/>
            </a:pPr>
            <a:r>
              <a:rPr lang="en-US" sz="1200" b="0" dirty="0">
                <a:solidFill>
                  <a:srgbClr val="FF0000"/>
                </a:solidFill>
              </a:rPr>
              <a:t>AI alone is threefold the magnitude in impact than the ones before (internet + computers)</a:t>
            </a:r>
          </a:p>
          <a:p>
            <a:pPr marL="457200" indent="-457200">
              <a:buAutoNum type="arabicPeriod"/>
            </a:pPr>
            <a:r>
              <a:rPr lang="en-US" sz="1200" b="0" dirty="0">
                <a:solidFill>
                  <a:srgbClr val="FF0000"/>
                </a:solidFill>
              </a:rPr>
              <a:t>For at least the next 50 years, the markets are going to be dominated by companies who succeed in the next wave of innovation</a:t>
            </a:r>
            <a:endParaRPr lang="en-US" b="0" dirty="0"/>
          </a:p>
          <a:p>
            <a:endParaRPr lang="en-US" b="0" dirty="0"/>
          </a:p>
        </p:txBody>
      </p:sp>
      <p:sp>
        <p:nvSpPr>
          <p:cNvPr id="4" name="Slide Number Placeholder 3"/>
          <p:cNvSpPr>
            <a:spLocks noGrp="1"/>
          </p:cNvSpPr>
          <p:nvPr>
            <p:ph type="sldNum" sz="quarter" idx="5"/>
          </p:nvPr>
        </p:nvSpPr>
        <p:spPr/>
        <p:txBody>
          <a:bodyPr/>
          <a:lstStyle/>
          <a:p>
            <a:fld id="{3E105235-704B-0B49-8252-223D656B3425}" type="slidenum">
              <a:rPr lang="en-US" smtClean="0"/>
              <a:t>15</a:t>
            </a:fld>
            <a:endParaRPr lang="en-US"/>
          </a:p>
        </p:txBody>
      </p:sp>
    </p:spTree>
    <p:extLst>
      <p:ext uri="{BB962C8B-B14F-4D97-AF65-F5344CB8AC3E}">
        <p14:creationId xmlns:p14="http://schemas.microsoft.com/office/powerpoint/2010/main" val="1021576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FF0000"/>
                </a:solidFill>
              </a:rPr>
              <a:t>Storyline from ARK Invest (learning to fly channel):</a:t>
            </a:r>
          </a:p>
          <a:p>
            <a:endParaRPr lang="en-US" sz="1200" b="1" dirty="0">
              <a:solidFill>
                <a:srgbClr val="FF0000"/>
              </a:solidFill>
            </a:endParaRPr>
          </a:p>
          <a:p>
            <a:pPr marL="457200" indent="-457200">
              <a:buAutoNum type="arabicPeriod"/>
            </a:pPr>
            <a:r>
              <a:rPr lang="en-US" sz="1200" b="0" dirty="0">
                <a:solidFill>
                  <a:srgbClr val="FF0000"/>
                </a:solidFill>
              </a:rPr>
              <a:t>We are currently living in a wave of innovation where the speed and complexity of change is exponential.</a:t>
            </a:r>
          </a:p>
          <a:p>
            <a:pPr marL="457200" indent="-457200">
              <a:buAutoNum type="arabicPeriod"/>
            </a:pPr>
            <a:r>
              <a:rPr lang="en-US" sz="1200" b="0" dirty="0">
                <a:solidFill>
                  <a:srgbClr val="FF0000"/>
                </a:solidFill>
              </a:rPr>
              <a:t>For instance the last major wave where multiple innovations built on top of each other was when the Telephone, Automobile and Electricity were invented in the late 1800</a:t>
            </a:r>
          </a:p>
          <a:p>
            <a:pPr marL="457200" indent="-457200">
              <a:buAutoNum type="arabicPeriod"/>
            </a:pPr>
            <a:r>
              <a:rPr lang="en-US" sz="1200" b="0" dirty="0">
                <a:solidFill>
                  <a:srgbClr val="FF0000"/>
                </a:solidFill>
              </a:rPr>
              <a:t>Now there are at least five such innovations happening Blockchain, AI, energy storage and two more are growing </a:t>
            </a:r>
          </a:p>
          <a:p>
            <a:pPr marL="457200" indent="-457200">
              <a:buAutoNum type="arabicPeriod"/>
            </a:pPr>
            <a:r>
              <a:rPr lang="en-US" sz="1200" b="0" dirty="0">
                <a:solidFill>
                  <a:srgbClr val="FF0000"/>
                </a:solidFill>
              </a:rPr>
              <a:t>AI alone is threefold the magnitude in impact than the ones before (internet + computers)</a:t>
            </a:r>
          </a:p>
          <a:p>
            <a:pPr marL="457200" indent="-457200">
              <a:buAutoNum type="arabicPeriod"/>
            </a:pPr>
            <a:r>
              <a:rPr lang="en-US" sz="1200" b="0" dirty="0">
                <a:solidFill>
                  <a:srgbClr val="FF0000"/>
                </a:solidFill>
              </a:rPr>
              <a:t>For at least the next 50 years, the markets are going to be dominated by companies who succeed in the next wave of innovation</a:t>
            </a:r>
            <a:endParaRPr lang="en-US" b="0" dirty="0"/>
          </a:p>
          <a:p>
            <a:endParaRPr lang="en-US" b="0" dirty="0"/>
          </a:p>
        </p:txBody>
      </p:sp>
      <p:sp>
        <p:nvSpPr>
          <p:cNvPr id="4" name="Slide Number Placeholder 3"/>
          <p:cNvSpPr>
            <a:spLocks noGrp="1"/>
          </p:cNvSpPr>
          <p:nvPr>
            <p:ph type="sldNum" sz="quarter" idx="5"/>
          </p:nvPr>
        </p:nvSpPr>
        <p:spPr/>
        <p:txBody>
          <a:bodyPr/>
          <a:lstStyle/>
          <a:p>
            <a:fld id="{3E105235-704B-0B49-8252-223D656B3425}" type="slidenum">
              <a:rPr lang="en-US" smtClean="0"/>
              <a:t>17</a:t>
            </a:fld>
            <a:endParaRPr lang="en-US"/>
          </a:p>
        </p:txBody>
      </p:sp>
    </p:spTree>
    <p:extLst>
      <p:ext uri="{BB962C8B-B14F-4D97-AF65-F5344CB8AC3E}">
        <p14:creationId xmlns:p14="http://schemas.microsoft.com/office/powerpoint/2010/main" val="17049452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a:prstGeom prst="rect">
            <a:avLst/>
          </a:prstGeo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grpSp>
        <p:nvGrpSpPr>
          <p:cNvPr id="6" name="Group 5">
            <a:extLst>
              <a:ext uri="{FF2B5EF4-FFF2-40B4-BE49-F238E27FC236}">
                <a16:creationId xmlns:a16="http://schemas.microsoft.com/office/drawing/2014/main" id="{7E6F1B02-C5D6-DB48-B032-BF949C96C37B}"/>
              </a:ext>
            </a:extLst>
          </p:cNvPr>
          <p:cNvGrpSpPr/>
          <p:nvPr userDrawn="1"/>
        </p:nvGrpSpPr>
        <p:grpSpPr>
          <a:xfrm>
            <a:off x="4559503" y="2683198"/>
            <a:ext cx="3072993" cy="1491604"/>
            <a:chOff x="4580217" y="2677341"/>
            <a:chExt cx="3072993" cy="1491604"/>
          </a:xfrm>
        </p:grpSpPr>
        <p:pic>
          <p:nvPicPr>
            <p:cNvPr id="7" name="Graphic 6">
              <a:extLst>
                <a:ext uri="{FF2B5EF4-FFF2-40B4-BE49-F238E27FC236}">
                  <a16:creationId xmlns:a16="http://schemas.microsoft.com/office/drawing/2014/main" id="{1A926177-CB3B-2641-8622-355F78DBA2E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8" name="Subtitle 2">
              <a:extLst>
                <a:ext uri="{FF2B5EF4-FFF2-40B4-BE49-F238E27FC236}">
                  <a16:creationId xmlns:a16="http://schemas.microsoft.com/office/drawing/2014/main" id="{2277B709-CC80-D244-B87E-407B562D6A3B}"/>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Tree>
    <p:extLst>
      <p:ext uri="{BB962C8B-B14F-4D97-AF65-F5344CB8AC3E}">
        <p14:creationId xmlns:p14="http://schemas.microsoft.com/office/powerpoint/2010/main" val="1153357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a:prstGeom prst="rect">
            <a:avLst/>
          </a:prstGeo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grpSp>
        <p:nvGrpSpPr>
          <p:cNvPr id="22" name="Group 21">
            <a:extLst>
              <a:ext uri="{FF2B5EF4-FFF2-40B4-BE49-F238E27FC236}">
                <a16:creationId xmlns:a16="http://schemas.microsoft.com/office/drawing/2014/main" id="{1F3917D9-B358-804A-AD76-A6AE281AC7BA}"/>
              </a:ext>
            </a:extLst>
          </p:cNvPr>
          <p:cNvGrpSpPr/>
          <p:nvPr userDrawn="1"/>
        </p:nvGrpSpPr>
        <p:grpSpPr>
          <a:xfrm>
            <a:off x="3651487" y="4704984"/>
            <a:ext cx="4889026" cy="2012137"/>
            <a:chOff x="1107853" y="4534980"/>
            <a:chExt cx="4889026" cy="2012137"/>
          </a:xfrm>
        </p:grpSpPr>
        <p:pic>
          <p:nvPicPr>
            <p:cNvPr id="24" name="Picture 23">
              <a:extLst>
                <a:ext uri="{FF2B5EF4-FFF2-40B4-BE49-F238E27FC236}">
                  <a16:creationId xmlns:a16="http://schemas.microsoft.com/office/drawing/2014/main" id="{C3E194E0-FBE9-0E43-82FB-60E4249FD6C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25" name="Picture 24">
              <a:extLst>
                <a:ext uri="{FF2B5EF4-FFF2-40B4-BE49-F238E27FC236}">
                  <a16:creationId xmlns:a16="http://schemas.microsoft.com/office/drawing/2014/main" id="{E69CC5D6-103E-7746-AC67-16399D53831A}"/>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26" name="Picture 25">
              <a:extLst>
                <a:ext uri="{FF2B5EF4-FFF2-40B4-BE49-F238E27FC236}">
                  <a16:creationId xmlns:a16="http://schemas.microsoft.com/office/drawing/2014/main" id="{ABADD6FF-4220-584D-B9EE-72490AECB429}"/>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28" name="Graphic 27">
              <a:extLst>
                <a:ext uri="{FF2B5EF4-FFF2-40B4-BE49-F238E27FC236}">
                  <a16:creationId xmlns:a16="http://schemas.microsoft.com/office/drawing/2014/main" id="{B90FD8B9-F36A-0443-9FEA-BB54582705FB}"/>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31" name="Picture 30">
              <a:extLst>
                <a:ext uri="{FF2B5EF4-FFF2-40B4-BE49-F238E27FC236}">
                  <a16:creationId xmlns:a16="http://schemas.microsoft.com/office/drawing/2014/main" id="{B350245C-1692-CA4C-BB1D-028CC82CF438}"/>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32" name="Picture 31">
              <a:extLst>
                <a:ext uri="{FF2B5EF4-FFF2-40B4-BE49-F238E27FC236}">
                  <a16:creationId xmlns:a16="http://schemas.microsoft.com/office/drawing/2014/main" id="{4A063D75-0775-FF47-ADA0-9E7A4DE14822}"/>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34" name="Picture 33">
              <a:extLst>
                <a:ext uri="{FF2B5EF4-FFF2-40B4-BE49-F238E27FC236}">
                  <a16:creationId xmlns:a16="http://schemas.microsoft.com/office/drawing/2014/main" id="{48488CD6-D1EC-BB48-9370-20D82B1426CE}"/>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35" name="Kuva 32">
              <a:extLst>
                <a:ext uri="{FF2B5EF4-FFF2-40B4-BE49-F238E27FC236}">
                  <a16:creationId xmlns:a16="http://schemas.microsoft.com/office/drawing/2014/main" id="{BC805F32-8310-1240-9814-3F4B006286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37" name="Text Placeholder 5">
            <a:extLst>
              <a:ext uri="{FF2B5EF4-FFF2-40B4-BE49-F238E27FC236}">
                <a16:creationId xmlns:a16="http://schemas.microsoft.com/office/drawing/2014/main" id="{52FAEAE9-B43A-4952-A826-1F960CB64BFF}"/>
              </a:ext>
            </a:extLst>
          </p:cNvPr>
          <p:cNvSpPr>
            <a:spLocks noGrp="1"/>
          </p:cNvSpPr>
          <p:nvPr>
            <p:ph type="body" sz="quarter" idx="14" hasCustomPrompt="1"/>
          </p:nvPr>
        </p:nvSpPr>
        <p:spPr>
          <a:xfrm>
            <a:off x="3359696" y="188641"/>
            <a:ext cx="5472608" cy="1325561"/>
          </a:xfrm>
          <a:prstGeom prst="rect">
            <a:avLst/>
          </a:prstGeom>
        </p:spPr>
        <p:txBody>
          <a:bodyPr anchor="ctr">
            <a:noAutofit/>
          </a:bodyPr>
          <a:lstStyle>
            <a:lvl1pPr marL="0" indent="0" algn="ctr">
              <a:buNone/>
              <a:defRPr sz="3200" b="1" cap="none" spc="0">
                <a:ln w="0"/>
                <a:solidFill>
                  <a:schemeClr val="tx1"/>
                </a:solidFill>
                <a:effectLst/>
              </a:defRPr>
            </a:lvl1pPr>
          </a:lstStyle>
          <a:p>
            <a:pPr lvl="0"/>
            <a:r>
              <a:rPr lang="fi-FI" dirty="0"/>
              <a:t>Viima as a Company</a:t>
            </a:r>
          </a:p>
        </p:txBody>
      </p:sp>
    </p:spTree>
    <p:extLst>
      <p:ext uri="{BB962C8B-B14F-4D97-AF65-F5344CB8AC3E}">
        <p14:creationId xmlns:p14="http://schemas.microsoft.com/office/powerpoint/2010/main" val="1758565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7D436D-D8D0-C847-8DD7-A78F98B0C365}"/>
              </a:ext>
            </a:extLst>
          </p:cNvPr>
          <p:cNvSpPr>
            <a:spLocks noGrp="1"/>
          </p:cNvSpPr>
          <p:nvPr>
            <p:ph idx="1"/>
          </p:nvPr>
        </p:nvSpPr>
        <p:spPr>
          <a:xfrm>
            <a:off x="551384" y="1825625"/>
            <a:ext cx="10943610" cy="4348375"/>
          </a:xfrm>
          <a:prstGeom prst="rect">
            <a:avLst/>
          </a:prstGeom>
        </p:spPr>
        <p:txBody>
          <a:bodyPr>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pic>
        <p:nvPicPr>
          <p:cNvPr id="5" name="Graphic 4">
            <a:extLst>
              <a:ext uri="{FF2B5EF4-FFF2-40B4-BE49-F238E27FC236}">
                <a16:creationId xmlns:a16="http://schemas.microsoft.com/office/drawing/2014/main" id="{0658B0BD-3465-934E-8595-599669367A7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8" name="Title 1">
            <a:extLst>
              <a:ext uri="{FF2B5EF4-FFF2-40B4-BE49-F238E27FC236}">
                <a16:creationId xmlns:a16="http://schemas.microsoft.com/office/drawing/2014/main" id="{21A9E6DB-8767-400F-81AB-223E3730BCE4}"/>
              </a:ext>
            </a:extLst>
          </p:cNvPr>
          <p:cNvSpPr>
            <a:spLocks noGrp="1"/>
          </p:cNvSpPr>
          <p:nvPr>
            <p:ph type="title" hasCustomPrompt="1"/>
          </p:nvPr>
        </p:nvSpPr>
        <p:spPr>
          <a:xfrm>
            <a:off x="551384" y="188640"/>
            <a:ext cx="11089232" cy="1327735"/>
          </a:xfrm>
          <a:prstGeom prst="rect">
            <a:avLst/>
          </a:prstGeom>
        </p:spPr>
        <p:txBody>
          <a:bodyPr anchor="ctr">
            <a:normAutofit/>
          </a:bodyPr>
          <a:lstStyle>
            <a:lvl1pPr algn="l">
              <a:defRPr sz="3200" b="1"/>
            </a:lvl1pPr>
          </a:lstStyle>
          <a:p>
            <a:r>
              <a:rPr lang="en-US" dirty="0"/>
              <a:t>Let’s make more innovation happen</a:t>
            </a:r>
            <a:endParaRPr lang="fi-FI" dirty="0"/>
          </a:p>
        </p:txBody>
      </p:sp>
    </p:spTree>
    <p:extLst>
      <p:ext uri="{BB962C8B-B14F-4D97-AF65-F5344CB8AC3E}">
        <p14:creationId xmlns:p14="http://schemas.microsoft.com/office/powerpoint/2010/main" val="3623699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98699A-C1CD-4A2F-8B79-4A7F82CCA55C}"/>
              </a:ext>
            </a:extLst>
          </p:cNvPr>
          <p:cNvSpPr>
            <a:spLocks noGrp="1"/>
          </p:cNvSpPr>
          <p:nvPr>
            <p:ph type="title" hasCustomPrompt="1"/>
          </p:nvPr>
        </p:nvSpPr>
        <p:spPr>
          <a:xfrm>
            <a:off x="551384" y="188640"/>
            <a:ext cx="11089232" cy="1327735"/>
          </a:xfrm>
          <a:prstGeom prst="rect">
            <a:avLst/>
          </a:prstGeom>
        </p:spPr>
        <p:txBody>
          <a:bodyPr anchor="ctr">
            <a:normAutofit/>
          </a:bodyPr>
          <a:lstStyle>
            <a:lvl1pPr algn="l">
              <a:defRPr sz="3200" b="1"/>
            </a:lvl1pPr>
          </a:lstStyle>
          <a:p>
            <a:r>
              <a:rPr lang="en-US" dirty="0"/>
              <a:t>Let’s make more innovation happen</a:t>
            </a:r>
            <a:endParaRPr lang="fi-FI" dirty="0"/>
          </a:p>
        </p:txBody>
      </p:sp>
    </p:spTree>
    <p:extLst>
      <p:ext uri="{BB962C8B-B14F-4D97-AF65-F5344CB8AC3E}">
        <p14:creationId xmlns:p14="http://schemas.microsoft.com/office/powerpoint/2010/main" val="1379801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89"/>
            <a:ext cx="5472608" cy="2411399"/>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40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539713"/>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p:nvPicPr>
          <p:blipFill>
            <a:blip r:embed="rId10"/>
            <a:stretch>
              <a:fillRect/>
            </a:stretch>
          </p:blipFill>
          <p:spPr>
            <a:xfrm>
              <a:off x="8603114" y="5085184"/>
              <a:ext cx="1080000" cy="1080000"/>
            </a:xfrm>
            <a:prstGeom prst="rect">
              <a:avLst/>
            </a:prstGeom>
          </p:spPr>
        </p:pic>
      </p:grpSp>
      <p:sp>
        <p:nvSpPr>
          <p:cNvPr id="18" name="Rectangle 17">
            <a:extLst>
              <a:ext uri="{FF2B5EF4-FFF2-40B4-BE49-F238E27FC236}">
                <a16:creationId xmlns:a16="http://schemas.microsoft.com/office/drawing/2014/main" id="{92AA2DD3-27EC-A841-AB1F-A0EBB1D5FEC8}"/>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427E56DC-0CCB-8B47-A511-294104B4614D}"/>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grpSp>
        <p:nvGrpSpPr>
          <p:cNvPr id="20" name="Group 19">
            <a:extLst>
              <a:ext uri="{FF2B5EF4-FFF2-40B4-BE49-F238E27FC236}">
                <a16:creationId xmlns:a16="http://schemas.microsoft.com/office/drawing/2014/main" id="{2BB2F73F-D39B-4943-91C3-0EDB31E31924}"/>
              </a:ext>
            </a:extLst>
          </p:cNvPr>
          <p:cNvGrpSpPr/>
          <p:nvPr userDrawn="1"/>
        </p:nvGrpSpPr>
        <p:grpSpPr>
          <a:xfrm>
            <a:off x="8497513" y="459175"/>
            <a:ext cx="2904695" cy="5507314"/>
            <a:chOff x="8603114" y="657870"/>
            <a:chExt cx="2904695" cy="5507314"/>
          </a:xfrm>
        </p:grpSpPr>
        <p:pic>
          <p:nvPicPr>
            <p:cNvPr id="22" name="Graphic 21">
              <a:extLst>
                <a:ext uri="{FF2B5EF4-FFF2-40B4-BE49-F238E27FC236}">
                  <a16:creationId xmlns:a16="http://schemas.microsoft.com/office/drawing/2014/main" id="{88697202-935E-F948-8E39-CD191614E9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23" name="Picture 22" descr="A close up of a logo&#10;&#10;Description automatically generated">
              <a:extLst>
                <a:ext uri="{FF2B5EF4-FFF2-40B4-BE49-F238E27FC236}">
                  <a16:creationId xmlns:a16="http://schemas.microsoft.com/office/drawing/2014/main" id="{1144DEB6-F98E-7A40-B451-7E3BA93E81E4}"/>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24" name="Picture 23" descr="A close up of a logo&#10;&#10;Description automatically generated">
              <a:extLst>
                <a:ext uri="{FF2B5EF4-FFF2-40B4-BE49-F238E27FC236}">
                  <a16:creationId xmlns:a16="http://schemas.microsoft.com/office/drawing/2014/main" id="{B5E64B5C-D50C-EC40-A9AC-2E8271B1717B}"/>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25" name="Picture 24" descr="A picture containing black, indoor&#10;&#10;Description automatically generated">
              <a:extLst>
                <a:ext uri="{FF2B5EF4-FFF2-40B4-BE49-F238E27FC236}">
                  <a16:creationId xmlns:a16="http://schemas.microsoft.com/office/drawing/2014/main" id="{13312FD9-C19D-264E-A98E-635043933AC8}"/>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27" name="Picture 26" descr="A close up of a logo&#10;&#10;Description automatically generated">
              <a:extLst>
                <a:ext uri="{FF2B5EF4-FFF2-40B4-BE49-F238E27FC236}">
                  <a16:creationId xmlns:a16="http://schemas.microsoft.com/office/drawing/2014/main" id="{54FFB2E8-8A12-B543-9862-A799D2104FBF}"/>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29" name="Picture 28">
              <a:extLst>
                <a:ext uri="{FF2B5EF4-FFF2-40B4-BE49-F238E27FC236}">
                  <a16:creationId xmlns:a16="http://schemas.microsoft.com/office/drawing/2014/main" id="{5DE18CE1-3387-AF49-B1BE-3C470F92A1A6}"/>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31" name="Picture 30">
              <a:extLst>
                <a:ext uri="{FF2B5EF4-FFF2-40B4-BE49-F238E27FC236}">
                  <a16:creationId xmlns:a16="http://schemas.microsoft.com/office/drawing/2014/main" id="{37DD225A-84E3-9E41-92C7-3F0A01AD80D4}"/>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33" name="Picture 32">
              <a:extLst>
                <a:ext uri="{FF2B5EF4-FFF2-40B4-BE49-F238E27FC236}">
                  <a16:creationId xmlns:a16="http://schemas.microsoft.com/office/drawing/2014/main" id="{18697A59-C094-6549-A605-02E989F6A9C6}"/>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27537187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2466198"/>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40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539713"/>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a:prstGeom prst="rect">
            <a:avLst/>
          </a:prstGeom>
        </p:spPr>
        <p:txBody>
          <a:bodyPr anchor="ctr">
            <a:normAutofit/>
          </a:bodyPr>
          <a:lstStyle>
            <a:lvl1pPr marL="0" indent="0" algn="ctr">
              <a:buNone/>
              <a:defRPr sz="1800"/>
            </a:lvl1pPr>
          </a:lstStyle>
          <a:p>
            <a:r>
              <a:rPr lang="en-US" dirty="0"/>
              <a:t>Insert background image here</a:t>
            </a:r>
          </a:p>
        </p:txBody>
      </p:sp>
      <p:sp>
        <p:nvSpPr>
          <p:cNvPr id="9" name="TextBox 8">
            <a:extLst>
              <a:ext uri="{FF2B5EF4-FFF2-40B4-BE49-F238E27FC236}">
                <a16:creationId xmlns:a16="http://schemas.microsoft.com/office/drawing/2014/main" id="{A7B14E6D-1FA6-0541-85A9-1AAEDFA429A9}"/>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Tree>
    <p:extLst>
      <p:ext uri="{BB962C8B-B14F-4D97-AF65-F5344CB8AC3E}">
        <p14:creationId xmlns:p14="http://schemas.microsoft.com/office/powerpoint/2010/main" val="4953200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er Testimonial – w/ About box">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2466198"/>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40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a:prstGeom prst="rect">
            <a:avLst/>
          </a:prstGeo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539713"/>
          </a:xfrm>
          <a:prstGeom prst="rect">
            <a:avLst/>
          </a:prstGeo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a:prstGeom prst="rect">
            <a:avLst/>
          </a:prstGeom>
        </p:spPr>
        <p:txBody>
          <a:bodyPr anchor="ctr">
            <a:normAutofit/>
          </a:bodyPr>
          <a:lstStyle>
            <a:lvl1pPr marL="0" indent="0" algn="ctr">
              <a:buNone/>
              <a:defRPr sz="1800"/>
            </a:lvl1pPr>
          </a:lstStyle>
          <a:p>
            <a:r>
              <a:rPr lang="en-US" dirty="0"/>
              <a:t>Insert background image here</a:t>
            </a:r>
          </a:p>
        </p:txBody>
      </p:sp>
      <p:sp>
        <p:nvSpPr>
          <p:cNvPr id="9" name="TextBox 8">
            <a:extLst>
              <a:ext uri="{FF2B5EF4-FFF2-40B4-BE49-F238E27FC236}">
                <a16:creationId xmlns:a16="http://schemas.microsoft.com/office/drawing/2014/main" id="{A7B14E6D-1FA6-0541-85A9-1AAEDFA429A9}"/>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11" name="Text Placeholder 11">
            <a:extLst>
              <a:ext uri="{FF2B5EF4-FFF2-40B4-BE49-F238E27FC236}">
                <a16:creationId xmlns:a16="http://schemas.microsoft.com/office/drawing/2014/main" id="{719310F5-BAA8-364F-8C70-AAE38E8767BD}"/>
              </a:ext>
            </a:extLst>
          </p:cNvPr>
          <p:cNvSpPr>
            <a:spLocks noGrp="1"/>
          </p:cNvSpPr>
          <p:nvPr>
            <p:ph type="body" sz="quarter" idx="18" hasCustomPrompt="1"/>
          </p:nvPr>
        </p:nvSpPr>
        <p:spPr>
          <a:xfrm>
            <a:off x="7608165" y="1017673"/>
            <a:ext cx="4583832" cy="215429"/>
          </a:xfrm>
          <a:prstGeom prst="rect">
            <a:avLst/>
          </a:prstGeom>
        </p:spPr>
        <p:txBody>
          <a:bodyPr lIns="360000" tIns="46800" rIns="360000" anchor="ctr">
            <a:noAutofit/>
          </a:bodyPr>
          <a:lstStyle>
            <a:lvl1pPr marL="0" indent="0">
              <a:buNone/>
              <a:defRPr sz="1500" b="1">
                <a:solidFill>
                  <a:schemeClr val="tx2"/>
                </a:solidFill>
              </a:defRPr>
            </a:lvl1pPr>
          </a:lstStyle>
          <a:p>
            <a:pPr lvl="0"/>
            <a:r>
              <a:rPr lang="en-US" dirty="0"/>
              <a:t>About IF P&amp;C Insurance</a:t>
            </a:r>
          </a:p>
        </p:txBody>
      </p:sp>
      <p:sp>
        <p:nvSpPr>
          <p:cNvPr id="15" name="Text Placeholder 11">
            <a:extLst>
              <a:ext uri="{FF2B5EF4-FFF2-40B4-BE49-F238E27FC236}">
                <a16:creationId xmlns:a16="http://schemas.microsoft.com/office/drawing/2014/main" id="{BD733796-8C17-C246-B355-8571059EB032}"/>
              </a:ext>
            </a:extLst>
          </p:cNvPr>
          <p:cNvSpPr>
            <a:spLocks noGrp="1"/>
          </p:cNvSpPr>
          <p:nvPr>
            <p:ph type="body" sz="quarter" idx="19" hasCustomPrompt="1"/>
          </p:nvPr>
        </p:nvSpPr>
        <p:spPr>
          <a:xfrm>
            <a:off x="7608167" y="1233103"/>
            <a:ext cx="4583834" cy="1997839"/>
          </a:xfrm>
          <a:prstGeom prst="rect">
            <a:avLst/>
          </a:prstGeom>
        </p:spPr>
        <p:txBody>
          <a:bodyPr lIns="360000" tIns="180000" rIns="360000" bIns="180000" anchor="t">
            <a:noAutofit/>
          </a:bodyPr>
          <a:lstStyle>
            <a:lvl1pPr marL="285750" indent="-285750">
              <a:buFont typeface="Arial" panose="020B0604020202020204" pitchFamily="34" charset="0"/>
              <a:buChar char="•"/>
              <a:defRPr sz="1400" b="0">
                <a:solidFill>
                  <a:schemeClr val="tx2"/>
                </a:solidFill>
              </a:defRPr>
            </a:lvl1pPr>
          </a:lstStyle>
          <a:p>
            <a:pPr lvl="0"/>
            <a:r>
              <a:rPr lang="en-US" dirty="0"/>
              <a:t>Largest P&amp;C insurer in the Nordics</a:t>
            </a:r>
          </a:p>
          <a:p>
            <a:pPr lvl="0"/>
            <a:r>
              <a:rPr lang="en-US" dirty="0"/>
              <a:t>3.7 million customers</a:t>
            </a:r>
          </a:p>
          <a:p>
            <a:pPr lvl="0"/>
            <a:r>
              <a:rPr lang="en-US" dirty="0"/>
              <a:t>7000+ employees</a:t>
            </a:r>
          </a:p>
        </p:txBody>
      </p:sp>
    </p:spTree>
    <p:extLst>
      <p:ext uri="{BB962C8B-B14F-4D97-AF65-F5344CB8AC3E}">
        <p14:creationId xmlns:p14="http://schemas.microsoft.com/office/powerpoint/2010/main" val="1631448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pic>
        <p:nvPicPr>
          <p:cNvPr id="3" name="Graphic 2">
            <a:extLst>
              <a:ext uri="{FF2B5EF4-FFF2-40B4-BE49-F238E27FC236}">
                <a16:creationId xmlns:a16="http://schemas.microsoft.com/office/drawing/2014/main" id="{6911AA3F-375D-F046-AE0F-C534640B25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287830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size image background">
    <p:bg>
      <p:bgPr>
        <a:solidFill>
          <a:schemeClr val="bg1"/>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C6365A8F-7F5C-0C44-8772-3C09CC4C6157}"/>
              </a:ext>
            </a:extLst>
          </p:cNvPr>
          <p:cNvSpPr>
            <a:spLocks noGrp="1"/>
          </p:cNvSpPr>
          <p:nvPr>
            <p:ph type="pic" sz="quarter" idx="12" hasCustomPrompt="1"/>
          </p:nvPr>
        </p:nvSpPr>
        <p:spPr>
          <a:xfrm>
            <a:off x="0" y="0"/>
            <a:ext cx="12192000" cy="6858000"/>
          </a:xfrm>
        </p:spPr>
        <p:txBody>
          <a:bodyPr/>
          <a:lstStyle/>
          <a:p>
            <a:r>
              <a:rPr lang="en-US" dirty="0"/>
              <a:t>Background image here (move textbox)</a:t>
            </a:r>
          </a:p>
        </p:txBody>
      </p:sp>
      <p:pic>
        <p:nvPicPr>
          <p:cNvPr id="15" name="Picture 14">
            <a:extLst>
              <a:ext uri="{FF2B5EF4-FFF2-40B4-BE49-F238E27FC236}">
                <a16:creationId xmlns:a16="http://schemas.microsoft.com/office/drawing/2014/main" id="{9E94008E-E605-6A48-A650-030C0E682FDF}"/>
              </a:ext>
            </a:extLst>
          </p:cNvPr>
          <p:cNvPicPr>
            <a:picLocks noChangeAspect="1"/>
          </p:cNvPicPr>
          <p:nvPr userDrawn="1"/>
        </p:nvPicPr>
        <p:blipFill>
          <a:blip r:embed="rId2"/>
          <a:stretch>
            <a:fillRect/>
          </a:stretch>
        </p:blipFill>
        <p:spPr>
          <a:xfrm>
            <a:off x="10440000" y="6174000"/>
            <a:ext cx="1390295" cy="496799"/>
          </a:xfrm>
          <a:prstGeom prst="rect">
            <a:avLst/>
          </a:prstGeom>
        </p:spPr>
      </p:pic>
      <p:sp>
        <p:nvSpPr>
          <p:cNvPr id="17" name="Text Placeholder 16">
            <a:extLst>
              <a:ext uri="{FF2B5EF4-FFF2-40B4-BE49-F238E27FC236}">
                <a16:creationId xmlns:a16="http://schemas.microsoft.com/office/drawing/2014/main" id="{90EE4946-D674-9F4F-82AF-60E9ED82F63E}"/>
              </a:ext>
            </a:extLst>
          </p:cNvPr>
          <p:cNvSpPr>
            <a:spLocks noGrp="1"/>
          </p:cNvSpPr>
          <p:nvPr>
            <p:ph type="body" sz="quarter" idx="11" hasCustomPrompt="1"/>
          </p:nvPr>
        </p:nvSpPr>
        <p:spPr>
          <a:xfrm>
            <a:off x="0" y="-1"/>
            <a:ext cx="12192000" cy="6857999"/>
          </a:xfrm>
          <a:gradFill>
            <a:gsLst>
              <a:gs pos="0">
                <a:schemeClr val="accent1">
                  <a:alpha val="50000"/>
                </a:schemeClr>
              </a:gs>
              <a:gs pos="100000">
                <a:srgbClr val="BBBBBB"/>
              </a:gs>
            </a:gsLst>
            <a:lin ang="13500000" scaled="1"/>
          </a:gradFill>
        </p:spPr>
        <p:txBody>
          <a:bodyPr anchor="ctr">
            <a:normAutofit/>
          </a:bodyPr>
          <a:lstStyle>
            <a:lvl1pPr marL="0" indent="0" algn="ctr">
              <a:lnSpc>
                <a:spcPct val="150000"/>
              </a:lnSpc>
              <a:buNone/>
              <a:defRPr sz="3200" b="1">
                <a:solidFill>
                  <a:schemeClr val="bg2"/>
                </a:solidFill>
              </a:defRPr>
            </a:lvl1pPr>
          </a:lstStyle>
          <a:p>
            <a:pPr lvl="0"/>
            <a:r>
              <a:rPr lang="en-US" dirty="0"/>
              <a:t>INNOVATION IS HERE TO STAY</a:t>
            </a:r>
          </a:p>
        </p:txBody>
      </p:sp>
      <p:sp>
        <p:nvSpPr>
          <p:cNvPr id="25" name="Picture Placeholder 10">
            <a:extLst>
              <a:ext uri="{FF2B5EF4-FFF2-40B4-BE49-F238E27FC236}">
                <a16:creationId xmlns:a16="http://schemas.microsoft.com/office/drawing/2014/main" id="{BA055D3E-A40E-1345-8AB3-0824338A6F83}"/>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lIns="90000">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26406967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a:prstGeom prst="rect">
            <a:avLst/>
          </a:prstGeo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26687127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93089"/>
            <a:ext cx="10797987" cy="1325563"/>
          </a:xfrm>
          <a:prstGeom prst="rect">
            <a:avLst/>
          </a:prstGeo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a:prstGeom prst="rect">
            <a:avLst/>
          </a:prstGeo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a:prstGeom prst="rect">
            <a:avLst/>
          </a:prstGeo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a:prstGeom prst="rect">
            <a:avLst/>
          </a:prstGeo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B690C93-66AC-A34E-9B7E-713BCE034711}"/>
              </a:ext>
            </a:extLst>
          </p:cNvPr>
          <p:cNvSpPr txBox="1"/>
          <p:nvPr/>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EE6C6CDF-8653-9C45-BC02-D89526B3ADB8}"/>
              </a:ext>
            </a:extLst>
          </p:cNvPr>
          <p:cNvSpPr txBox="1"/>
          <p:nvPr/>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a:prstGeom prst="rect">
            <a:avLst/>
          </a:prstGeo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0100A8-29AC-A746-AC26-60D5763BCCED}"/>
              </a:ext>
            </a:extLst>
          </p:cNvPr>
          <p:cNvSpPr txBox="1"/>
          <p:nvPr/>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a:prstGeom prst="rect">
            <a:avLst/>
          </a:prstGeo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a:prstGeom prst="rect">
            <a:avLst/>
          </a:prstGeo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a:prstGeom prst="rect">
            <a:avLst/>
          </a:prstGeo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a:prstGeom prst="rect">
            <a:avLst/>
          </a:prstGeo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a:prstGeom prst="rect">
            <a:avLst/>
          </a:prstGeo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pic>
        <p:nvPicPr>
          <p:cNvPr id="36" name="Graphic 35">
            <a:extLst>
              <a:ext uri="{FF2B5EF4-FFF2-40B4-BE49-F238E27FC236}">
                <a16:creationId xmlns:a16="http://schemas.microsoft.com/office/drawing/2014/main" id="{EE92F921-90F0-3A4F-BCCA-C2D2DDD6DD9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39" name="Rectangle 38">
            <a:extLst>
              <a:ext uri="{FF2B5EF4-FFF2-40B4-BE49-F238E27FC236}">
                <a16:creationId xmlns:a16="http://schemas.microsoft.com/office/drawing/2014/main" id="{BF53FB49-5990-F945-ABE9-6D34C6FD8779}"/>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9F024B49-5309-E34C-A27B-4CC2ADA4EE8E}"/>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41" name="Rectangle 40">
            <a:extLst>
              <a:ext uri="{FF2B5EF4-FFF2-40B4-BE49-F238E27FC236}">
                <a16:creationId xmlns:a16="http://schemas.microsoft.com/office/drawing/2014/main" id="{99361354-01FC-1A43-9D96-EC961C563119}"/>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98DDDF29-4F19-BC46-8678-618DBC5C79C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43" name="Rectangle 42">
            <a:extLst>
              <a:ext uri="{FF2B5EF4-FFF2-40B4-BE49-F238E27FC236}">
                <a16:creationId xmlns:a16="http://schemas.microsoft.com/office/drawing/2014/main" id="{8C030A01-0925-3D47-A843-7548ADCBA6A3}"/>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CAC3A06B-05D3-DF45-AB0A-3A199F67E742}"/>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Tree>
    <p:extLst>
      <p:ext uri="{BB962C8B-B14F-4D97-AF65-F5344CB8AC3E}">
        <p14:creationId xmlns:p14="http://schemas.microsoft.com/office/powerpoint/2010/main" val="3132716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a:prstGeom prst="rect">
            <a:avLst/>
          </a:prstGeo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33710276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9F06D6-E765-B849-9F66-DE235E80E02D}"/>
              </a:ext>
            </a:extLst>
          </p:cNvPr>
          <p:cNvSpPr>
            <a:spLocks noGrp="1"/>
          </p:cNvSpPr>
          <p:nvPr>
            <p:ph type="title" orient="vert" hasCustomPrompt="1"/>
          </p:nvPr>
        </p:nvSpPr>
        <p:spPr>
          <a:xfrm>
            <a:off x="10200456" y="365125"/>
            <a:ext cx="1657400" cy="5811838"/>
          </a:xfrm>
          <a:prstGeom prst="rect">
            <a:avLst/>
          </a:prstGeom>
        </p:spPr>
        <p:txBody>
          <a:bodyPr vert="eaVert">
            <a:normAutofit/>
          </a:bodyPr>
          <a:lstStyle>
            <a:lvl1pPr>
              <a:defRPr sz="3200" b="1"/>
            </a:lvl1pPr>
          </a:lstStyle>
          <a:p>
            <a:r>
              <a:rPr lang="en-US" dirty="0"/>
              <a:t>Make more innovation happen!</a:t>
            </a:r>
            <a:endParaRPr lang="fi-FI" dirty="0"/>
          </a:p>
        </p:txBody>
      </p:sp>
      <p:sp>
        <p:nvSpPr>
          <p:cNvPr id="3" name="Vertical Text Placeholder 2">
            <a:extLst>
              <a:ext uri="{FF2B5EF4-FFF2-40B4-BE49-F238E27FC236}">
                <a16:creationId xmlns:a16="http://schemas.microsoft.com/office/drawing/2014/main" id="{0B27B202-0FE5-E64C-A1AF-58E186B9BAAC}"/>
              </a:ext>
            </a:extLst>
          </p:cNvPr>
          <p:cNvSpPr>
            <a:spLocks noGrp="1"/>
          </p:cNvSpPr>
          <p:nvPr>
            <p:ph type="body" orient="vert" idx="1"/>
          </p:nvPr>
        </p:nvSpPr>
        <p:spPr>
          <a:xfrm>
            <a:off x="839416" y="359520"/>
            <a:ext cx="9030444" cy="5811838"/>
          </a:xfrm>
          <a:prstGeom prst="rect">
            <a:avLst/>
          </a:prstGeo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5" name="Graphic 4">
            <a:extLst>
              <a:ext uri="{FF2B5EF4-FFF2-40B4-BE49-F238E27FC236}">
                <a16:creationId xmlns:a16="http://schemas.microsoft.com/office/drawing/2014/main" id="{229AB12C-0044-2B47-A497-2944AF55672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pic>
        <p:nvPicPr>
          <p:cNvPr id="6" name="Graphic 5">
            <a:extLst>
              <a:ext uri="{FF2B5EF4-FFF2-40B4-BE49-F238E27FC236}">
                <a16:creationId xmlns:a16="http://schemas.microsoft.com/office/drawing/2014/main" id="{31346A80-96B3-134E-BE17-E58B9BC0BA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spTree>
    <p:extLst>
      <p:ext uri="{BB962C8B-B14F-4D97-AF65-F5344CB8AC3E}">
        <p14:creationId xmlns:p14="http://schemas.microsoft.com/office/powerpoint/2010/main" val="9512980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a:prstGeom prst="rect">
            <a:avLst/>
          </a:prstGeo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a:prstGeom prst="rect">
            <a:avLst/>
          </a:prstGeo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304E116-48B8-474E-B66A-C2DE3B795439}"/>
              </a:ext>
            </a:extLst>
          </p:cNvPr>
          <p:cNvSpPr txBox="1"/>
          <p:nvPr/>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a:prstGeom prst="rect">
            <a:avLst/>
          </a:prstGeom>
        </p:spPr>
        <p:txBody>
          <a:bodyPr>
            <a:normAutofit/>
          </a:bodyPr>
          <a:lstStyle>
            <a:lvl1pPr marL="0" indent="0" algn="ctr">
              <a:buNone/>
              <a:defRPr sz="1000"/>
            </a:lvl1pPr>
          </a:lstStyle>
          <a:p>
            <a:r>
              <a:rPr lang="en-US" dirty="0"/>
              <a:t>LI icon here</a:t>
            </a:r>
          </a:p>
        </p:txBody>
      </p:sp>
      <p:pic>
        <p:nvPicPr>
          <p:cNvPr id="9" name="Graphic 8">
            <a:extLst>
              <a:ext uri="{FF2B5EF4-FFF2-40B4-BE49-F238E27FC236}">
                <a16:creationId xmlns:a16="http://schemas.microsoft.com/office/drawing/2014/main" id="{32D6D86F-57C6-FE47-B531-8AB4C21C616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1" y="6174000"/>
            <a:ext cx="1399583" cy="496799"/>
          </a:xfrm>
          <a:prstGeom prst="rect">
            <a:avLst/>
          </a:prstGeom>
        </p:spPr>
      </p:pic>
      <p:sp>
        <p:nvSpPr>
          <p:cNvPr id="13" name="Rectangle 12">
            <a:extLst>
              <a:ext uri="{FF2B5EF4-FFF2-40B4-BE49-F238E27FC236}">
                <a16:creationId xmlns:a16="http://schemas.microsoft.com/office/drawing/2014/main" id="{BD36B58B-7233-6D4F-A3F9-FE2863AFD9DD}"/>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A8A8662-A12D-3F4C-AEE9-FB27093D7EAE}"/>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Tree>
    <p:extLst>
      <p:ext uri="{BB962C8B-B14F-4D97-AF65-F5344CB8AC3E}">
        <p14:creationId xmlns:p14="http://schemas.microsoft.com/office/powerpoint/2010/main" val="6720773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3" name="Rectangle 2">
            <a:extLst>
              <a:ext uri="{FF2B5EF4-FFF2-40B4-BE49-F238E27FC236}">
                <a16:creationId xmlns:a16="http://schemas.microsoft.com/office/drawing/2014/main" id="{FDC31D81-06F9-A343-BEBF-0D155A77528B}"/>
              </a:ext>
            </a:extLst>
          </p:cNvPr>
          <p:cNvSpPr/>
          <p:nvPr/>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5F66C288-A596-474D-AF55-EF5023DFF7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5" name="Rectangle 4">
            <a:extLst>
              <a:ext uri="{FF2B5EF4-FFF2-40B4-BE49-F238E27FC236}">
                <a16:creationId xmlns:a16="http://schemas.microsoft.com/office/drawing/2014/main" id="{F8B739EE-55BA-AA4D-A030-72268D21BF5C}"/>
              </a:ext>
            </a:extLst>
          </p:cNvPr>
          <p:cNvSpPr/>
          <p:nvPr userDrawn="1"/>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0481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a:prstGeom prst="rect">
            <a:avLst/>
          </a:prstGeo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pic>
        <p:nvPicPr>
          <p:cNvPr id="6" name="Graphic 5">
            <a:extLst>
              <a:ext uri="{FF2B5EF4-FFF2-40B4-BE49-F238E27FC236}">
                <a16:creationId xmlns:a16="http://schemas.microsoft.com/office/drawing/2014/main" id="{CEE1C0B5-124B-714A-985A-6D0CC1CD582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1050828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553705" y="188640"/>
            <a:ext cx="5791471" cy="1325563"/>
          </a:xfrm>
          <a:prstGeom prst="rect">
            <a:avLst/>
          </a:prstGeom>
        </p:spPr>
        <p:txBody>
          <a:bodyPr>
            <a:normAutofit/>
          </a:bodyPr>
          <a:lstStyle>
            <a:lvl1pPr algn="l">
              <a:defRPr sz="3200" b="1"/>
            </a:lvl1pPr>
          </a:lstStyle>
          <a:p>
            <a:r>
              <a:rPr lang="en-US" dirty="0"/>
              <a:t>About Viima</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C4B27F4D-788D-784F-8161-2376DA214DA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7" name="Graphic 6">
            <a:extLst>
              <a:ext uri="{FF2B5EF4-FFF2-40B4-BE49-F238E27FC236}">
                <a16:creationId xmlns:a16="http://schemas.microsoft.com/office/drawing/2014/main" id="{88606507-7840-A647-A169-07644F646B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5" name="Text Placeholder 4">
            <a:extLst>
              <a:ext uri="{FF2B5EF4-FFF2-40B4-BE49-F238E27FC236}">
                <a16:creationId xmlns:a16="http://schemas.microsoft.com/office/drawing/2014/main" id="{3DFFB27B-499E-1949-8A75-393A023B404A}"/>
              </a:ext>
            </a:extLst>
          </p:cNvPr>
          <p:cNvSpPr>
            <a:spLocks noGrp="1"/>
          </p:cNvSpPr>
          <p:nvPr>
            <p:ph type="body" sz="quarter" idx="10" hasCustomPrompt="1"/>
          </p:nvPr>
        </p:nvSpPr>
        <p:spPr>
          <a:xfrm>
            <a:off x="553706" y="1771377"/>
            <a:ext cx="5791471" cy="4402622"/>
          </a:xfrm>
        </p:spPr>
        <p:txBody>
          <a:bodyPr>
            <a:normAutofit/>
          </a:bodyPr>
          <a:lstStyle>
            <a:lvl1pPr marL="0" indent="0">
              <a:buNone/>
              <a:defRPr sz="2000"/>
            </a:lvl1pPr>
          </a:lstStyle>
          <a:p>
            <a:pPr lvl="0"/>
            <a:r>
              <a:rPr lang="en" dirty="0"/>
              <a:t>We’re on a mission to help organizations make more innovation happen.</a:t>
            </a:r>
          </a:p>
          <a:p>
            <a:pPr lvl="0"/>
            <a:endParaRPr lang="en" dirty="0"/>
          </a:p>
          <a:p>
            <a:pPr lvl="0"/>
            <a:r>
              <a:rPr lang="en" dirty="0"/>
              <a:t>…but we can’t do it alone.</a:t>
            </a:r>
          </a:p>
          <a:p>
            <a:pPr lvl="0"/>
            <a:endParaRPr lang="en" dirty="0"/>
          </a:p>
          <a:p>
            <a:pPr lvl="0"/>
            <a:r>
              <a:rPr lang="en" dirty="0"/>
              <a:t>Our Partner Program is designed to give you the tools to help your customers innovate better – and to grow your business in the process.</a:t>
            </a:r>
          </a:p>
        </p:txBody>
      </p:sp>
    </p:spTree>
    <p:extLst>
      <p:ext uri="{BB962C8B-B14F-4D97-AF65-F5344CB8AC3E}">
        <p14:creationId xmlns:p14="http://schemas.microsoft.com/office/powerpoint/2010/main" val="369109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3359696" y="188641"/>
            <a:ext cx="5472608" cy="1325562"/>
          </a:xfrm>
          <a:prstGeom prst="rect">
            <a:avLst/>
          </a:prstGeom>
        </p:spPr>
        <p:txBody>
          <a:bodyPr anchor="ctr">
            <a:noAutofit/>
          </a:bodyPr>
          <a:lstStyle>
            <a:lvl1pPr marL="0" indent="0" algn="ctr">
              <a:buNone/>
              <a:defRPr sz="3200" b="1" cap="none" spc="0">
                <a:ln w="0"/>
                <a:solidFill>
                  <a:schemeClr val="tx1"/>
                </a:solidFill>
                <a:effectLst/>
              </a:defRPr>
            </a:lvl1pPr>
          </a:lstStyle>
          <a:p>
            <a:pPr lvl="0"/>
            <a:r>
              <a:rPr lang="fi-FI" dirty="0"/>
              <a:t>The Tool in Brief</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10" name="Picture 9" descr="A screenshot of a computer&#10;&#10;Description automatically generated">
            <a:extLst>
              <a:ext uri="{FF2B5EF4-FFF2-40B4-BE49-F238E27FC236}">
                <a16:creationId xmlns:a16="http://schemas.microsoft.com/office/drawing/2014/main" id="{1F128D22-C6E6-134F-9E6D-D0EEF900F793}"/>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2" name="Graphic 11">
            <a:extLst>
              <a:ext uri="{FF2B5EF4-FFF2-40B4-BE49-F238E27FC236}">
                <a16:creationId xmlns:a16="http://schemas.microsoft.com/office/drawing/2014/main" id="{F8E25981-03CE-C344-94EE-BFC8A843B1D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3018276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DC19BEEF-B3E8-4397-B947-1139537C90F4}"/>
              </a:ext>
            </a:extLst>
          </p:cNvPr>
          <p:cNvPicPr>
            <a:picLocks noChangeAspect="1"/>
          </p:cNvPicPr>
          <p:nvPr userDrawn="1"/>
        </p:nvPicPr>
        <p:blipFill>
          <a:blip r:embed="rId2"/>
          <a:stretch>
            <a:fillRect/>
          </a:stretch>
        </p:blipFill>
        <p:spPr>
          <a:xfrm>
            <a:off x="2207568" y="1257102"/>
            <a:ext cx="7887727" cy="4764187"/>
          </a:xfrm>
          <a:prstGeom prst="rect">
            <a:avLst/>
          </a:prstGeom>
        </p:spPr>
      </p:pic>
      <p:sp>
        <p:nvSpPr>
          <p:cNvPr id="8" name="Text Placeholder 5">
            <a:extLst>
              <a:ext uri="{FF2B5EF4-FFF2-40B4-BE49-F238E27FC236}">
                <a16:creationId xmlns:a16="http://schemas.microsoft.com/office/drawing/2014/main" id="{413331FE-9ECE-4055-AEAF-B64FEEB42D95}"/>
              </a:ext>
            </a:extLst>
          </p:cNvPr>
          <p:cNvSpPr>
            <a:spLocks noGrp="1"/>
          </p:cNvSpPr>
          <p:nvPr>
            <p:ph type="body" sz="quarter" idx="11" hasCustomPrompt="1"/>
          </p:nvPr>
        </p:nvSpPr>
        <p:spPr>
          <a:xfrm>
            <a:off x="3359696" y="188641"/>
            <a:ext cx="5472608" cy="1325561"/>
          </a:xfrm>
          <a:prstGeom prst="rect">
            <a:avLst/>
          </a:prstGeom>
        </p:spPr>
        <p:txBody>
          <a:bodyPr anchor="ctr">
            <a:noAutofit/>
          </a:bodyPr>
          <a:lstStyle>
            <a:lvl1pPr marL="0" indent="0" algn="ctr">
              <a:buNone/>
              <a:defRPr sz="3200" b="1" cap="none" spc="0">
                <a:ln w="0"/>
                <a:solidFill>
                  <a:schemeClr val="tx1"/>
                </a:solidFill>
                <a:effectLst/>
              </a:defRPr>
            </a:lvl1pPr>
          </a:lstStyle>
          <a:p>
            <a:pPr lvl="0"/>
            <a:r>
              <a:rPr lang="fi-FI" dirty="0"/>
              <a:t>Enter Viima.</a:t>
            </a:r>
          </a:p>
        </p:txBody>
      </p:sp>
    </p:spTree>
    <p:extLst>
      <p:ext uri="{BB962C8B-B14F-4D97-AF65-F5344CB8AC3E}">
        <p14:creationId xmlns:p14="http://schemas.microsoft.com/office/powerpoint/2010/main" val="1608125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3359696" y="188641"/>
            <a:ext cx="5472608" cy="1325561"/>
          </a:xfrm>
          <a:prstGeom prst="rect">
            <a:avLst/>
          </a:prstGeom>
        </p:spPr>
        <p:txBody>
          <a:bodyPr anchor="ctr">
            <a:noAutofit/>
          </a:bodyPr>
          <a:lstStyle>
            <a:lvl1pPr marL="0" indent="0" algn="ctr">
              <a:buNone/>
              <a:defRPr sz="3200" b="1" cap="none" spc="0">
                <a:ln w="0"/>
                <a:solidFill>
                  <a:schemeClr val="tx1"/>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7" name="Graphic 6">
            <a:extLst>
              <a:ext uri="{FF2B5EF4-FFF2-40B4-BE49-F238E27FC236}">
                <a16:creationId xmlns:a16="http://schemas.microsoft.com/office/drawing/2014/main" id="{D299830B-1E31-8547-AEFC-0574D14603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993452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a:prstGeom prst="rect">
            <a:avLst/>
          </a:prstGeo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a:prstGeom prst="rect">
            <a:avLst/>
          </a:prstGeo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a:prstGeom prst="rect">
            <a:avLst/>
          </a:prstGeo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a:prstGeom prst="rect">
            <a:avLst/>
          </a:prstGeo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a:prstGeom prst="rect">
            <a:avLst/>
          </a:prstGeo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pic>
        <p:nvPicPr>
          <p:cNvPr id="12" name="Graphic 11">
            <a:extLst>
              <a:ext uri="{FF2B5EF4-FFF2-40B4-BE49-F238E27FC236}">
                <a16:creationId xmlns:a16="http://schemas.microsoft.com/office/drawing/2014/main" id="{43FB83C4-4F9C-704B-B92A-12EA91B8148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13" name="Text Placeholder 5">
            <a:extLst>
              <a:ext uri="{FF2B5EF4-FFF2-40B4-BE49-F238E27FC236}">
                <a16:creationId xmlns:a16="http://schemas.microsoft.com/office/drawing/2014/main" id="{B54F0A1C-7527-46EE-B722-C3C17FEDC366}"/>
              </a:ext>
            </a:extLst>
          </p:cNvPr>
          <p:cNvSpPr>
            <a:spLocks noGrp="1"/>
          </p:cNvSpPr>
          <p:nvPr>
            <p:ph type="body" sz="quarter" idx="10" hasCustomPrompt="1"/>
          </p:nvPr>
        </p:nvSpPr>
        <p:spPr>
          <a:xfrm>
            <a:off x="3359696" y="188641"/>
            <a:ext cx="5472608" cy="1325561"/>
          </a:xfrm>
          <a:prstGeom prst="rect">
            <a:avLst/>
          </a:prstGeom>
        </p:spPr>
        <p:txBody>
          <a:bodyPr anchor="ctr">
            <a:noAutofit/>
          </a:bodyPr>
          <a:lstStyle>
            <a:lvl1pPr marL="0" indent="0" algn="ctr">
              <a:buNone/>
              <a:defRPr sz="3200" b="1" cap="none" spc="0">
                <a:ln w="0"/>
                <a:solidFill>
                  <a:schemeClr val="tx1"/>
                </a:solidFill>
                <a:effectLst/>
              </a:defRPr>
            </a:lvl1pPr>
          </a:lstStyle>
          <a:p>
            <a:pPr lvl="0"/>
            <a:r>
              <a:rPr lang="fi-FI" dirty="0"/>
              <a:t>Our Innovation Tool</a:t>
            </a:r>
          </a:p>
        </p:txBody>
      </p:sp>
    </p:spTree>
    <p:extLst>
      <p:ext uri="{BB962C8B-B14F-4D97-AF65-F5344CB8AC3E}">
        <p14:creationId xmlns:p14="http://schemas.microsoft.com/office/powerpoint/2010/main" val="2796757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grpSp>
        <p:nvGrpSpPr>
          <p:cNvPr id="104" name="Group 103">
            <a:extLst>
              <a:ext uri="{FF2B5EF4-FFF2-40B4-BE49-F238E27FC236}">
                <a16:creationId xmlns:a16="http://schemas.microsoft.com/office/drawing/2014/main" id="{61C5CBEB-D11E-8543-AA9B-388CB8C496D2}"/>
              </a:ext>
            </a:extLst>
          </p:cNvPr>
          <p:cNvGrpSpPr>
            <a:grpSpLocks noChangeAspect="1"/>
          </p:cNvGrpSpPr>
          <p:nvPr/>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103" name="TextBox 102">
              <a:extLst>
                <a:ext uri="{FF2B5EF4-FFF2-40B4-BE49-F238E27FC236}">
                  <a16:creationId xmlns:a16="http://schemas.microsoft.com/office/drawing/2014/main" id="{D0AE55BD-0245-5544-B497-CAF196DF67E3}"/>
                </a:ext>
              </a:extLst>
            </p:cNvPr>
            <p:cNvSpPr txBox="1"/>
            <p:nvPr/>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105" name="TextBox 104">
              <a:extLst>
                <a:ext uri="{FF2B5EF4-FFF2-40B4-BE49-F238E27FC236}">
                  <a16:creationId xmlns:a16="http://schemas.microsoft.com/office/drawing/2014/main" id="{56BDD7F6-BC15-BC48-8560-19C3AD315AC9}"/>
                </a:ext>
              </a:extLst>
            </p:cNvPr>
            <p:cNvSpPr txBox="1"/>
            <p:nvPr/>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1052736"/>
            <a:ext cx="6049019" cy="249675"/>
          </a:xfrm>
          <a:prstGeom prst="rect">
            <a:avLst/>
          </a:prstGeo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grpSp>
        <p:nvGrpSpPr>
          <p:cNvPr id="43" name="Group 42">
            <a:extLst>
              <a:ext uri="{FF2B5EF4-FFF2-40B4-BE49-F238E27FC236}">
                <a16:creationId xmlns:a16="http://schemas.microsoft.com/office/drawing/2014/main" id="{CA15E587-A6E8-0D4B-BD63-769970E9A0AE}"/>
              </a:ext>
            </a:extLst>
          </p:cNvPr>
          <p:cNvGrpSpPr>
            <a:grpSpLocks noChangeAspect="1"/>
          </p:cNvGrpSpPr>
          <p:nvPr userDrawn="1"/>
        </p:nvGrpSpPr>
        <p:grpSpPr>
          <a:xfrm>
            <a:off x="1768325" y="1840976"/>
            <a:ext cx="2088000" cy="2088000"/>
            <a:chOff x="7431634" y="4558804"/>
            <a:chExt cx="1980000" cy="1980000"/>
          </a:xfrm>
        </p:grpSpPr>
        <p:grpSp>
          <p:nvGrpSpPr>
            <p:cNvPr id="44" name="Group 43">
              <a:extLst>
                <a:ext uri="{FF2B5EF4-FFF2-40B4-BE49-F238E27FC236}">
                  <a16:creationId xmlns:a16="http://schemas.microsoft.com/office/drawing/2014/main" id="{2ECAB965-DF77-1141-AC76-95C4255F3421}"/>
                </a:ext>
              </a:extLst>
            </p:cNvPr>
            <p:cNvGrpSpPr>
              <a:grpSpLocks noChangeAspect="1"/>
            </p:cNvGrpSpPr>
            <p:nvPr userDrawn="1"/>
          </p:nvGrpSpPr>
          <p:grpSpPr>
            <a:xfrm>
              <a:off x="7431634" y="4558804"/>
              <a:ext cx="1980000" cy="1980000"/>
              <a:chOff x="4476311" y="947220"/>
              <a:chExt cx="5238750" cy="5238750"/>
            </a:xfrm>
          </p:grpSpPr>
          <p:sp>
            <p:nvSpPr>
              <p:cNvPr id="49" name="Freeform 48">
                <a:extLst>
                  <a:ext uri="{FF2B5EF4-FFF2-40B4-BE49-F238E27FC236}">
                    <a16:creationId xmlns:a16="http://schemas.microsoft.com/office/drawing/2014/main" id="{847EF7A3-BCA0-CA43-9AB9-5BB8499379FA}"/>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50" name="Freeform 49">
                <a:extLst>
                  <a:ext uri="{FF2B5EF4-FFF2-40B4-BE49-F238E27FC236}">
                    <a16:creationId xmlns:a16="http://schemas.microsoft.com/office/drawing/2014/main" id="{A3C084CA-7EEA-2546-8F4B-C0E8F202E8E1}"/>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a:p>
            </p:txBody>
          </p:sp>
          <p:sp>
            <p:nvSpPr>
              <p:cNvPr id="51" name="Freeform 50">
                <a:extLst>
                  <a:ext uri="{FF2B5EF4-FFF2-40B4-BE49-F238E27FC236}">
                    <a16:creationId xmlns:a16="http://schemas.microsoft.com/office/drawing/2014/main" id="{5968171A-C59E-1C49-8560-1A6FD1D6C06E}"/>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a:p>
            </p:txBody>
          </p:sp>
          <p:sp>
            <p:nvSpPr>
              <p:cNvPr id="52" name="Freeform 51">
                <a:extLst>
                  <a:ext uri="{FF2B5EF4-FFF2-40B4-BE49-F238E27FC236}">
                    <a16:creationId xmlns:a16="http://schemas.microsoft.com/office/drawing/2014/main" id="{6642D661-4243-294A-B6EA-D27691C053EF}"/>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a:p>
            </p:txBody>
          </p:sp>
        </p:grpSp>
        <p:sp>
          <p:nvSpPr>
            <p:cNvPr id="48" name="TextBox 47">
              <a:extLst>
                <a:ext uri="{FF2B5EF4-FFF2-40B4-BE49-F238E27FC236}">
                  <a16:creationId xmlns:a16="http://schemas.microsoft.com/office/drawing/2014/main" id="{224A942F-579E-C042-AAD6-0FC565B73A07}"/>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53" name="Group 52">
            <a:extLst>
              <a:ext uri="{FF2B5EF4-FFF2-40B4-BE49-F238E27FC236}">
                <a16:creationId xmlns:a16="http://schemas.microsoft.com/office/drawing/2014/main" id="{D03FF94E-8B12-6F4A-90C0-A7ABE7EC5CC5}"/>
              </a:ext>
            </a:extLst>
          </p:cNvPr>
          <p:cNvGrpSpPr>
            <a:grpSpLocks noChangeAspect="1"/>
          </p:cNvGrpSpPr>
          <p:nvPr userDrawn="1"/>
        </p:nvGrpSpPr>
        <p:grpSpPr>
          <a:xfrm>
            <a:off x="8442473" y="1845056"/>
            <a:ext cx="2088000" cy="2088000"/>
            <a:chOff x="7165234" y="2178326"/>
            <a:chExt cx="1980000" cy="1980000"/>
          </a:xfrm>
        </p:grpSpPr>
        <p:grpSp>
          <p:nvGrpSpPr>
            <p:cNvPr id="54" name="Graphic 84">
              <a:extLst>
                <a:ext uri="{FF2B5EF4-FFF2-40B4-BE49-F238E27FC236}">
                  <a16:creationId xmlns:a16="http://schemas.microsoft.com/office/drawing/2014/main" id="{9DF0069D-9FAA-B441-9775-D967448DEBBF}"/>
                </a:ext>
              </a:extLst>
            </p:cNvPr>
            <p:cNvGrpSpPr>
              <a:grpSpLocks noChangeAspect="1"/>
            </p:cNvGrpSpPr>
            <p:nvPr/>
          </p:nvGrpSpPr>
          <p:grpSpPr>
            <a:xfrm>
              <a:off x="7165234" y="2178326"/>
              <a:ext cx="1980000" cy="1980000"/>
              <a:chOff x="4491000" y="1824000"/>
              <a:chExt cx="5238750" cy="5238750"/>
            </a:xfrm>
          </p:grpSpPr>
          <p:sp>
            <p:nvSpPr>
              <p:cNvPr id="56" name="Freeform 55">
                <a:extLst>
                  <a:ext uri="{FF2B5EF4-FFF2-40B4-BE49-F238E27FC236}">
                    <a16:creationId xmlns:a16="http://schemas.microsoft.com/office/drawing/2014/main" id="{F33ED1B4-D377-8444-ADD2-37AEF6DB4D56}"/>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57" name="Freeform 56">
                <a:extLst>
                  <a:ext uri="{FF2B5EF4-FFF2-40B4-BE49-F238E27FC236}">
                    <a16:creationId xmlns:a16="http://schemas.microsoft.com/office/drawing/2014/main" id="{F4C461CF-1552-744E-B254-8A4C374BAA09}"/>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a:p>
            </p:txBody>
          </p:sp>
          <p:sp>
            <p:nvSpPr>
              <p:cNvPr id="58" name="Freeform 57">
                <a:extLst>
                  <a:ext uri="{FF2B5EF4-FFF2-40B4-BE49-F238E27FC236}">
                    <a16:creationId xmlns:a16="http://schemas.microsoft.com/office/drawing/2014/main" id="{38AE3E2B-C924-9745-8DAD-63A9BEFD7A46}"/>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grpSp>
        <p:sp>
          <p:nvSpPr>
            <p:cNvPr id="55" name="TextBox 54">
              <a:extLst>
                <a:ext uri="{FF2B5EF4-FFF2-40B4-BE49-F238E27FC236}">
                  <a16:creationId xmlns:a16="http://schemas.microsoft.com/office/drawing/2014/main" id="{9D2FD65A-64B7-074A-9F08-FFA9D28589D4}"/>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59" name="Group 58">
            <a:extLst>
              <a:ext uri="{FF2B5EF4-FFF2-40B4-BE49-F238E27FC236}">
                <a16:creationId xmlns:a16="http://schemas.microsoft.com/office/drawing/2014/main" id="{ACCCE633-C7EB-D44E-8EBC-4DBFE2CD11EA}"/>
              </a:ext>
            </a:extLst>
          </p:cNvPr>
          <p:cNvGrpSpPr>
            <a:grpSpLocks noChangeAspect="1"/>
          </p:cNvGrpSpPr>
          <p:nvPr userDrawn="1"/>
        </p:nvGrpSpPr>
        <p:grpSpPr>
          <a:xfrm>
            <a:off x="1768325" y="4437344"/>
            <a:ext cx="2088000" cy="2088000"/>
            <a:chOff x="6771561" y="1694377"/>
            <a:chExt cx="1980000" cy="1980000"/>
          </a:xfrm>
        </p:grpSpPr>
        <p:grpSp>
          <p:nvGrpSpPr>
            <p:cNvPr id="60" name="Graphic 80">
              <a:extLst>
                <a:ext uri="{FF2B5EF4-FFF2-40B4-BE49-F238E27FC236}">
                  <a16:creationId xmlns:a16="http://schemas.microsoft.com/office/drawing/2014/main" id="{6BA85319-4B50-094F-9A57-C0EB573E8ED0}"/>
                </a:ext>
              </a:extLst>
            </p:cNvPr>
            <p:cNvGrpSpPr>
              <a:grpSpLocks noChangeAspect="1"/>
            </p:cNvGrpSpPr>
            <p:nvPr/>
          </p:nvGrpSpPr>
          <p:grpSpPr>
            <a:xfrm>
              <a:off x="6771561" y="1694377"/>
              <a:ext cx="1980000" cy="1980000"/>
              <a:chOff x="3591949" y="1360945"/>
              <a:chExt cx="5238750" cy="5238750"/>
            </a:xfrm>
          </p:grpSpPr>
          <p:sp>
            <p:nvSpPr>
              <p:cNvPr id="62" name="Freeform 61">
                <a:extLst>
                  <a:ext uri="{FF2B5EF4-FFF2-40B4-BE49-F238E27FC236}">
                    <a16:creationId xmlns:a16="http://schemas.microsoft.com/office/drawing/2014/main" id="{D4A441C6-D9F5-CF43-AAF0-72ABCD090EB7}"/>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63" name="Freeform 62">
                <a:extLst>
                  <a:ext uri="{FF2B5EF4-FFF2-40B4-BE49-F238E27FC236}">
                    <a16:creationId xmlns:a16="http://schemas.microsoft.com/office/drawing/2014/main" id="{5101E38F-6515-B641-A934-279A294EB045}"/>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61" name="TextBox 60">
              <a:extLst>
                <a:ext uri="{FF2B5EF4-FFF2-40B4-BE49-F238E27FC236}">
                  <a16:creationId xmlns:a16="http://schemas.microsoft.com/office/drawing/2014/main" id="{61DE7189-A962-5A4E-A2A9-A5EF5CEAE2DD}"/>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64" name="Group 63">
            <a:extLst>
              <a:ext uri="{FF2B5EF4-FFF2-40B4-BE49-F238E27FC236}">
                <a16:creationId xmlns:a16="http://schemas.microsoft.com/office/drawing/2014/main" id="{B1640546-6FED-0C44-8D3F-7AFB0454451D}"/>
              </a:ext>
            </a:extLst>
          </p:cNvPr>
          <p:cNvGrpSpPr>
            <a:grpSpLocks noChangeAspect="1"/>
          </p:cNvGrpSpPr>
          <p:nvPr userDrawn="1"/>
        </p:nvGrpSpPr>
        <p:grpSpPr>
          <a:xfrm>
            <a:off x="8442473" y="4437344"/>
            <a:ext cx="2088000" cy="2088000"/>
            <a:chOff x="5131514" y="4412654"/>
            <a:chExt cx="1980000" cy="1980000"/>
          </a:xfrm>
        </p:grpSpPr>
        <p:grpSp>
          <p:nvGrpSpPr>
            <p:cNvPr id="65" name="Graphic 34">
              <a:extLst>
                <a:ext uri="{FF2B5EF4-FFF2-40B4-BE49-F238E27FC236}">
                  <a16:creationId xmlns:a16="http://schemas.microsoft.com/office/drawing/2014/main" id="{051B5CF4-4CFA-9740-A3C6-CA079995B76C}"/>
                </a:ext>
              </a:extLst>
            </p:cNvPr>
            <p:cNvGrpSpPr>
              <a:grpSpLocks noChangeAspect="1"/>
            </p:cNvGrpSpPr>
            <p:nvPr/>
          </p:nvGrpSpPr>
          <p:grpSpPr>
            <a:xfrm>
              <a:off x="5131514" y="4412654"/>
              <a:ext cx="1980000" cy="1980000"/>
              <a:chOff x="5091000" y="2424000"/>
              <a:chExt cx="5238750" cy="5238750"/>
            </a:xfrm>
          </p:grpSpPr>
          <p:sp>
            <p:nvSpPr>
              <p:cNvPr id="67" name="Freeform 66">
                <a:extLst>
                  <a:ext uri="{FF2B5EF4-FFF2-40B4-BE49-F238E27FC236}">
                    <a16:creationId xmlns:a16="http://schemas.microsoft.com/office/drawing/2014/main" id="{4B0C5A59-7514-914A-A55A-C2E52168F0A8}"/>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68" name="Freeform 67">
                <a:extLst>
                  <a:ext uri="{FF2B5EF4-FFF2-40B4-BE49-F238E27FC236}">
                    <a16:creationId xmlns:a16="http://schemas.microsoft.com/office/drawing/2014/main" id="{B0E48575-D86E-7C42-9EDD-614B18C4D527}"/>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69" name="Freeform 68">
                <a:extLst>
                  <a:ext uri="{FF2B5EF4-FFF2-40B4-BE49-F238E27FC236}">
                    <a16:creationId xmlns:a16="http://schemas.microsoft.com/office/drawing/2014/main" id="{FB75A8B5-88F0-2F4C-A4A8-A52C4CD59337}"/>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66" name="TextBox 65">
              <a:extLst>
                <a:ext uri="{FF2B5EF4-FFF2-40B4-BE49-F238E27FC236}">
                  <a16:creationId xmlns:a16="http://schemas.microsoft.com/office/drawing/2014/main" id="{37CCBD59-BA58-F846-83E8-3366674F7C6D}"/>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70" name="Group 69">
            <a:extLst>
              <a:ext uri="{FF2B5EF4-FFF2-40B4-BE49-F238E27FC236}">
                <a16:creationId xmlns:a16="http://schemas.microsoft.com/office/drawing/2014/main" id="{49055ACD-74AA-BF42-8617-FBABCF696D92}"/>
              </a:ext>
            </a:extLst>
          </p:cNvPr>
          <p:cNvGrpSpPr>
            <a:grpSpLocks noChangeAspect="1"/>
          </p:cNvGrpSpPr>
          <p:nvPr userDrawn="1"/>
        </p:nvGrpSpPr>
        <p:grpSpPr>
          <a:xfrm>
            <a:off x="5051998" y="4414523"/>
            <a:ext cx="2088000" cy="2088000"/>
            <a:chOff x="2859661" y="4250474"/>
            <a:chExt cx="1980000" cy="1980000"/>
          </a:xfrm>
        </p:grpSpPr>
        <p:grpSp>
          <p:nvGrpSpPr>
            <p:cNvPr id="71" name="Graphic 32">
              <a:extLst>
                <a:ext uri="{FF2B5EF4-FFF2-40B4-BE49-F238E27FC236}">
                  <a16:creationId xmlns:a16="http://schemas.microsoft.com/office/drawing/2014/main" id="{5B812E0F-DBDB-D34D-9841-F86832A70614}"/>
                </a:ext>
              </a:extLst>
            </p:cNvPr>
            <p:cNvGrpSpPr>
              <a:grpSpLocks noChangeAspect="1"/>
            </p:cNvGrpSpPr>
            <p:nvPr/>
          </p:nvGrpSpPr>
          <p:grpSpPr>
            <a:xfrm>
              <a:off x="2859661" y="4250474"/>
              <a:ext cx="1980000" cy="1980000"/>
              <a:chOff x="4941000" y="2274000"/>
              <a:chExt cx="5238750" cy="5238750"/>
            </a:xfrm>
          </p:grpSpPr>
          <p:sp>
            <p:nvSpPr>
              <p:cNvPr id="74" name="Freeform 73">
                <a:extLst>
                  <a:ext uri="{FF2B5EF4-FFF2-40B4-BE49-F238E27FC236}">
                    <a16:creationId xmlns:a16="http://schemas.microsoft.com/office/drawing/2014/main" id="{1A602A73-7EE0-E542-87A0-313ABA73FCFD}"/>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79" name="Freeform 78">
                <a:extLst>
                  <a:ext uri="{FF2B5EF4-FFF2-40B4-BE49-F238E27FC236}">
                    <a16:creationId xmlns:a16="http://schemas.microsoft.com/office/drawing/2014/main" id="{7D6344EB-3E04-DB45-905B-C8F7FFEF4C12}"/>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a:solidFill>
                    <a:schemeClr val="bg1"/>
                  </a:solidFill>
                </a:endParaRPr>
              </a:p>
            </p:txBody>
          </p:sp>
          <p:sp>
            <p:nvSpPr>
              <p:cNvPr id="80" name="Freeform 79">
                <a:extLst>
                  <a:ext uri="{FF2B5EF4-FFF2-40B4-BE49-F238E27FC236}">
                    <a16:creationId xmlns:a16="http://schemas.microsoft.com/office/drawing/2014/main" id="{FBB1784C-E820-CF4F-B383-44C6FE225519}"/>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a:solidFill>
                    <a:schemeClr val="bg1"/>
                  </a:solidFill>
                </a:endParaRPr>
              </a:p>
            </p:txBody>
          </p:sp>
        </p:grpSp>
        <p:sp>
          <p:nvSpPr>
            <p:cNvPr id="72" name="TextBox 71">
              <a:extLst>
                <a:ext uri="{FF2B5EF4-FFF2-40B4-BE49-F238E27FC236}">
                  <a16:creationId xmlns:a16="http://schemas.microsoft.com/office/drawing/2014/main" id="{75C0A094-D7DD-3646-B95C-C5BF0B91D151}"/>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81" name="Group 80">
            <a:extLst>
              <a:ext uri="{FF2B5EF4-FFF2-40B4-BE49-F238E27FC236}">
                <a16:creationId xmlns:a16="http://schemas.microsoft.com/office/drawing/2014/main" id="{6E2EB2AA-19A5-A34A-9B26-659A801E8BCF}"/>
              </a:ext>
            </a:extLst>
          </p:cNvPr>
          <p:cNvGrpSpPr>
            <a:grpSpLocks noChangeAspect="1"/>
          </p:cNvGrpSpPr>
          <p:nvPr userDrawn="1"/>
        </p:nvGrpSpPr>
        <p:grpSpPr>
          <a:xfrm>
            <a:off x="5050372" y="1840976"/>
            <a:ext cx="2088000" cy="2088000"/>
            <a:chOff x="2926447" y="2002258"/>
            <a:chExt cx="1980000" cy="1980000"/>
          </a:xfrm>
        </p:grpSpPr>
        <p:grpSp>
          <p:nvGrpSpPr>
            <p:cNvPr id="82" name="Graphic 82">
              <a:extLst>
                <a:ext uri="{FF2B5EF4-FFF2-40B4-BE49-F238E27FC236}">
                  <a16:creationId xmlns:a16="http://schemas.microsoft.com/office/drawing/2014/main" id="{E19F01E6-EE0C-2044-9B73-F0392DF251A4}"/>
                </a:ext>
              </a:extLst>
            </p:cNvPr>
            <p:cNvGrpSpPr>
              <a:grpSpLocks noChangeAspect="1"/>
            </p:cNvGrpSpPr>
            <p:nvPr/>
          </p:nvGrpSpPr>
          <p:grpSpPr>
            <a:xfrm>
              <a:off x="2926447" y="2002258"/>
              <a:ext cx="1980000" cy="1980000"/>
              <a:chOff x="4341000" y="1674000"/>
              <a:chExt cx="5238750" cy="5238750"/>
            </a:xfrm>
          </p:grpSpPr>
          <p:sp>
            <p:nvSpPr>
              <p:cNvPr id="84" name="Freeform 83">
                <a:extLst>
                  <a:ext uri="{FF2B5EF4-FFF2-40B4-BE49-F238E27FC236}">
                    <a16:creationId xmlns:a16="http://schemas.microsoft.com/office/drawing/2014/main" id="{56D7E6A8-BBE6-9544-ABE3-4513D3ECBBA2}"/>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85" name="Freeform 84">
                <a:extLst>
                  <a:ext uri="{FF2B5EF4-FFF2-40B4-BE49-F238E27FC236}">
                    <a16:creationId xmlns:a16="http://schemas.microsoft.com/office/drawing/2014/main" id="{501FAC4D-5B1E-7845-B10A-3EBE6958128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a:p>
            </p:txBody>
          </p:sp>
          <p:sp>
            <p:nvSpPr>
              <p:cNvPr id="87" name="Freeform 86">
                <a:extLst>
                  <a:ext uri="{FF2B5EF4-FFF2-40B4-BE49-F238E27FC236}">
                    <a16:creationId xmlns:a16="http://schemas.microsoft.com/office/drawing/2014/main" id="{08BF7D93-37FA-F94D-997B-AA85314888F7}"/>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83" name="TextBox 82">
              <a:extLst>
                <a:ext uri="{FF2B5EF4-FFF2-40B4-BE49-F238E27FC236}">
                  <a16:creationId xmlns:a16="http://schemas.microsoft.com/office/drawing/2014/main" id="{EA651132-7D10-7549-AB28-9B3A394C5F74}"/>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88" name="Text Placeholder 5">
            <a:extLst>
              <a:ext uri="{FF2B5EF4-FFF2-40B4-BE49-F238E27FC236}">
                <a16:creationId xmlns:a16="http://schemas.microsoft.com/office/drawing/2014/main" id="{AB99245C-A428-4AAF-84F1-3E334BBBFF95}"/>
              </a:ext>
            </a:extLst>
          </p:cNvPr>
          <p:cNvSpPr>
            <a:spLocks noGrp="1"/>
          </p:cNvSpPr>
          <p:nvPr>
            <p:ph type="body" sz="quarter" idx="14" hasCustomPrompt="1"/>
          </p:nvPr>
        </p:nvSpPr>
        <p:spPr>
          <a:xfrm>
            <a:off x="3359696" y="188641"/>
            <a:ext cx="5472408" cy="1325561"/>
          </a:xfrm>
          <a:prstGeom prst="rect">
            <a:avLst/>
          </a:prstGeom>
        </p:spPr>
        <p:txBody>
          <a:bodyPr anchor="ctr">
            <a:noAutofit/>
          </a:bodyPr>
          <a:lstStyle>
            <a:lvl1pPr marL="0" indent="0" algn="ctr">
              <a:buNone/>
              <a:defRPr sz="3200" b="1" cap="none" spc="0">
                <a:ln w="0"/>
                <a:solidFill>
                  <a:schemeClr val="tx1"/>
                </a:solidFill>
                <a:effectLst/>
              </a:defRPr>
            </a:lvl1pPr>
          </a:lstStyle>
          <a:p>
            <a:pPr lvl="0"/>
            <a:r>
              <a:rPr lang="fi-FI" dirty="0"/>
              <a:t>Use Cases</a:t>
            </a:r>
          </a:p>
        </p:txBody>
      </p:sp>
    </p:spTree>
    <p:extLst>
      <p:ext uri="{BB962C8B-B14F-4D97-AF65-F5344CB8AC3E}">
        <p14:creationId xmlns:p14="http://schemas.microsoft.com/office/powerpoint/2010/main" val="131324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92E19C-1AA8-F146-881B-82724F279D5D}"/>
              </a:ext>
            </a:extLst>
          </p:cNvPr>
          <p:cNvSpPr>
            <a:spLocks noGrp="1"/>
          </p:cNvSpPr>
          <p:nvPr>
            <p:ph type="title"/>
          </p:nvPr>
        </p:nvSpPr>
        <p:spPr>
          <a:xfrm>
            <a:off x="554596" y="181901"/>
            <a:ext cx="10797988" cy="1325563"/>
          </a:xfrm>
          <a:prstGeom prst="rect">
            <a:avLst/>
          </a:prstGeom>
        </p:spPr>
        <p:txBody>
          <a:bodyPr vert="horz" lIns="91440" tIns="45720" rIns="91440" bIns="45720" rtlCol="0" anchor="ctr">
            <a:normAutofit/>
          </a:bodyPr>
          <a:lstStyle/>
          <a:p>
            <a:r>
              <a:rPr lang="en-US" dirty="0"/>
              <a:t>Click to edit Master title style</a:t>
            </a:r>
            <a:endParaRPr lang="fi-FI" dirty="0"/>
          </a:p>
        </p:txBody>
      </p:sp>
      <p:sp>
        <p:nvSpPr>
          <p:cNvPr id="7" name="Text Placeholder 6">
            <a:extLst>
              <a:ext uri="{FF2B5EF4-FFF2-40B4-BE49-F238E27FC236}">
                <a16:creationId xmlns:a16="http://schemas.microsoft.com/office/drawing/2014/main" id="{F1126B07-13AD-FD42-A9D9-22E065678729}"/>
              </a:ext>
            </a:extLst>
          </p:cNvPr>
          <p:cNvSpPr>
            <a:spLocks noGrp="1"/>
          </p:cNvSpPr>
          <p:nvPr>
            <p:ph type="body" idx="1"/>
          </p:nvPr>
        </p:nvSpPr>
        <p:spPr>
          <a:xfrm>
            <a:off x="553706" y="1769649"/>
            <a:ext cx="10941288" cy="440262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99575223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94" r:id="rId15"/>
    <p:sldLayoutId id="2147483688" r:id="rId16"/>
    <p:sldLayoutId id="2147483695" r:id="rId17"/>
    <p:sldLayoutId id="2147483689" r:id="rId18"/>
    <p:sldLayoutId id="2147483690" r:id="rId19"/>
    <p:sldLayoutId id="2147483691" r:id="rId20"/>
    <p:sldLayoutId id="2147483692" r:id="rId21"/>
    <p:sldLayoutId id="2147483693" r:id="rId22"/>
  </p:sldLayoutIdLst>
  <p:txStyles>
    <p:title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hyperlink" Target="https://doblin.com/ten-types"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45.jp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50.jpg"/><Relationship Id="rId4" Type="http://schemas.openxmlformats.org/officeDocument/2006/relationships/image" Target="../media/image49.jpg"/></Relationships>
</file>

<file path=ppt/slides/_rels/slide29.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30.svg"/></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11.xml"/><Relationship Id="rId5" Type="http://schemas.openxmlformats.org/officeDocument/2006/relationships/image" Target="../media/image56.jpg"/><Relationship Id="rId4" Type="http://schemas.openxmlformats.org/officeDocument/2006/relationships/image" Target="../media/image55.jpg"/></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hyperlink" Target="https://www.lorealparisusa.com/beauty-magazine/makeup/makeup-looks/makeup-genius-from-day-to-night.aspx" TargetMode="External"/><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62.png"/></Relationships>
</file>

<file path=ppt/slides/_rels/slide42.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xml"/><Relationship Id="rId1" Type="http://schemas.openxmlformats.org/officeDocument/2006/relationships/slideLayout" Target="../slideLayouts/slideLayout16.xml"/><Relationship Id="rId5" Type="http://schemas.openxmlformats.org/officeDocument/2006/relationships/image" Target="../media/image30.svg"/><Relationship Id="rId4" Type="http://schemas.openxmlformats.org/officeDocument/2006/relationships/image" Target="../media/image29.png"/></Relationships>
</file>

<file path=ppt/slides/_rels/slide50.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54.png"/><Relationship Id="rId1" Type="http://schemas.openxmlformats.org/officeDocument/2006/relationships/slideLayout" Target="../slideLayouts/slideLayout12.xml"/><Relationship Id="rId4" Type="http://schemas.openxmlformats.org/officeDocument/2006/relationships/hyperlink" Target="https://www.viima.com/blog/the-ultimate-guide-to-idea-management-processes#hybrid"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55.jpg"/><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72.png"/><Relationship Id="rId4" Type="http://schemas.openxmlformats.org/officeDocument/2006/relationships/image" Target="../media/image55.jpg"/></Relationships>
</file>

<file path=ppt/slides/_rels/slide5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2.xml"/><Relationship Id="rId1" Type="http://schemas.openxmlformats.org/officeDocument/2006/relationships/slideLayout" Target="../slideLayouts/slideLayout16.xml"/><Relationship Id="rId5" Type="http://schemas.openxmlformats.org/officeDocument/2006/relationships/hyperlink" Target="https://www.viima.com/innovation-program-webinar" TargetMode="External"/><Relationship Id="rId4" Type="http://schemas.openxmlformats.org/officeDocument/2006/relationships/hyperlink" Target="https://www.viima.com/resources" TargetMode="External"/></Relationships>
</file>

<file path=ppt/slides/_rels/slide57.xml.rels><?xml version="1.0" encoding="UTF-8" standalone="yes"?>
<Relationships xmlns="http://schemas.openxmlformats.org/package/2006/relationships"><Relationship Id="rId2" Type="http://schemas.openxmlformats.org/officeDocument/2006/relationships/hyperlink" Target="https://app.viima.com/signup/?_ga=2.37004773.432527519.1571054854-749428826.1569233196" TargetMode="Externa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3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lose up of a piece of paper&#10;&#10;Description automatically generated">
            <a:extLst>
              <a:ext uri="{FF2B5EF4-FFF2-40B4-BE49-F238E27FC236}">
                <a16:creationId xmlns:a16="http://schemas.microsoft.com/office/drawing/2014/main" id="{B53B5D9D-02C9-4C46-9FCE-1F7DE26E2879}"/>
              </a:ext>
            </a:extLst>
          </p:cNvPr>
          <p:cNvPicPr>
            <a:picLocks noChangeAspect="1"/>
          </p:cNvPicPr>
          <p:nvPr/>
        </p:nvPicPr>
        <p:blipFill>
          <a:blip r:embed="rId2">
            <a:alphaModFix amt="15000"/>
          </a:blip>
          <a:stretch>
            <a:fillRect/>
          </a:stretch>
        </p:blipFill>
        <p:spPr>
          <a:xfrm>
            <a:off x="0" y="0"/>
            <a:ext cx="12192000" cy="6858000"/>
          </a:xfrm>
          <a:prstGeom prst="rect">
            <a:avLst/>
          </a:prstGeom>
        </p:spPr>
      </p:pic>
      <p:grpSp>
        <p:nvGrpSpPr>
          <p:cNvPr id="11" name="Group 10">
            <a:extLst>
              <a:ext uri="{FF2B5EF4-FFF2-40B4-BE49-F238E27FC236}">
                <a16:creationId xmlns:a16="http://schemas.microsoft.com/office/drawing/2014/main" id="{DC29B0B1-C91F-443D-B2EE-315F0F7E27AC}"/>
              </a:ext>
            </a:extLst>
          </p:cNvPr>
          <p:cNvGrpSpPr/>
          <p:nvPr/>
        </p:nvGrpSpPr>
        <p:grpSpPr>
          <a:xfrm>
            <a:off x="2746973" y="2643020"/>
            <a:ext cx="6698052" cy="1908214"/>
            <a:chOff x="2746974" y="2636912"/>
            <a:chExt cx="6698052" cy="1908214"/>
          </a:xfrm>
        </p:grpSpPr>
        <p:sp>
          <p:nvSpPr>
            <p:cNvPr id="13" name="TextBox 12">
              <a:extLst>
                <a:ext uri="{FF2B5EF4-FFF2-40B4-BE49-F238E27FC236}">
                  <a16:creationId xmlns:a16="http://schemas.microsoft.com/office/drawing/2014/main" id="{F0459ADC-C972-4350-9DEF-960C91052DDB}"/>
                </a:ext>
              </a:extLst>
            </p:cNvPr>
            <p:cNvSpPr txBox="1"/>
            <p:nvPr/>
          </p:nvSpPr>
          <p:spPr>
            <a:xfrm>
              <a:off x="2746974" y="2636912"/>
              <a:ext cx="6698052" cy="1323439"/>
            </a:xfrm>
            <a:prstGeom prst="rect">
              <a:avLst/>
            </a:prstGeom>
            <a:noFill/>
          </p:spPr>
          <p:txBody>
            <a:bodyPr wrap="square" rtlCol="0">
              <a:spAutoFit/>
            </a:bodyPr>
            <a:lstStyle/>
            <a:p>
              <a:pPr algn="ctr"/>
              <a:r>
                <a:rPr lang="en-US" sz="4000" b="1" dirty="0"/>
                <a:t>TYPES OF </a:t>
              </a:r>
            </a:p>
            <a:p>
              <a:pPr algn="ctr"/>
              <a:r>
                <a:rPr lang="en-US" sz="4000" b="1" dirty="0"/>
                <a:t>INNOVATION</a:t>
              </a:r>
            </a:p>
          </p:txBody>
        </p:sp>
        <p:sp>
          <p:nvSpPr>
            <p:cNvPr id="14" name="TextBox 13">
              <a:extLst>
                <a:ext uri="{FF2B5EF4-FFF2-40B4-BE49-F238E27FC236}">
                  <a16:creationId xmlns:a16="http://schemas.microsoft.com/office/drawing/2014/main" id="{C770A2F1-9235-4A6D-BBF6-8AE939EE72B8}"/>
                </a:ext>
              </a:extLst>
            </p:cNvPr>
            <p:cNvSpPr txBox="1"/>
            <p:nvPr/>
          </p:nvSpPr>
          <p:spPr>
            <a:xfrm>
              <a:off x="2746974" y="3960351"/>
              <a:ext cx="6698052" cy="584775"/>
            </a:xfrm>
            <a:prstGeom prst="rect">
              <a:avLst/>
            </a:prstGeom>
            <a:noFill/>
          </p:spPr>
          <p:txBody>
            <a:bodyPr wrap="square" rtlCol="0">
              <a:spAutoFit/>
            </a:bodyPr>
            <a:lstStyle/>
            <a:p>
              <a:pPr algn="ctr"/>
              <a:r>
                <a:rPr lang="en-US" sz="3200" dirty="0">
                  <a:solidFill>
                    <a:schemeClr val="accent1"/>
                  </a:solidFill>
                </a:rPr>
                <a:t>THE ULTIMATE GUIDE</a:t>
              </a:r>
            </a:p>
          </p:txBody>
        </p:sp>
      </p:grpSp>
      <p:pic>
        <p:nvPicPr>
          <p:cNvPr id="15" name="Picture 14" descr="A close up of a sign&#10;&#10;Description automatically generated">
            <a:extLst>
              <a:ext uri="{FF2B5EF4-FFF2-40B4-BE49-F238E27FC236}">
                <a16:creationId xmlns:a16="http://schemas.microsoft.com/office/drawing/2014/main" id="{19AE348D-6725-46A4-9741-54ED0BDBBE49}"/>
              </a:ext>
            </a:extLst>
          </p:cNvPr>
          <p:cNvPicPr>
            <a:picLocks noChangeAspect="1"/>
          </p:cNvPicPr>
          <p:nvPr/>
        </p:nvPicPr>
        <p:blipFill>
          <a:blip r:embed="rId3"/>
          <a:stretch>
            <a:fillRect/>
          </a:stretch>
        </p:blipFill>
        <p:spPr>
          <a:xfrm>
            <a:off x="5275037" y="4934207"/>
            <a:ext cx="1641922" cy="586713"/>
          </a:xfrm>
          <a:prstGeom prst="rect">
            <a:avLst/>
          </a:prstGeom>
        </p:spPr>
      </p:pic>
      <p:sp>
        <p:nvSpPr>
          <p:cNvPr id="18" name="TextBox 17">
            <a:extLst>
              <a:ext uri="{FF2B5EF4-FFF2-40B4-BE49-F238E27FC236}">
                <a16:creationId xmlns:a16="http://schemas.microsoft.com/office/drawing/2014/main" id="{E5296EF5-8A73-4CB7-B159-B4153E04825B}"/>
              </a:ext>
            </a:extLst>
          </p:cNvPr>
          <p:cNvSpPr txBox="1"/>
          <p:nvPr/>
        </p:nvSpPr>
        <p:spPr>
          <a:xfrm>
            <a:off x="4982276" y="1868018"/>
            <a:ext cx="2227445" cy="584775"/>
          </a:xfrm>
          <a:prstGeom prst="rect">
            <a:avLst/>
          </a:prstGeom>
          <a:noFill/>
        </p:spPr>
        <p:txBody>
          <a:bodyPr wrap="square" rtlCol="0">
            <a:spAutoFit/>
          </a:bodyPr>
          <a:lstStyle/>
          <a:p>
            <a:pPr algn="ctr"/>
            <a:r>
              <a:rPr lang="en-US" sz="1600" b="1" dirty="0"/>
              <a:t>DEFINITIONS AND </a:t>
            </a:r>
          </a:p>
          <a:p>
            <a:pPr algn="ctr"/>
            <a:r>
              <a:rPr lang="en-US" sz="1600" b="1" dirty="0"/>
              <a:t>EXAMPLES</a:t>
            </a:r>
          </a:p>
        </p:txBody>
      </p:sp>
    </p:spTree>
    <p:extLst>
      <p:ext uri="{BB962C8B-B14F-4D97-AF65-F5344CB8AC3E}">
        <p14:creationId xmlns:p14="http://schemas.microsoft.com/office/powerpoint/2010/main" val="840769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ase of flowers on a table&#10;&#10;Description automatically generated">
            <a:extLst>
              <a:ext uri="{FF2B5EF4-FFF2-40B4-BE49-F238E27FC236}">
                <a16:creationId xmlns:a16="http://schemas.microsoft.com/office/drawing/2014/main" id="{87730DDE-9A50-4CA7-9C72-2ABCFB79CA0C}"/>
              </a:ext>
            </a:extLst>
          </p:cNvPr>
          <p:cNvPicPr>
            <a:picLocks noChangeAspect="1"/>
          </p:cNvPicPr>
          <p:nvPr/>
        </p:nvPicPr>
        <p:blipFill>
          <a:blip r:embed="rId2"/>
          <a:stretch>
            <a:fillRect/>
          </a:stretch>
        </p:blipFill>
        <p:spPr>
          <a:xfrm>
            <a:off x="0" y="3820"/>
            <a:ext cx="12192000"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3820"/>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DISRUPTIVE INNOVATION</a:t>
            </a:r>
          </a:p>
        </p:txBody>
      </p:sp>
    </p:spTree>
    <p:extLst>
      <p:ext uri="{BB962C8B-B14F-4D97-AF65-F5344CB8AC3E}">
        <p14:creationId xmlns:p14="http://schemas.microsoft.com/office/powerpoint/2010/main" val="22731891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
            <a:lum/>
          </a:blip>
          <a:srcRect/>
          <a:stretch>
            <a:fillRect t="-6000" b="-6000"/>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3DEE909-AEC4-0549-88D6-45B2977D6A0E}"/>
              </a:ext>
            </a:extLst>
          </p:cNvPr>
          <p:cNvSpPr txBox="1"/>
          <p:nvPr/>
        </p:nvSpPr>
        <p:spPr>
          <a:xfrm>
            <a:off x="1095798" y="845544"/>
            <a:ext cx="4830169" cy="523220"/>
          </a:xfrm>
          <a:prstGeom prst="rect">
            <a:avLst/>
          </a:prstGeom>
          <a:noFill/>
        </p:spPr>
        <p:txBody>
          <a:bodyPr wrap="square" rtlCol="0">
            <a:spAutoFit/>
          </a:bodyPr>
          <a:lstStyle/>
          <a:p>
            <a:r>
              <a:rPr lang="en-US" sz="2800" b="1" dirty="0"/>
              <a:t>Disruptive Innovation</a:t>
            </a:r>
          </a:p>
        </p:txBody>
      </p:sp>
      <p:sp>
        <p:nvSpPr>
          <p:cNvPr id="3" name="TextBox 2">
            <a:extLst>
              <a:ext uri="{FF2B5EF4-FFF2-40B4-BE49-F238E27FC236}">
                <a16:creationId xmlns:a16="http://schemas.microsoft.com/office/drawing/2014/main" id="{DD467092-FDF2-4E70-BD7E-9EE2A721A295}"/>
              </a:ext>
            </a:extLst>
          </p:cNvPr>
          <p:cNvSpPr txBox="1"/>
          <p:nvPr/>
        </p:nvSpPr>
        <p:spPr>
          <a:xfrm>
            <a:off x="1130262" y="1457462"/>
            <a:ext cx="9817564" cy="492443"/>
          </a:xfrm>
          <a:prstGeom prst="rect">
            <a:avLst/>
          </a:prstGeom>
          <a:noFill/>
        </p:spPr>
        <p:txBody>
          <a:bodyPr wrap="square" rtlCol="0">
            <a:spAutoFit/>
          </a:bodyPr>
          <a:lstStyle/>
          <a:p>
            <a:r>
              <a:rPr lang="en-US" sz="1300" dirty="0">
                <a:solidFill>
                  <a:schemeClr val="bg1">
                    <a:lumMod val="65000"/>
                  </a:schemeClr>
                </a:solidFill>
              </a:rPr>
              <a:t>Disruptive innovation is a theory that refers to a concept, product, or a service </a:t>
            </a:r>
            <a:r>
              <a:rPr lang="en-US" sz="1300" b="1" dirty="0">
                <a:solidFill>
                  <a:schemeClr val="bg1">
                    <a:lumMod val="50000"/>
                  </a:schemeClr>
                </a:solidFill>
              </a:rPr>
              <a:t>that creates a new value network</a:t>
            </a:r>
            <a:r>
              <a:rPr lang="en-US" sz="1300" dirty="0">
                <a:solidFill>
                  <a:schemeClr val="bg1">
                    <a:lumMod val="65000"/>
                  </a:schemeClr>
                </a:solidFill>
              </a:rPr>
              <a:t> either by entering an existing market or by creating a completely new market.</a:t>
            </a:r>
          </a:p>
        </p:txBody>
      </p:sp>
      <p:sp>
        <p:nvSpPr>
          <p:cNvPr id="50" name="TextBox 49">
            <a:extLst>
              <a:ext uri="{FF2B5EF4-FFF2-40B4-BE49-F238E27FC236}">
                <a16:creationId xmlns:a16="http://schemas.microsoft.com/office/drawing/2014/main" id="{14D2F633-792A-400E-8D56-B9467A23526A}"/>
              </a:ext>
            </a:extLst>
          </p:cNvPr>
          <p:cNvSpPr txBox="1"/>
          <p:nvPr/>
        </p:nvSpPr>
        <p:spPr>
          <a:xfrm>
            <a:off x="1129662" y="2044911"/>
            <a:ext cx="6443533" cy="2496709"/>
          </a:xfrm>
          <a:prstGeom prst="rect">
            <a:avLst/>
          </a:prstGeom>
          <a:noFill/>
        </p:spPr>
        <p:txBody>
          <a:bodyPr wrap="square" rtlCol="0">
            <a:spAutoFit/>
          </a:bodyPr>
          <a:lstStyle/>
          <a:p>
            <a:endParaRPr lang="en-US" sz="1300" dirty="0">
              <a:solidFill>
                <a:schemeClr val="bg1">
                  <a:lumMod val="65000"/>
                </a:schemeClr>
              </a:solidFill>
            </a:endParaRPr>
          </a:p>
          <a:p>
            <a:r>
              <a:rPr lang="en-US" sz="1300" b="1" dirty="0">
                <a:solidFill>
                  <a:schemeClr val="bg1">
                    <a:lumMod val="65000"/>
                  </a:schemeClr>
                </a:solidFill>
              </a:rPr>
              <a:t>Characteristics:</a:t>
            </a:r>
            <a:endParaRPr lang="en-US" sz="1300" dirty="0">
              <a:solidFill>
                <a:schemeClr val="bg2">
                  <a:lumMod val="50000"/>
                </a:schemeClr>
              </a:solidFill>
            </a:endParaRPr>
          </a:p>
          <a:p>
            <a:pPr marL="285750" indent="-285750">
              <a:lnSpc>
                <a:spcPct val="150000"/>
              </a:lnSpc>
              <a:buFont typeface="Arial" panose="020B0604020202020204" pitchFamily="34" charset="0"/>
              <a:buChar char="•"/>
            </a:pPr>
            <a:r>
              <a:rPr lang="en-US" sz="1100" b="1" dirty="0">
                <a:solidFill>
                  <a:schemeClr val="bg1">
                    <a:lumMod val="50000"/>
                  </a:schemeClr>
                </a:solidFill>
              </a:rPr>
              <a:t>Creates a new market niche in the existing market</a:t>
            </a:r>
          </a:p>
          <a:p>
            <a:pPr marL="285750" indent="-285750">
              <a:lnSpc>
                <a:spcPct val="150000"/>
              </a:lnSpc>
              <a:buFont typeface="Arial" panose="020B0604020202020204" pitchFamily="34" charset="0"/>
              <a:buChar char="•"/>
            </a:pPr>
            <a:r>
              <a:rPr lang="en-US" sz="1100" b="1" dirty="0">
                <a:solidFill>
                  <a:schemeClr val="bg1">
                    <a:lumMod val="50000"/>
                  </a:schemeClr>
                </a:solidFill>
              </a:rPr>
              <a:t>Often uses new technology or a new business model</a:t>
            </a:r>
          </a:p>
          <a:p>
            <a:pPr marL="285750" indent="-285750">
              <a:lnSpc>
                <a:spcPct val="150000"/>
              </a:lnSpc>
              <a:buFont typeface="Arial" panose="020B0604020202020204" pitchFamily="34" charset="0"/>
              <a:buChar char="•"/>
            </a:pPr>
            <a:r>
              <a:rPr lang="en-US" sz="1100" b="1" dirty="0">
                <a:solidFill>
                  <a:schemeClr val="bg1">
                    <a:lumMod val="50000"/>
                  </a:schemeClr>
                </a:solidFill>
              </a:rPr>
              <a:t>High risks</a:t>
            </a:r>
          </a:p>
          <a:p>
            <a:pPr marL="285750" indent="-285750">
              <a:lnSpc>
                <a:spcPct val="150000"/>
              </a:lnSpc>
              <a:buFont typeface="Arial" panose="020B0604020202020204" pitchFamily="34" charset="0"/>
              <a:buChar char="•"/>
            </a:pPr>
            <a:r>
              <a:rPr lang="en-US" sz="1100" b="1" dirty="0">
                <a:solidFill>
                  <a:schemeClr val="bg1">
                    <a:lumMod val="50000"/>
                  </a:schemeClr>
                </a:solidFill>
              </a:rPr>
              <a:t>Low profits at first</a:t>
            </a:r>
          </a:p>
          <a:p>
            <a:pPr marL="285750" indent="-285750">
              <a:lnSpc>
                <a:spcPct val="150000"/>
              </a:lnSpc>
              <a:buFont typeface="Arial" panose="020B0604020202020204" pitchFamily="34" charset="0"/>
              <a:buChar char="•"/>
            </a:pPr>
            <a:r>
              <a:rPr lang="en-US" sz="1100" b="1" dirty="0">
                <a:solidFill>
                  <a:schemeClr val="bg1">
                    <a:lumMod val="50000"/>
                  </a:schemeClr>
                </a:solidFill>
              </a:rPr>
              <a:t>Makes traditional business methods uncompetitive, if successful</a:t>
            </a:r>
          </a:p>
          <a:p>
            <a:pPr marL="285750" indent="-285750">
              <a:lnSpc>
                <a:spcPct val="150000"/>
              </a:lnSpc>
              <a:buFont typeface="Arial" panose="020B0604020202020204" pitchFamily="34" charset="0"/>
              <a:buChar char="•"/>
            </a:pPr>
            <a:r>
              <a:rPr lang="en-US" sz="1100" b="1" dirty="0">
                <a:solidFill>
                  <a:schemeClr val="bg1">
                    <a:lumMod val="50000"/>
                  </a:schemeClr>
                </a:solidFill>
              </a:rPr>
              <a:t>Doesn’t happen abruptly -&gt; change happens gradually and requires a lot of work but when reaches the mainstream, the change is rapid</a:t>
            </a:r>
          </a:p>
          <a:p>
            <a:pPr marL="285750" indent="-285750">
              <a:lnSpc>
                <a:spcPct val="150000"/>
              </a:lnSpc>
              <a:buFont typeface="Arial" panose="020B0604020202020204" pitchFamily="34" charset="0"/>
              <a:buChar char="•"/>
            </a:pPr>
            <a:r>
              <a:rPr lang="en-US" sz="1100" b="1" dirty="0">
                <a:solidFill>
                  <a:schemeClr val="bg1">
                    <a:lumMod val="50000"/>
                  </a:schemeClr>
                </a:solidFill>
              </a:rPr>
              <a:t>Significant  impact on the market </a:t>
            </a:r>
          </a:p>
        </p:txBody>
      </p:sp>
      <p:sp>
        <p:nvSpPr>
          <p:cNvPr id="51" name="TextBox 50">
            <a:extLst>
              <a:ext uri="{FF2B5EF4-FFF2-40B4-BE49-F238E27FC236}">
                <a16:creationId xmlns:a16="http://schemas.microsoft.com/office/drawing/2014/main" id="{130E4E78-1866-4A8B-9F4B-6AFB4F85847C}"/>
              </a:ext>
            </a:extLst>
          </p:cNvPr>
          <p:cNvSpPr txBox="1"/>
          <p:nvPr/>
        </p:nvSpPr>
        <p:spPr>
          <a:xfrm>
            <a:off x="1129662" y="5154318"/>
            <a:ext cx="9817564" cy="892552"/>
          </a:xfrm>
          <a:prstGeom prst="rect">
            <a:avLst/>
          </a:prstGeom>
          <a:noFill/>
        </p:spPr>
        <p:txBody>
          <a:bodyPr wrap="square" rtlCol="0">
            <a:spAutoFit/>
          </a:bodyPr>
          <a:lstStyle/>
          <a:p>
            <a:r>
              <a:rPr lang="en-US" sz="1300" dirty="0">
                <a:solidFill>
                  <a:schemeClr val="bg1">
                    <a:lumMod val="65000"/>
                  </a:schemeClr>
                </a:solidFill>
              </a:rPr>
              <a:t>In the beginning, disruptive innovations have lower performance when measured by traditional value metrics but has different aspects that are valued by a small segment of the market. These types of innovations are often capable of turning non-customers into customers but do not necessarily appeal to the needs and preferences of the mainstream customers, at least not just yet.</a:t>
            </a:r>
            <a:endParaRPr lang="en-US" sz="1300" b="1" dirty="0">
              <a:solidFill>
                <a:schemeClr val="bg1">
                  <a:lumMod val="65000"/>
                </a:schemeClr>
              </a:solidFill>
            </a:endParaRPr>
          </a:p>
        </p:txBody>
      </p:sp>
      <p:sp>
        <p:nvSpPr>
          <p:cNvPr id="53" name="Rectangle 52">
            <a:extLst>
              <a:ext uri="{FF2B5EF4-FFF2-40B4-BE49-F238E27FC236}">
                <a16:creationId xmlns:a16="http://schemas.microsoft.com/office/drawing/2014/main" id="{81FC42BE-CAB1-4427-9AA3-765187B0AB31}"/>
              </a:ext>
            </a:extLst>
          </p:cNvPr>
          <p:cNvSpPr/>
          <p:nvPr/>
        </p:nvSpPr>
        <p:spPr>
          <a:xfrm>
            <a:off x="1095198" y="4723430"/>
            <a:ext cx="3007555" cy="369332"/>
          </a:xfrm>
          <a:prstGeom prst="rect">
            <a:avLst/>
          </a:prstGeom>
        </p:spPr>
        <p:txBody>
          <a:bodyPr wrap="none">
            <a:spAutoFit/>
          </a:bodyPr>
          <a:lstStyle/>
          <a:p>
            <a:r>
              <a:rPr lang="en-US" b="1" dirty="0">
                <a:solidFill>
                  <a:schemeClr val="bg1">
                    <a:lumMod val="50000"/>
                  </a:schemeClr>
                </a:solidFill>
              </a:rPr>
              <a:t>How disruption happens</a:t>
            </a:r>
          </a:p>
        </p:txBody>
      </p:sp>
    </p:spTree>
    <p:extLst>
      <p:ext uri="{BB962C8B-B14F-4D97-AF65-F5344CB8AC3E}">
        <p14:creationId xmlns:p14="http://schemas.microsoft.com/office/powerpoint/2010/main" val="7636006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
            <a:lum/>
          </a:blip>
          <a:srcRect/>
          <a:stretch>
            <a:fillRect t="-6000" b="-6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D467092-FDF2-4E70-BD7E-9EE2A721A295}"/>
              </a:ext>
            </a:extLst>
          </p:cNvPr>
          <p:cNvSpPr txBox="1"/>
          <p:nvPr/>
        </p:nvSpPr>
        <p:spPr>
          <a:xfrm>
            <a:off x="1108696" y="1412776"/>
            <a:ext cx="9817564" cy="1292662"/>
          </a:xfrm>
          <a:prstGeom prst="rect">
            <a:avLst/>
          </a:prstGeom>
          <a:noFill/>
        </p:spPr>
        <p:txBody>
          <a:bodyPr wrap="square" rtlCol="0">
            <a:spAutoFit/>
          </a:bodyPr>
          <a:lstStyle/>
          <a:p>
            <a:r>
              <a:rPr lang="en-US" sz="1300" dirty="0">
                <a:solidFill>
                  <a:schemeClr val="bg1">
                    <a:lumMod val="65000"/>
                  </a:schemeClr>
                </a:solidFill>
              </a:rPr>
              <a:t>Once the incumbents realize that new disruptive innovations are used by the mainstream, it is </a:t>
            </a:r>
            <a:r>
              <a:rPr lang="en-US" sz="1300" b="1" dirty="0">
                <a:solidFill>
                  <a:schemeClr val="bg1">
                    <a:lumMod val="50000"/>
                  </a:schemeClr>
                </a:solidFill>
              </a:rPr>
              <a:t>often too late for them to catch up </a:t>
            </a:r>
            <a:r>
              <a:rPr lang="en-US" sz="1300" dirty="0">
                <a:solidFill>
                  <a:schemeClr val="bg1">
                    <a:lumMod val="65000"/>
                  </a:schemeClr>
                </a:solidFill>
              </a:rPr>
              <a:t>despite the amount of resources they have at their disposal. </a:t>
            </a:r>
          </a:p>
          <a:p>
            <a:endParaRPr lang="en-US" sz="1300" dirty="0">
              <a:solidFill>
                <a:schemeClr val="bg1">
                  <a:lumMod val="65000"/>
                </a:schemeClr>
              </a:solidFill>
            </a:endParaRPr>
          </a:p>
          <a:p>
            <a:r>
              <a:rPr lang="en-US" sz="1300" dirty="0">
                <a:solidFill>
                  <a:schemeClr val="bg1">
                    <a:lumMod val="65000"/>
                  </a:schemeClr>
                </a:solidFill>
              </a:rPr>
              <a:t>What makes disruptive innovation difficult, is that established organizations are completely rational when making decisions related to their existing business. They fail to adjust to the new competition because they’re too focused on optimizing the existing offering or business model that has proven to be successful in the market so far.</a:t>
            </a:r>
          </a:p>
        </p:txBody>
      </p:sp>
      <p:sp>
        <p:nvSpPr>
          <p:cNvPr id="4" name="Rectangle 3">
            <a:extLst>
              <a:ext uri="{FF2B5EF4-FFF2-40B4-BE49-F238E27FC236}">
                <a16:creationId xmlns:a16="http://schemas.microsoft.com/office/drawing/2014/main" id="{13E61626-CCDB-46AA-B318-3AE1750738CB}"/>
              </a:ext>
            </a:extLst>
          </p:cNvPr>
          <p:cNvSpPr/>
          <p:nvPr/>
        </p:nvSpPr>
        <p:spPr>
          <a:xfrm>
            <a:off x="1108696" y="762922"/>
            <a:ext cx="4083169" cy="523220"/>
          </a:xfrm>
          <a:prstGeom prst="rect">
            <a:avLst/>
          </a:prstGeom>
        </p:spPr>
        <p:txBody>
          <a:bodyPr wrap="none">
            <a:spAutoFit/>
          </a:bodyPr>
          <a:lstStyle/>
          <a:p>
            <a:r>
              <a:rPr lang="en-US" sz="2800" b="1" dirty="0"/>
              <a:t>Disruptive innovation</a:t>
            </a:r>
          </a:p>
        </p:txBody>
      </p:sp>
      <p:pic>
        <p:nvPicPr>
          <p:cNvPr id="5" name="Picture 4" descr="A picture containing indoor, sitting, building, computer&#10;&#10;Description automatically generated">
            <a:extLst>
              <a:ext uri="{FF2B5EF4-FFF2-40B4-BE49-F238E27FC236}">
                <a16:creationId xmlns:a16="http://schemas.microsoft.com/office/drawing/2014/main" id="{AEAA9062-976A-4B83-8C24-A83B42156A56}"/>
              </a:ext>
            </a:extLst>
          </p:cNvPr>
          <p:cNvPicPr>
            <a:picLocks noChangeAspect="1"/>
          </p:cNvPicPr>
          <p:nvPr/>
        </p:nvPicPr>
        <p:blipFill rotWithShape="1">
          <a:blip r:embed="rId4"/>
          <a:srcRect t="23691"/>
          <a:stretch/>
        </p:blipFill>
        <p:spPr>
          <a:xfrm>
            <a:off x="1127448" y="2450231"/>
            <a:ext cx="8394920" cy="4163731"/>
          </a:xfrm>
          <a:prstGeom prst="rect">
            <a:avLst/>
          </a:prstGeom>
        </p:spPr>
      </p:pic>
      <p:sp>
        <p:nvSpPr>
          <p:cNvPr id="6" name="Rectangle 5">
            <a:extLst>
              <a:ext uri="{FF2B5EF4-FFF2-40B4-BE49-F238E27FC236}">
                <a16:creationId xmlns:a16="http://schemas.microsoft.com/office/drawing/2014/main" id="{CF5CD769-323B-4BEE-BE15-3B43739DD2F0}"/>
              </a:ext>
            </a:extLst>
          </p:cNvPr>
          <p:cNvSpPr/>
          <p:nvPr/>
        </p:nvSpPr>
        <p:spPr>
          <a:xfrm rot="21420332">
            <a:off x="8889097" y="3002687"/>
            <a:ext cx="692818" cy="523220"/>
          </a:xfrm>
          <a:prstGeom prst="rect">
            <a:avLst/>
          </a:prstGeom>
        </p:spPr>
        <p:txBody>
          <a:bodyPr wrap="none">
            <a:spAutoFit/>
          </a:bodyPr>
          <a:lstStyle/>
          <a:p>
            <a:r>
              <a:rPr lang="en-US" sz="1400" b="1" dirty="0">
                <a:solidFill>
                  <a:schemeClr val="bg1">
                    <a:lumMod val="50000"/>
                  </a:schemeClr>
                </a:solidFill>
              </a:rPr>
              <a:t>High </a:t>
            </a:r>
          </a:p>
          <a:p>
            <a:r>
              <a:rPr lang="en-US" sz="1400" b="1" dirty="0">
                <a:solidFill>
                  <a:schemeClr val="bg1">
                    <a:lumMod val="50000"/>
                  </a:schemeClr>
                </a:solidFill>
              </a:rPr>
              <a:t>profit</a:t>
            </a:r>
            <a:endParaRPr lang="en-FI" sz="1400" dirty="0"/>
          </a:p>
        </p:txBody>
      </p:sp>
      <p:sp>
        <p:nvSpPr>
          <p:cNvPr id="7" name="Rectangle 6">
            <a:extLst>
              <a:ext uri="{FF2B5EF4-FFF2-40B4-BE49-F238E27FC236}">
                <a16:creationId xmlns:a16="http://schemas.microsoft.com/office/drawing/2014/main" id="{72BB3DDA-023F-4D2C-A04C-986537AE57DA}"/>
              </a:ext>
            </a:extLst>
          </p:cNvPr>
          <p:cNvSpPr/>
          <p:nvPr/>
        </p:nvSpPr>
        <p:spPr>
          <a:xfrm rot="21233986">
            <a:off x="8949193" y="4823558"/>
            <a:ext cx="692818" cy="523220"/>
          </a:xfrm>
          <a:prstGeom prst="rect">
            <a:avLst/>
          </a:prstGeom>
        </p:spPr>
        <p:txBody>
          <a:bodyPr wrap="none">
            <a:spAutoFit/>
          </a:bodyPr>
          <a:lstStyle/>
          <a:p>
            <a:r>
              <a:rPr lang="en-US" sz="1400" b="1" dirty="0">
                <a:solidFill>
                  <a:schemeClr val="bg1">
                    <a:lumMod val="50000"/>
                  </a:schemeClr>
                </a:solidFill>
              </a:rPr>
              <a:t>Low </a:t>
            </a:r>
          </a:p>
          <a:p>
            <a:r>
              <a:rPr lang="en-US" sz="1400" b="1" dirty="0">
                <a:solidFill>
                  <a:schemeClr val="bg1">
                    <a:lumMod val="50000"/>
                  </a:schemeClr>
                </a:solidFill>
              </a:rPr>
              <a:t>profit</a:t>
            </a:r>
            <a:endParaRPr lang="en-FI" sz="1400" dirty="0"/>
          </a:p>
        </p:txBody>
      </p:sp>
    </p:spTree>
    <p:extLst>
      <p:ext uri="{BB962C8B-B14F-4D97-AF65-F5344CB8AC3E}">
        <p14:creationId xmlns:p14="http://schemas.microsoft.com/office/powerpoint/2010/main" val="1102118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a:extLst>
              <a:ext uri="{FF2B5EF4-FFF2-40B4-BE49-F238E27FC236}">
                <a16:creationId xmlns:a16="http://schemas.microsoft.com/office/drawing/2014/main" id="{E0D09B0A-A9B5-410F-AA74-CC025FEE0BDC}"/>
              </a:ext>
            </a:extLst>
          </p:cNvPr>
          <p:cNvGraphicFramePr/>
          <p:nvPr>
            <p:extLst>
              <p:ext uri="{D42A27DB-BD31-4B8C-83A1-F6EECF244321}">
                <p14:modId xmlns:p14="http://schemas.microsoft.com/office/powerpoint/2010/main" val="3229233960"/>
              </p:ext>
            </p:extLst>
          </p:nvPr>
        </p:nvGraphicFramePr>
        <p:xfrm>
          <a:off x="2069512" y="1141850"/>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a:extLst>
              <a:ext uri="{FF2B5EF4-FFF2-40B4-BE49-F238E27FC236}">
                <a16:creationId xmlns:a16="http://schemas.microsoft.com/office/drawing/2014/main" id="{22BD0383-CC4B-4839-9DCB-6DD835EC547E}"/>
              </a:ext>
            </a:extLst>
          </p:cNvPr>
          <p:cNvSpPr txBox="1"/>
          <p:nvPr/>
        </p:nvSpPr>
        <p:spPr>
          <a:xfrm>
            <a:off x="1271856" y="373972"/>
            <a:ext cx="4215285" cy="523220"/>
          </a:xfrm>
          <a:prstGeom prst="rect">
            <a:avLst/>
          </a:prstGeom>
          <a:noFill/>
        </p:spPr>
        <p:txBody>
          <a:bodyPr wrap="square" rtlCol="0">
            <a:spAutoFit/>
          </a:bodyPr>
          <a:lstStyle/>
          <a:p>
            <a:r>
              <a:rPr lang="en-US" sz="2800" b="1" dirty="0"/>
              <a:t>Netflix vs. Blockbuster </a:t>
            </a:r>
          </a:p>
        </p:txBody>
      </p:sp>
      <p:sp>
        <p:nvSpPr>
          <p:cNvPr id="16" name="TextBox 15">
            <a:extLst>
              <a:ext uri="{FF2B5EF4-FFF2-40B4-BE49-F238E27FC236}">
                <a16:creationId xmlns:a16="http://schemas.microsoft.com/office/drawing/2014/main" id="{2047A7CB-EF45-4F8A-AD2A-8C42031C9FAD}"/>
              </a:ext>
            </a:extLst>
          </p:cNvPr>
          <p:cNvSpPr txBox="1"/>
          <p:nvPr/>
        </p:nvSpPr>
        <p:spPr>
          <a:xfrm>
            <a:off x="1258709" y="924915"/>
            <a:ext cx="8456864" cy="492443"/>
          </a:xfrm>
          <a:prstGeom prst="rect">
            <a:avLst/>
          </a:prstGeom>
          <a:noFill/>
        </p:spPr>
        <p:txBody>
          <a:bodyPr wrap="square" rtlCol="0">
            <a:spAutoFit/>
          </a:bodyPr>
          <a:lstStyle/>
          <a:p>
            <a:r>
              <a:rPr lang="en-US" sz="1300" dirty="0">
                <a:solidFill>
                  <a:schemeClr val="bg1">
                    <a:lumMod val="65000"/>
                  </a:schemeClr>
                </a:solidFill>
              </a:rPr>
              <a:t>Netflix is a classic example of a disruptive innovation that uses new </a:t>
            </a:r>
            <a:r>
              <a:rPr lang="en-US" sz="1300" b="1" dirty="0">
                <a:solidFill>
                  <a:schemeClr val="bg1">
                    <a:lumMod val="50000"/>
                  </a:schemeClr>
                </a:solidFill>
              </a:rPr>
              <a:t>technology</a:t>
            </a:r>
            <a:r>
              <a:rPr lang="en-US" sz="1300" dirty="0">
                <a:solidFill>
                  <a:schemeClr val="bg1">
                    <a:lumMod val="65000"/>
                  </a:schemeClr>
                </a:solidFill>
              </a:rPr>
              <a:t> and a new </a:t>
            </a:r>
            <a:r>
              <a:rPr lang="en-US" sz="1300" b="1" dirty="0">
                <a:solidFill>
                  <a:schemeClr val="bg1">
                    <a:lumMod val="50000"/>
                  </a:schemeClr>
                </a:solidFill>
              </a:rPr>
              <a:t>business model </a:t>
            </a:r>
            <a:r>
              <a:rPr lang="en-US" sz="1300" dirty="0">
                <a:solidFill>
                  <a:schemeClr val="bg1">
                    <a:lumMod val="65000"/>
                  </a:schemeClr>
                </a:solidFill>
              </a:rPr>
              <a:t>in an existing market, eventually disrupting Blockbuster.</a:t>
            </a:r>
            <a:endParaRPr lang="en-FI" sz="1300" dirty="0">
              <a:solidFill>
                <a:schemeClr val="bg1">
                  <a:lumMod val="65000"/>
                </a:schemeClr>
              </a:solidFill>
            </a:endParaRPr>
          </a:p>
        </p:txBody>
      </p:sp>
      <p:sp>
        <p:nvSpPr>
          <p:cNvPr id="17" name="TextBox 16">
            <a:extLst>
              <a:ext uri="{FF2B5EF4-FFF2-40B4-BE49-F238E27FC236}">
                <a16:creationId xmlns:a16="http://schemas.microsoft.com/office/drawing/2014/main" id="{FD093688-A082-4366-B804-93DAF7FC28F0}"/>
              </a:ext>
            </a:extLst>
          </p:cNvPr>
          <p:cNvSpPr txBox="1"/>
          <p:nvPr/>
        </p:nvSpPr>
        <p:spPr>
          <a:xfrm>
            <a:off x="1271856" y="1623755"/>
            <a:ext cx="798617" cy="276999"/>
          </a:xfrm>
          <a:prstGeom prst="rect">
            <a:avLst/>
          </a:prstGeom>
          <a:noFill/>
        </p:spPr>
        <p:txBody>
          <a:bodyPr wrap="none" rtlCol="0">
            <a:spAutoFit/>
          </a:bodyPr>
          <a:lstStyle/>
          <a:p>
            <a:r>
              <a:rPr lang="fi-FI" sz="1200" b="1" dirty="0">
                <a:solidFill>
                  <a:schemeClr val="bg1">
                    <a:lumMod val="65000"/>
                  </a:schemeClr>
                </a:solidFill>
              </a:rPr>
              <a:t>Billion $</a:t>
            </a:r>
            <a:endParaRPr lang="en-FI" sz="1200" b="1" dirty="0">
              <a:solidFill>
                <a:schemeClr val="bg1">
                  <a:lumMod val="65000"/>
                </a:schemeClr>
              </a:solidFill>
            </a:endParaRPr>
          </a:p>
        </p:txBody>
      </p:sp>
      <p:pic>
        <p:nvPicPr>
          <p:cNvPr id="21" name="Picture 20" descr="A close up of a sign&#10;&#10;Description automatically generated">
            <a:extLst>
              <a:ext uri="{FF2B5EF4-FFF2-40B4-BE49-F238E27FC236}">
                <a16:creationId xmlns:a16="http://schemas.microsoft.com/office/drawing/2014/main" id="{3F69766D-D8D5-4AB8-9C19-A5FE94617C48}"/>
              </a:ext>
            </a:extLst>
          </p:cNvPr>
          <p:cNvPicPr>
            <a:picLocks noChangeAspect="1"/>
          </p:cNvPicPr>
          <p:nvPr/>
        </p:nvPicPr>
        <p:blipFill rotWithShape="1">
          <a:blip r:embed="rId4"/>
          <a:srcRect l="51513"/>
          <a:stretch/>
        </p:blipFill>
        <p:spPr>
          <a:xfrm>
            <a:off x="8454771" y="1365889"/>
            <a:ext cx="1889680" cy="1240045"/>
          </a:xfrm>
          <a:prstGeom prst="rect">
            <a:avLst/>
          </a:prstGeom>
        </p:spPr>
      </p:pic>
      <p:pic>
        <p:nvPicPr>
          <p:cNvPr id="22" name="Picture 21" descr="A close up of a sign&#10;&#10;Description automatically generated">
            <a:extLst>
              <a:ext uri="{FF2B5EF4-FFF2-40B4-BE49-F238E27FC236}">
                <a16:creationId xmlns:a16="http://schemas.microsoft.com/office/drawing/2014/main" id="{12120856-26D4-4FA1-A7E4-EDD0E64AEB7E}"/>
              </a:ext>
            </a:extLst>
          </p:cNvPr>
          <p:cNvPicPr>
            <a:picLocks noChangeAspect="1"/>
          </p:cNvPicPr>
          <p:nvPr/>
        </p:nvPicPr>
        <p:blipFill rotWithShape="1">
          <a:blip r:embed="rId4"/>
          <a:srcRect r="48766"/>
          <a:stretch/>
        </p:blipFill>
        <p:spPr>
          <a:xfrm>
            <a:off x="8328076" y="4305929"/>
            <a:ext cx="1905080" cy="1183136"/>
          </a:xfrm>
          <a:prstGeom prst="rect">
            <a:avLst/>
          </a:prstGeom>
        </p:spPr>
      </p:pic>
      <p:sp>
        <p:nvSpPr>
          <p:cNvPr id="3" name="Oval 2">
            <a:extLst>
              <a:ext uri="{FF2B5EF4-FFF2-40B4-BE49-F238E27FC236}">
                <a16:creationId xmlns:a16="http://schemas.microsoft.com/office/drawing/2014/main" id="{F12EFE6C-7413-4A5E-81C4-2354BC0EFA11}"/>
              </a:ext>
            </a:extLst>
          </p:cNvPr>
          <p:cNvSpPr/>
          <p:nvPr/>
        </p:nvSpPr>
        <p:spPr>
          <a:xfrm>
            <a:off x="5227995" y="5659498"/>
            <a:ext cx="144016" cy="16112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4" name="Rectangle 3">
            <a:extLst>
              <a:ext uri="{FF2B5EF4-FFF2-40B4-BE49-F238E27FC236}">
                <a16:creationId xmlns:a16="http://schemas.microsoft.com/office/drawing/2014/main" id="{2C38D6A3-5648-456D-9DA5-323D06386B7B}"/>
              </a:ext>
            </a:extLst>
          </p:cNvPr>
          <p:cNvSpPr/>
          <p:nvPr/>
        </p:nvSpPr>
        <p:spPr>
          <a:xfrm>
            <a:off x="5227995" y="4796568"/>
            <a:ext cx="1241305" cy="692497"/>
          </a:xfrm>
          <a:prstGeom prst="rect">
            <a:avLst/>
          </a:prstGeom>
        </p:spPr>
        <p:txBody>
          <a:bodyPr wrap="square">
            <a:spAutoFit/>
          </a:bodyPr>
          <a:lstStyle/>
          <a:p>
            <a:r>
              <a:rPr lang="en-US" sz="1300" b="1" dirty="0">
                <a:solidFill>
                  <a:schemeClr val="bg1">
                    <a:lumMod val="65000"/>
                  </a:schemeClr>
                </a:solidFill>
              </a:rPr>
              <a:t>2007</a:t>
            </a:r>
            <a:r>
              <a:rPr lang="en-US" sz="1300" dirty="0">
                <a:solidFill>
                  <a:schemeClr val="bg1">
                    <a:lumMod val="65000"/>
                  </a:schemeClr>
                </a:solidFill>
              </a:rPr>
              <a:t>: Netflix launches streaming</a:t>
            </a:r>
            <a:endParaRPr lang="en-FI" sz="1300" dirty="0"/>
          </a:p>
        </p:txBody>
      </p:sp>
      <p:sp>
        <p:nvSpPr>
          <p:cNvPr id="5" name="Rectangle 4">
            <a:extLst>
              <a:ext uri="{FF2B5EF4-FFF2-40B4-BE49-F238E27FC236}">
                <a16:creationId xmlns:a16="http://schemas.microsoft.com/office/drawing/2014/main" id="{6AEF3E99-1155-4D39-B127-C9F187966864}"/>
              </a:ext>
            </a:extLst>
          </p:cNvPr>
          <p:cNvSpPr/>
          <p:nvPr/>
        </p:nvSpPr>
        <p:spPr>
          <a:xfrm>
            <a:off x="7581160" y="5560184"/>
            <a:ext cx="1026243" cy="276999"/>
          </a:xfrm>
          <a:prstGeom prst="rect">
            <a:avLst/>
          </a:prstGeom>
        </p:spPr>
        <p:txBody>
          <a:bodyPr wrap="square">
            <a:spAutoFit/>
          </a:bodyPr>
          <a:lstStyle/>
          <a:p>
            <a:r>
              <a:rPr lang="en-US" sz="1200" b="1" dirty="0">
                <a:solidFill>
                  <a:srgbClr val="003BB0"/>
                </a:solidFill>
              </a:rPr>
              <a:t>BANKRUPT</a:t>
            </a:r>
            <a:endParaRPr lang="en-FI" sz="1200" dirty="0">
              <a:solidFill>
                <a:srgbClr val="003BB0"/>
              </a:solidFill>
            </a:endParaRPr>
          </a:p>
        </p:txBody>
      </p:sp>
      <p:sp>
        <p:nvSpPr>
          <p:cNvPr id="6" name="Rectangle 5">
            <a:extLst>
              <a:ext uri="{FF2B5EF4-FFF2-40B4-BE49-F238E27FC236}">
                <a16:creationId xmlns:a16="http://schemas.microsoft.com/office/drawing/2014/main" id="{A845FEE7-EA9F-4DD9-A7A1-4DFAF23DB4E0}"/>
              </a:ext>
            </a:extLst>
          </p:cNvPr>
          <p:cNvSpPr/>
          <p:nvPr/>
        </p:nvSpPr>
        <p:spPr>
          <a:xfrm>
            <a:off x="9020017" y="2276872"/>
            <a:ext cx="1112805" cy="292388"/>
          </a:xfrm>
          <a:prstGeom prst="rect">
            <a:avLst/>
          </a:prstGeom>
        </p:spPr>
        <p:txBody>
          <a:bodyPr wrap="none">
            <a:spAutoFit/>
          </a:bodyPr>
          <a:lstStyle/>
          <a:p>
            <a:r>
              <a:rPr lang="en-US" sz="1300" b="1" dirty="0">
                <a:solidFill>
                  <a:srgbClr val="FF0000"/>
                </a:solidFill>
              </a:rPr>
              <a:t>$8 BILLION</a:t>
            </a:r>
            <a:endParaRPr lang="en-FI" sz="1300" dirty="0">
              <a:solidFill>
                <a:srgbClr val="FF0000"/>
              </a:solidFill>
            </a:endParaRPr>
          </a:p>
        </p:txBody>
      </p:sp>
      <p:sp>
        <p:nvSpPr>
          <p:cNvPr id="18" name="Oval 17">
            <a:extLst>
              <a:ext uri="{FF2B5EF4-FFF2-40B4-BE49-F238E27FC236}">
                <a16:creationId xmlns:a16="http://schemas.microsoft.com/office/drawing/2014/main" id="{A21D46EB-29F1-4521-A8A4-CA55B7857613}"/>
              </a:ext>
            </a:extLst>
          </p:cNvPr>
          <p:cNvSpPr/>
          <p:nvPr/>
        </p:nvSpPr>
        <p:spPr>
          <a:xfrm>
            <a:off x="3935760" y="3348439"/>
            <a:ext cx="144016" cy="161122"/>
          </a:xfrm>
          <a:prstGeom prst="ellipse">
            <a:avLst/>
          </a:prstGeom>
          <a:solidFill>
            <a:srgbClr val="003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0" name="Rectangle 19">
            <a:extLst>
              <a:ext uri="{FF2B5EF4-FFF2-40B4-BE49-F238E27FC236}">
                <a16:creationId xmlns:a16="http://schemas.microsoft.com/office/drawing/2014/main" id="{2CEB95DC-F60F-4D9F-BE6F-265FD2E77898}"/>
              </a:ext>
            </a:extLst>
          </p:cNvPr>
          <p:cNvSpPr/>
          <p:nvPr/>
        </p:nvSpPr>
        <p:spPr>
          <a:xfrm>
            <a:off x="3935760" y="2384862"/>
            <a:ext cx="1667570" cy="892552"/>
          </a:xfrm>
          <a:prstGeom prst="rect">
            <a:avLst/>
          </a:prstGeom>
        </p:spPr>
        <p:txBody>
          <a:bodyPr wrap="square">
            <a:spAutoFit/>
          </a:bodyPr>
          <a:lstStyle/>
          <a:p>
            <a:r>
              <a:rPr lang="en-US" sz="1300" b="1" dirty="0">
                <a:solidFill>
                  <a:schemeClr val="bg1">
                    <a:lumMod val="65000"/>
                  </a:schemeClr>
                </a:solidFill>
              </a:rPr>
              <a:t>2004</a:t>
            </a:r>
            <a:r>
              <a:rPr lang="en-US" sz="1300" dirty="0">
                <a:solidFill>
                  <a:schemeClr val="bg1">
                    <a:lumMod val="65000"/>
                  </a:schemeClr>
                </a:solidFill>
              </a:rPr>
              <a:t>: Blockbuster</a:t>
            </a:r>
          </a:p>
          <a:p>
            <a:r>
              <a:rPr lang="en-US" sz="1300" dirty="0">
                <a:solidFill>
                  <a:schemeClr val="bg1">
                    <a:lumMod val="65000"/>
                  </a:schemeClr>
                </a:solidFill>
              </a:rPr>
              <a:t>launches online on-demand, drops late fees</a:t>
            </a:r>
            <a:endParaRPr lang="en-FI" sz="1300" dirty="0"/>
          </a:p>
        </p:txBody>
      </p:sp>
      <p:sp>
        <p:nvSpPr>
          <p:cNvPr id="23" name="Oval 22">
            <a:extLst>
              <a:ext uri="{FF2B5EF4-FFF2-40B4-BE49-F238E27FC236}">
                <a16:creationId xmlns:a16="http://schemas.microsoft.com/office/drawing/2014/main" id="{3A0EFDFB-29EC-4EE2-97E7-318FAF80DFE8}"/>
              </a:ext>
            </a:extLst>
          </p:cNvPr>
          <p:cNvSpPr/>
          <p:nvPr/>
        </p:nvSpPr>
        <p:spPr>
          <a:xfrm>
            <a:off x="5226755" y="3770622"/>
            <a:ext cx="144016" cy="161122"/>
          </a:xfrm>
          <a:prstGeom prst="ellipse">
            <a:avLst/>
          </a:prstGeom>
          <a:solidFill>
            <a:srgbClr val="003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4" name="Rectangle 23">
            <a:extLst>
              <a:ext uri="{FF2B5EF4-FFF2-40B4-BE49-F238E27FC236}">
                <a16:creationId xmlns:a16="http://schemas.microsoft.com/office/drawing/2014/main" id="{47E1939D-5105-4311-B681-01C79F20C6FC}"/>
              </a:ext>
            </a:extLst>
          </p:cNvPr>
          <p:cNvSpPr/>
          <p:nvPr/>
        </p:nvSpPr>
        <p:spPr>
          <a:xfrm>
            <a:off x="5354195" y="3208194"/>
            <a:ext cx="2122909" cy="692497"/>
          </a:xfrm>
          <a:prstGeom prst="rect">
            <a:avLst/>
          </a:prstGeom>
        </p:spPr>
        <p:txBody>
          <a:bodyPr wrap="square">
            <a:spAutoFit/>
          </a:bodyPr>
          <a:lstStyle/>
          <a:p>
            <a:r>
              <a:rPr lang="en-US" sz="1300" b="1" dirty="0">
                <a:solidFill>
                  <a:schemeClr val="bg1">
                    <a:lumMod val="65000"/>
                  </a:schemeClr>
                </a:solidFill>
              </a:rPr>
              <a:t>2007</a:t>
            </a:r>
            <a:r>
              <a:rPr lang="en-US" sz="1300" dirty="0">
                <a:solidFill>
                  <a:schemeClr val="bg1">
                    <a:lumMod val="65000"/>
                  </a:schemeClr>
                </a:solidFill>
              </a:rPr>
              <a:t>: Blockbuster</a:t>
            </a:r>
          </a:p>
          <a:p>
            <a:r>
              <a:rPr lang="en-US" sz="1300" dirty="0">
                <a:solidFill>
                  <a:schemeClr val="bg1">
                    <a:lumMod val="65000"/>
                  </a:schemeClr>
                </a:solidFill>
              </a:rPr>
              <a:t>launches Total Access DVD-by-mail</a:t>
            </a:r>
            <a:endParaRPr lang="en-FI" sz="1300" dirty="0"/>
          </a:p>
        </p:txBody>
      </p:sp>
    </p:spTree>
    <p:extLst>
      <p:ext uri="{BB962C8B-B14F-4D97-AF65-F5344CB8AC3E}">
        <p14:creationId xmlns:p14="http://schemas.microsoft.com/office/powerpoint/2010/main" val="2205595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piece of paper&#10;&#10;Description automatically generated">
            <a:extLst>
              <a:ext uri="{FF2B5EF4-FFF2-40B4-BE49-F238E27FC236}">
                <a16:creationId xmlns:a16="http://schemas.microsoft.com/office/drawing/2014/main" id="{76E26FD7-8AD9-4100-8EAB-191EF6192292}"/>
              </a:ext>
            </a:extLst>
          </p:cNvPr>
          <p:cNvPicPr>
            <a:picLocks noChangeAspect="1"/>
          </p:cNvPicPr>
          <p:nvPr/>
        </p:nvPicPr>
        <p:blipFill>
          <a:blip r:embed="rId2"/>
          <a:stretch>
            <a:fillRect/>
          </a:stretch>
        </p:blipFill>
        <p:spPr>
          <a:xfrm>
            <a:off x="0" y="0"/>
            <a:ext cx="12191999"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1601"/>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SUSTAINING INNOVATION</a:t>
            </a:r>
          </a:p>
        </p:txBody>
      </p:sp>
    </p:spTree>
    <p:extLst>
      <p:ext uri="{BB962C8B-B14F-4D97-AF65-F5344CB8AC3E}">
        <p14:creationId xmlns:p14="http://schemas.microsoft.com/office/powerpoint/2010/main" val="32357220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E4940CCF-4EEB-46AE-90B4-78942AA193F8}"/>
              </a:ext>
            </a:extLst>
          </p:cNvPr>
          <p:cNvSpPr txBox="1"/>
          <p:nvPr/>
        </p:nvSpPr>
        <p:spPr>
          <a:xfrm>
            <a:off x="1263893" y="613632"/>
            <a:ext cx="4830169" cy="523220"/>
          </a:xfrm>
          <a:prstGeom prst="rect">
            <a:avLst/>
          </a:prstGeom>
          <a:noFill/>
        </p:spPr>
        <p:txBody>
          <a:bodyPr wrap="square" rtlCol="0">
            <a:spAutoFit/>
          </a:bodyPr>
          <a:lstStyle/>
          <a:p>
            <a:r>
              <a:rPr lang="en-US" sz="2800" b="1" dirty="0"/>
              <a:t>Sustaining Innovation</a:t>
            </a:r>
          </a:p>
        </p:txBody>
      </p:sp>
      <p:sp>
        <p:nvSpPr>
          <p:cNvPr id="15" name="TextBox 14">
            <a:extLst>
              <a:ext uri="{FF2B5EF4-FFF2-40B4-BE49-F238E27FC236}">
                <a16:creationId xmlns:a16="http://schemas.microsoft.com/office/drawing/2014/main" id="{8CA1A7FF-C901-460C-AFD9-0AECB4163922}"/>
              </a:ext>
            </a:extLst>
          </p:cNvPr>
          <p:cNvSpPr txBox="1"/>
          <p:nvPr/>
        </p:nvSpPr>
        <p:spPr>
          <a:xfrm>
            <a:off x="1263893" y="1189184"/>
            <a:ext cx="9714542" cy="1308050"/>
          </a:xfrm>
          <a:prstGeom prst="rect">
            <a:avLst/>
          </a:prstGeom>
          <a:noFill/>
        </p:spPr>
        <p:txBody>
          <a:bodyPr wrap="square" rtlCol="0">
            <a:spAutoFit/>
          </a:bodyPr>
          <a:lstStyle/>
          <a:p>
            <a:r>
              <a:rPr lang="en-US" sz="1300" dirty="0">
                <a:solidFill>
                  <a:schemeClr val="bg1">
                    <a:lumMod val="65000"/>
                  </a:schemeClr>
                </a:solidFill>
              </a:rPr>
              <a:t>Sustaining innovation is similar to incremental innovation in a sense that the product is made slightly better with every iteration, reducing defects. The new improved version of the product can be more expensive and have higher margins than the previous one if it targets more demanding, high-end customers with better performance than what was previously available.</a:t>
            </a:r>
          </a:p>
          <a:p>
            <a:r>
              <a:rPr lang="en-US" sz="1300" dirty="0">
                <a:solidFill>
                  <a:schemeClr val="bg1">
                    <a:lumMod val="65000"/>
                  </a:schemeClr>
                </a:solidFill>
              </a:rPr>
              <a:t>However, it might as well be cheaper if it leads to higher volumes and thus higher absolute profits.</a:t>
            </a:r>
          </a:p>
          <a:p>
            <a:pPr algn="ctr"/>
            <a:endParaRPr lang="en-US" sz="1400" dirty="0">
              <a:solidFill>
                <a:schemeClr val="bg2">
                  <a:lumMod val="50000"/>
                </a:schemeClr>
              </a:solidFill>
            </a:endParaRPr>
          </a:p>
        </p:txBody>
      </p:sp>
      <p:grpSp>
        <p:nvGrpSpPr>
          <p:cNvPr id="10" name="Group 9">
            <a:extLst>
              <a:ext uri="{FF2B5EF4-FFF2-40B4-BE49-F238E27FC236}">
                <a16:creationId xmlns:a16="http://schemas.microsoft.com/office/drawing/2014/main" id="{A05E87C7-65CA-40CA-BA7A-ED9EF0CC16CD}"/>
              </a:ext>
            </a:extLst>
          </p:cNvPr>
          <p:cNvGrpSpPr/>
          <p:nvPr/>
        </p:nvGrpSpPr>
        <p:grpSpPr>
          <a:xfrm>
            <a:off x="5988104" y="2104977"/>
            <a:ext cx="5616562" cy="4040832"/>
            <a:chOff x="710283" y="1178802"/>
            <a:chExt cx="6105797" cy="4294323"/>
          </a:xfrm>
        </p:grpSpPr>
        <p:pic>
          <p:nvPicPr>
            <p:cNvPr id="11" name="Picture 10" descr="A close up of a computer&#10;&#10;Description automatically generated">
              <a:extLst>
                <a:ext uri="{FF2B5EF4-FFF2-40B4-BE49-F238E27FC236}">
                  <a16:creationId xmlns:a16="http://schemas.microsoft.com/office/drawing/2014/main" id="{A495C3B6-3024-4AE6-8D58-03D8A3B01CDF}"/>
                </a:ext>
              </a:extLst>
            </p:cNvPr>
            <p:cNvPicPr>
              <a:picLocks noChangeAspect="1"/>
            </p:cNvPicPr>
            <p:nvPr/>
          </p:nvPicPr>
          <p:blipFill rotWithShape="1">
            <a:blip r:embed="rId3"/>
            <a:srcRect l="13290" t="6936" r="45566" b="8003"/>
            <a:stretch/>
          </p:blipFill>
          <p:spPr>
            <a:xfrm>
              <a:off x="710283" y="2301473"/>
              <a:ext cx="2160240" cy="2791361"/>
            </a:xfrm>
            <a:prstGeom prst="rect">
              <a:avLst/>
            </a:prstGeom>
          </p:spPr>
        </p:pic>
        <p:pic>
          <p:nvPicPr>
            <p:cNvPr id="13" name="Picture 12" descr="A close up of electronics&#10;&#10;Description automatically generated">
              <a:extLst>
                <a:ext uri="{FF2B5EF4-FFF2-40B4-BE49-F238E27FC236}">
                  <a16:creationId xmlns:a16="http://schemas.microsoft.com/office/drawing/2014/main" id="{8543B45A-9FE8-4FC7-B5D7-92DE7BE932BF}"/>
                </a:ext>
              </a:extLst>
            </p:cNvPr>
            <p:cNvPicPr>
              <a:picLocks noChangeAspect="1"/>
            </p:cNvPicPr>
            <p:nvPr/>
          </p:nvPicPr>
          <p:blipFill>
            <a:blip r:embed="rId4"/>
            <a:stretch>
              <a:fillRect/>
            </a:stretch>
          </p:blipFill>
          <p:spPr>
            <a:xfrm>
              <a:off x="3446587" y="1178802"/>
              <a:ext cx="3369493" cy="3986040"/>
            </a:xfrm>
            <a:prstGeom prst="rect">
              <a:avLst/>
            </a:prstGeom>
          </p:spPr>
        </p:pic>
        <p:sp>
          <p:nvSpPr>
            <p:cNvPr id="14" name="Arrow: Right 13">
              <a:extLst>
                <a:ext uri="{FF2B5EF4-FFF2-40B4-BE49-F238E27FC236}">
                  <a16:creationId xmlns:a16="http://schemas.microsoft.com/office/drawing/2014/main" id="{BE372A83-C8B2-45F6-ADDA-13C34E0716BC}"/>
                </a:ext>
              </a:extLst>
            </p:cNvPr>
            <p:cNvSpPr/>
            <p:nvPr/>
          </p:nvSpPr>
          <p:spPr>
            <a:xfrm>
              <a:off x="2999656" y="3395776"/>
              <a:ext cx="720080" cy="288032"/>
            </a:xfrm>
            <a:prstGeom prst="rightArrow">
              <a:avLst/>
            </a:prstGeom>
            <a:solidFill>
              <a:srgbClr val="BBB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1" name="TextBox 20">
              <a:extLst>
                <a:ext uri="{FF2B5EF4-FFF2-40B4-BE49-F238E27FC236}">
                  <a16:creationId xmlns:a16="http://schemas.microsoft.com/office/drawing/2014/main" id="{E390F452-8325-4DCA-8742-E34E3F89DA4B}"/>
                </a:ext>
              </a:extLst>
            </p:cNvPr>
            <p:cNvSpPr txBox="1"/>
            <p:nvPr/>
          </p:nvSpPr>
          <p:spPr>
            <a:xfrm>
              <a:off x="4326114" y="5196126"/>
              <a:ext cx="1534394" cy="276999"/>
            </a:xfrm>
            <a:prstGeom prst="rect">
              <a:avLst/>
            </a:prstGeom>
            <a:noFill/>
          </p:spPr>
          <p:txBody>
            <a:bodyPr wrap="none" rtlCol="0">
              <a:spAutoFit/>
            </a:bodyPr>
            <a:lstStyle/>
            <a:p>
              <a:r>
                <a:rPr lang="fi-FI" sz="1200" dirty="0"/>
                <a:t>iPhone 11 Pro Max</a:t>
              </a:r>
              <a:endParaRPr lang="en-FI" sz="1200" dirty="0"/>
            </a:p>
          </p:txBody>
        </p:sp>
        <p:sp>
          <p:nvSpPr>
            <p:cNvPr id="22" name="TextBox 21">
              <a:extLst>
                <a:ext uri="{FF2B5EF4-FFF2-40B4-BE49-F238E27FC236}">
                  <a16:creationId xmlns:a16="http://schemas.microsoft.com/office/drawing/2014/main" id="{DB8D6A80-0C8C-48C4-B151-B8668D8C491A}"/>
                </a:ext>
              </a:extLst>
            </p:cNvPr>
            <p:cNvSpPr txBox="1"/>
            <p:nvPr/>
          </p:nvSpPr>
          <p:spPr>
            <a:xfrm>
              <a:off x="737767" y="5164842"/>
              <a:ext cx="1795684" cy="276999"/>
            </a:xfrm>
            <a:prstGeom prst="rect">
              <a:avLst/>
            </a:prstGeom>
            <a:noFill/>
          </p:spPr>
          <p:txBody>
            <a:bodyPr wrap="none" rtlCol="0">
              <a:spAutoFit/>
            </a:bodyPr>
            <a:lstStyle/>
            <a:p>
              <a:r>
                <a:rPr lang="fi-FI" sz="1200" dirty="0"/>
                <a:t>1st Generation iPhone</a:t>
              </a:r>
              <a:endParaRPr lang="en-FI" sz="1200" dirty="0"/>
            </a:p>
          </p:txBody>
        </p:sp>
      </p:grpSp>
      <p:sp>
        <p:nvSpPr>
          <p:cNvPr id="24" name="TextBox 23">
            <a:extLst>
              <a:ext uri="{FF2B5EF4-FFF2-40B4-BE49-F238E27FC236}">
                <a16:creationId xmlns:a16="http://schemas.microsoft.com/office/drawing/2014/main" id="{3724200A-3C80-4E78-9339-4174F37AFCA6}"/>
              </a:ext>
            </a:extLst>
          </p:cNvPr>
          <p:cNvSpPr txBox="1"/>
          <p:nvPr/>
        </p:nvSpPr>
        <p:spPr>
          <a:xfrm>
            <a:off x="1263893" y="2408831"/>
            <a:ext cx="4256043" cy="3835537"/>
          </a:xfrm>
          <a:prstGeom prst="rect">
            <a:avLst/>
          </a:prstGeom>
          <a:noFill/>
        </p:spPr>
        <p:txBody>
          <a:bodyPr wrap="square" rtlCol="0">
            <a:spAutoFit/>
          </a:bodyPr>
          <a:lstStyle/>
          <a:p>
            <a:r>
              <a:rPr lang="en-US" sz="1300" dirty="0">
                <a:solidFill>
                  <a:schemeClr val="bg1">
                    <a:lumMod val="65000"/>
                  </a:schemeClr>
                </a:solidFill>
              </a:rPr>
              <a:t>Once disruptive but currently fully sustaining and profitable innovation is iPhone, where the recent versions of the phone appeal to the same customer segments and do not create new value networks.</a:t>
            </a:r>
          </a:p>
          <a:p>
            <a:endParaRPr lang="en-US" sz="1300" dirty="0">
              <a:solidFill>
                <a:schemeClr val="bg1">
                  <a:lumMod val="65000"/>
                </a:schemeClr>
              </a:solidFill>
            </a:endParaRPr>
          </a:p>
          <a:p>
            <a:r>
              <a:rPr lang="en-US" sz="1300" dirty="0">
                <a:solidFill>
                  <a:schemeClr val="bg1">
                    <a:lumMod val="65000"/>
                  </a:schemeClr>
                </a:solidFill>
              </a:rPr>
              <a:t>New models of the phone </a:t>
            </a:r>
            <a:r>
              <a:rPr lang="en-US" sz="1300" b="1" dirty="0">
                <a:solidFill>
                  <a:schemeClr val="bg1">
                    <a:lumMod val="50000"/>
                  </a:schemeClr>
                </a:solidFill>
              </a:rPr>
              <a:t>sustain the existing business model</a:t>
            </a:r>
            <a:r>
              <a:rPr lang="en-US" sz="1300" dirty="0">
                <a:solidFill>
                  <a:schemeClr val="bg1">
                    <a:lumMod val="65000"/>
                  </a:schemeClr>
                </a:solidFill>
              </a:rPr>
              <a:t> in the premium segment of the market to meet the needs of a more demanding customers who are willing to pay more for a newer, slightly better version of the phone.</a:t>
            </a:r>
          </a:p>
          <a:p>
            <a:endParaRPr lang="en-US" sz="1300" dirty="0">
              <a:solidFill>
                <a:schemeClr val="bg1">
                  <a:lumMod val="65000"/>
                </a:schemeClr>
              </a:solidFill>
            </a:endParaRPr>
          </a:p>
          <a:p>
            <a:pPr>
              <a:lnSpc>
                <a:spcPct val="150000"/>
              </a:lnSpc>
            </a:pPr>
            <a:r>
              <a:rPr lang="en-US" sz="1300" b="1" dirty="0">
                <a:solidFill>
                  <a:schemeClr val="bg1">
                    <a:lumMod val="65000"/>
                  </a:schemeClr>
                </a:solidFill>
              </a:rPr>
              <a:t>Characteristics:</a:t>
            </a:r>
            <a:endParaRPr lang="en-US" sz="1200" b="1" dirty="0">
              <a:solidFill>
                <a:schemeClr val="bg1">
                  <a:lumMod val="50000"/>
                </a:schemeClr>
              </a:solidFill>
            </a:endParaRPr>
          </a:p>
          <a:p>
            <a:pPr marL="171450" indent="-171450">
              <a:lnSpc>
                <a:spcPct val="150000"/>
              </a:lnSpc>
              <a:buFont typeface="Arial" panose="020B0604020202020204" pitchFamily="34" charset="0"/>
              <a:buChar char="•"/>
            </a:pPr>
            <a:r>
              <a:rPr lang="en-US" sz="1100" b="1" dirty="0">
                <a:solidFill>
                  <a:schemeClr val="bg1">
                    <a:lumMod val="50000"/>
                  </a:schemeClr>
                </a:solidFill>
              </a:rPr>
              <a:t>Higher profits &gt; focus on profitable segments</a:t>
            </a:r>
          </a:p>
          <a:p>
            <a:pPr marL="171450" indent="-171450">
              <a:lnSpc>
                <a:spcPct val="150000"/>
              </a:lnSpc>
              <a:buFont typeface="Arial" panose="020B0604020202020204" pitchFamily="34" charset="0"/>
              <a:buChar char="•"/>
            </a:pPr>
            <a:r>
              <a:rPr lang="en-US" sz="1100" b="1" dirty="0">
                <a:solidFill>
                  <a:schemeClr val="bg1">
                    <a:lumMod val="50000"/>
                  </a:schemeClr>
                </a:solidFill>
              </a:rPr>
              <a:t>Sustains or improves the position in an existing market</a:t>
            </a:r>
          </a:p>
          <a:p>
            <a:pPr marL="171450" indent="-171450">
              <a:lnSpc>
                <a:spcPct val="150000"/>
              </a:lnSpc>
              <a:buFont typeface="Arial" panose="020B0604020202020204" pitchFamily="34" charset="0"/>
              <a:buChar char="•"/>
            </a:pPr>
            <a:r>
              <a:rPr lang="en-US" sz="1100" b="1" dirty="0">
                <a:solidFill>
                  <a:schemeClr val="bg1">
                    <a:lumMod val="50000"/>
                  </a:schemeClr>
                </a:solidFill>
              </a:rPr>
              <a:t>Improves and grows existing value networks </a:t>
            </a:r>
          </a:p>
          <a:p>
            <a:pPr marL="171450" indent="-171450">
              <a:lnSpc>
                <a:spcPct val="150000"/>
              </a:lnSpc>
              <a:buFont typeface="Arial" panose="020B0604020202020204" pitchFamily="34" charset="0"/>
              <a:buChar char="•"/>
            </a:pPr>
            <a:r>
              <a:rPr lang="en-US" sz="1100" b="1" dirty="0">
                <a:solidFill>
                  <a:schemeClr val="bg1">
                    <a:lumMod val="50000"/>
                  </a:schemeClr>
                </a:solidFill>
              </a:rPr>
              <a:t>Changes are more incremental in nature</a:t>
            </a:r>
          </a:p>
          <a:p>
            <a:pPr marL="171450" indent="-171450">
              <a:lnSpc>
                <a:spcPct val="150000"/>
              </a:lnSpc>
              <a:buFont typeface="Arial" panose="020B0604020202020204" pitchFamily="34" charset="0"/>
              <a:buChar char="•"/>
            </a:pPr>
            <a:r>
              <a:rPr lang="en-US" sz="1100" b="1" dirty="0">
                <a:solidFill>
                  <a:schemeClr val="bg1">
                    <a:lumMod val="50000"/>
                  </a:schemeClr>
                </a:solidFill>
              </a:rPr>
              <a:t>At risk of being disrupted</a:t>
            </a:r>
            <a:endParaRPr lang="en-US" sz="1200" dirty="0">
              <a:solidFill>
                <a:schemeClr val="bg1">
                  <a:lumMod val="50000"/>
                </a:schemeClr>
              </a:solidFill>
            </a:endParaRPr>
          </a:p>
        </p:txBody>
      </p:sp>
    </p:spTree>
    <p:extLst>
      <p:ext uri="{BB962C8B-B14F-4D97-AF65-F5344CB8AC3E}">
        <p14:creationId xmlns:p14="http://schemas.microsoft.com/office/powerpoint/2010/main" val="35385796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flower&#10;&#10;Description automatically generated">
            <a:extLst>
              <a:ext uri="{FF2B5EF4-FFF2-40B4-BE49-F238E27FC236}">
                <a16:creationId xmlns:a16="http://schemas.microsoft.com/office/drawing/2014/main" id="{9BE3F96C-9990-40CF-BAB2-EE43B0F64B5C}"/>
              </a:ext>
            </a:extLst>
          </p:cNvPr>
          <p:cNvPicPr>
            <a:picLocks noChangeAspect="1"/>
          </p:cNvPicPr>
          <p:nvPr/>
        </p:nvPicPr>
        <p:blipFill>
          <a:blip r:embed="rId2"/>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0"/>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RADICAL INNOVATION</a:t>
            </a:r>
          </a:p>
        </p:txBody>
      </p:sp>
    </p:spTree>
    <p:extLst>
      <p:ext uri="{BB962C8B-B14F-4D97-AF65-F5344CB8AC3E}">
        <p14:creationId xmlns:p14="http://schemas.microsoft.com/office/powerpoint/2010/main" val="2312514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5A67F14-1869-410E-82C4-D46BB7A1DB87}"/>
              </a:ext>
            </a:extLst>
          </p:cNvPr>
          <p:cNvSpPr txBox="1"/>
          <p:nvPr/>
        </p:nvSpPr>
        <p:spPr>
          <a:xfrm>
            <a:off x="873940" y="692696"/>
            <a:ext cx="4830169" cy="523220"/>
          </a:xfrm>
          <a:prstGeom prst="rect">
            <a:avLst/>
          </a:prstGeom>
          <a:noFill/>
        </p:spPr>
        <p:txBody>
          <a:bodyPr wrap="square" rtlCol="0">
            <a:spAutoFit/>
          </a:bodyPr>
          <a:lstStyle/>
          <a:p>
            <a:r>
              <a:rPr lang="en-US" sz="2800" b="1" dirty="0"/>
              <a:t>Radical Innovation</a:t>
            </a:r>
          </a:p>
        </p:txBody>
      </p:sp>
      <p:sp>
        <p:nvSpPr>
          <p:cNvPr id="9" name="TextBox 8">
            <a:extLst>
              <a:ext uri="{FF2B5EF4-FFF2-40B4-BE49-F238E27FC236}">
                <a16:creationId xmlns:a16="http://schemas.microsoft.com/office/drawing/2014/main" id="{7FB87CC8-B229-4CEC-99B9-D808AFFD7D8A}"/>
              </a:ext>
            </a:extLst>
          </p:cNvPr>
          <p:cNvSpPr txBox="1"/>
          <p:nvPr/>
        </p:nvSpPr>
        <p:spPr>
          <a:xfrm>
            <a:off x="873940" y="1325582"/>
            <a:ext cx="6950252" cy="4050981"/>
          </a:xfrm>
          <a:prstGeom prst="rect">
            <a:avLst/>
          </a:prstGeom>
          <a:noFill/>
        </p:spPr>
        <p:txBody>
          <a:bodyPr wrap="square" rtlCol="0">
            <a:spAutoFit/>
          </a:bodyPr>
          <a:lstStyle/>
          <a:p>
            <a:r>
              <a:rPr lang="en-US" sz="1300" dirty="0">
                <a:solidFill>
                  <a:schemeClr val="bg1">
                    <a:lumMod val="65000"/>
                  </a:schemeClr>
                </a:solidFill>
              </a:rPr>
              <a:t>Radical innovation is rare as it has similar characteristics to disruptive innovation but is different in a way that it first and foremost </a:t>
            </a:r>
            <a:r>
              <a:rPr lang="en-US" sz="1300" b="1" dirty="0">
                <a:solidFill>
                  <a:schemeClr val="bg1">
                    <a:lumMod val="65000"/>
                  </a:schemeClr>
                </a:solidFill>
              </a:rPr>
              <a:t>uses</a:t>
            </a:r>
            <a:r>
              <a:rPr lang="en-US" sz="1300" dirty="0">
                <a:solidFill>
                  <a:schemeClr val="bg1">
                    <a:lumMod val="65000"/>
                  </a:schemeClr>
                </a:solidFill>
              </a:rPr>
              <a:t> </a:t>
            </a:r>
            <a:r>
              <a:rPr lang="en-US" sz="1300" b="1" dirty="0">
                <a:solidFill>
                  <a:schemeClr val="bg1">
                    <a:lumMod val="65000"/>
                  </a:schemeClr>
                </a:solidFill>
              </a:rPr>
              <a:t>revolutionary technology.</a:t>
            </a:r>
          </a:p>
          <a:p>
            <a:endParaRPr lang="en-US" sz="1300" dirty="0">
              <a:solidFill>
                <a:schemeClr val="bg1">
                  <a:lumMod val="65000"/>
                </a:schemeClr>
              </a:solidFill>
            </a:endParaRPr>
          </a:p>
          <a:p>
            <a:r>
              <a:rPr lang="en-US" sz="1300" dirty="0">
                <a:solidFill>
                  <a:schemeClr val="bg1">
                    <a:lumMod val="65000"/>
                  </a:schemeClr>
                </a:solidFill>
              </a:rPr>
              <a:t>Radical innovation solves global problems and addresses needs in completely new ways than what we’re used to and even provides solutions to needs and problems we didn’t know we had, completely transforming the market, or even the entire economy.</a:t>
            </a:r>
          </a:p>
          <a:p>
            <a:endParaRPr lang="en-US" sz="1300" dirty="0">
              <a:solidFill>
                <a:schemeClr val="bg1">
                  <a:lumMod val="65000"/>
                </a:schemeClr>
              </a:solidFill>
            </a:endParaRPr>
          </a:p>
          <a:p>
            <a:r>
              <a:rPr lang="en-US" sz="1300" dirty="0">
                <a:solidFill>
                  <a:schemeClr val="bg1">
                    <a:lumMod val="65000"/>
                  </a:schemeClr>
                </a:solidFill>
              </a:rPr>
              <a:t>Because radical innovation is so different from what people are used to, it does usually face significant resistance at first. These types of innovation typically require a lot of time and technological development before they’re ready to be adopted by the mainstream.</a:t>
            </a:r>
          </a:p>
          <a:p>
            <a:endParaRPr lang="en-US" sz="1400" dirty="0">
              <a:solidFill>
                <a:schemeClr val="tx2"/>
              </a:solidFill>
            </a:endParaRPr>
          </a:p>
          <a:p>
            <a:pPr>
              <a:lnSpc>
                <a:spcPct val="150000"/>
              </a:lnSpc>
            </a:pPr>
            <a:r>
              <a:rPr lang="en-US" sz="1300" b="1" dirty="0">
                <a:solidFill>
                  <a:schemeClr val="bg1">
                    <a:lumMod val="65000"/>
                  </a:schemeClr>
                </a:solidFill>
              </a:rPr>
              <a:t>Characteristics:</a:t>
            </a:r>
            <a:endParaRPr lang="en-US" sz="1400" b="1" dirty="0">
              <a:solidFill>
                <a:schemeClr val="bg1">
                  <a:lumMod val="65000"/>
                </a:schemeClr>
              </a:solidFill>
            </a:endParaRPr>
          </a:p>
          <a:p>
            <a:pPr marL="285750" indent="-285750">
              <a:lnSpc>
                <a:spcPct val="150000"/>
              </a:lnSpc>
              <a:buFont typeface="Arial" panose="020B0604020202020204" pitchFamily="34" charset="0"/>
              <a:buChar char="•"/>
            </a:pPr>
            <a:r>
              <a:rPr lang="en-US" sz="1100" b="1" dirty="0">
                <a:solidFill>
                  <a:schemeClr val="bg1">
                    <a:lumMod val="50000"/>
                  </a:schemeClr>
                </a:solidFill>
              </a:rPr>
              <a:t>High uncertainty</a:t>
            </a:r>
          </a:p>
          <a:p>
            <a:pPr marL="285750" indent="-285750">
              <a:lnSpc>
                <a:spcPct val="150000"/>
              </a:lnSpc>
              <a:buFont typeface="Arial" panose="020B0604020202020204" pitchFamily="34" charset="0"/>
              <a:buChar char="•"/>
            </a:pPr>
            <a:r>
              <a:rPr lang="en-US" sz="1100" b="1" dirty="0">
                <a:solidFill>
                  <a:schemeClr val="bg1">
                    <a:lumMod val="50000"/>
                  </a:schemeClr>
                </a:solidFill>
              </a:rPr>
              <a:t>Explores radically new technology</a:t>
            </a:r>
          </a:p>
          <a:p>
            <a:pPr marL="285750" indent="-285750">
              <a:lnSpc>
                <a:spcPct val="150000"/>
              </a:lnSpc>
              <a:buFont typeface="Arial" panose="020B0604020202020204" pitchFamily="34" charset="0"/>
              <a:buChar char="•"/>
            </a:pPr>
            <a:r>
              <a:rPr lang="en-US" sz="1100" b="1" dirty="0">
                <a:solidFill>
                  <a:schemeClr val="bg1">
                    <a:lumMod val="50000"/>
                  </a:schemeClr>
                </a:solidFill>
              </a:rPr>
              <a:t>Unprecedented product features</a:t>
            </a:r>
          </a:p>
          <a:p>
            <a:pPr marL="285750" indent="-285750">
              <a:lnSpc>
                <a:spcPct val="150000"/>
              </a:lnSpc>
              <a:buFont typeface="Arial" panose="020B0604020202020204" pitchFamily="34" charset="0"/>
              <a:buChar char="•"/>
            </a:pPr>
            <a:r>
              <a:rPr lang="en-US" sz="1100" b="1" dirty="0">
                <a:solidFill>
                  <a:schemeClr val="bg1">
                    <a:lumMod val="50000"/>
                  </a:schemeClr>
                </a:solidFill>
              </a:rPr>
              <a:t>Often requires a lot of time and other resources </a:t>
            </a:r>
          </a:p>
          <a:p>
            <a:pPr marL="285750" indent="-285750">
              <a:lnSpc>
                <a:spcPct val="150000"/>
              </a:lnSpc>
              <a:buFont typeface="Arial" panose="020B0604020202020204" pitchFamily="34" charset="0"/>
              <a:buChar char="•"/>
            </a:pPr>
            <a:r>
              <a:rPr lang="en-US" sz="1100" b="1" dirty="0">
                <a:solidFill>
                  <a:schemeClr val="bg1">
                    <a:lumMod val="50000"/>
                  </a:schemeClr>
                </a:solidFill>
              </a:rPr>
              <a:t>Creates dramatic change &gt; transforms industries</a:t>
            </a:r>
          </a:p>
        </p:txBody>
      </p:sp>
      <p:grpSp>
        <p:nvGrpSpPr>
          <p:cNvPr id="2" name="Group 1">
            <a:extLst>
              <a:ext uri="{FF2B5EF4-FFF2-40B4-BE49-F238E27FC236}">
                <a16:creationId xmlns:a16="http://schemas.microsoft.com/office/drawing/2014/main" id="{0C2FE73B-898A-48FA-AE3A-B644EC9C4D34}"/>
              </a:ext>
            </a:extLst>
          </p:cNvPr>
          <p:cNvGrpSpPr/>
          <p:nvPr/>
        </p:nvGrpSpPr>
        <p:grpSpPr>
          <a:xfrm>
            <a:off x="7185952" y="1556792"/>
            <a:ext cx="4795992" cy="4220544"/>
            <a:chOff x="7084615" y="1397856"/>
            <a:chExt cx="4795992" cy="4220544"/>
          </a:xfrm>
        </p:grpSpPr>
        <p:grpSp>
          <p:nvGrpSpPr>
            <p:cNvPr id="11" name="Group 10">
              <a:extLst>
                <a:ext uri="{FF2B5EF4-FFF2-40B4-BE49-F238E27FC236}">
                  <a16:creationId xmlns:a16="http://schemas.microsoft.com/office/drawing/2014/main" id="{25CF3F06-10F4-4AB2-A5B8-CBC67848F077}"/>
                </a:ext>
              </a:extLst>
            </p:cNvPr>
            <p:cNvGrpSpPr/>
            <p:nvPr/>
          </p:nvGrpSpPr>
          <p:grpSpPr>
            <a:xfrm>
              <a:off x="7084615" y="1397856"/>
              <a:ext cx="4795992" cy="3168352"/>
              <a:chOff x="395128" y="1599254"/>
              <a:chExt cx="5703552" cy="3802368"/>
            </a:xfrm>
          </p:grpSpPr>
          <p:graphicFrame>
            <p:nvGraphicFramePr>
              <p:cNvPr id="13" name="Chart 12">
                <a:extLst>
                  <a:ext uri="{FF2B5EF4-FFF2-40B4-BE49-F238E27FC236}">
                    <a16:creationId xmlns:a16="http://schemas.microsoft.com/office/drawing/2014/main" id="{C795D4F0-2752-42A7-8512-94FD6BE5B94F}"/>
                  </a:ext>
                </a:extLst>
              </p:cNvPr>
              <p:cNvGraphicFramePr/>
              <p:nvPr>
                <p:extLst>
                  <p:ext uri="{D42A27DB-BD31-4B8C-83A1-F6EECF244321}">
                    <p14:modId xmlns:p14="http://schemas.microsoft.com/office/powerpoint/2010/main" val="428720611"/>
                  </p:ext>
                </p:extLst>
              </p:nvPr>
            </p:nvGraphicFramePr>
            <p:xfrm>
              <a:off x="395128" y="1599254"/>
              <a:ext cx="5703552" cy="3802368"/>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BA76FB2A-B1BD-4986-B022-6AE11B3DF367}"/>
                  </a:ext>
                </a:extLst>
              </p:cNvPr>
              <p:cNvSpPr txBox="1"/>
              <p:nvPr/>
            </p:nvSpPr>
            <p:spPr>
              <a:xfrm>
                <a:off x="1529075" y="2983475"/>
                <a:ext cx="1417376" cy="830997"/>
              </a:xfrm>
              <a:prstGeom prst="rect">
                <a:avLst/>
              </a:prstGeom>
              <a:noFill/>
            </p:spPr>
            <p:txBody>
              <a:bodyPr wrap="none" rtlCol="0">
                <a:spAutoFit/>
              </a:bodyPr>
              <a:lstStyle/>
              <a:p>
                <a:r>
                  <a:rPr lang="en-US" sz="4800" b="1" dirty="0">
                    <a:solidFill>
                      <a:schemeClr val="bg2"/>
                    </a:solidFill>
                  </a:rPr>
                  <a:t>50%</a:t>
                </a:r>
              </a:p>
            </p:txBody>
          </p:sp>
        </p:grpSp>
        <p:sp>
          <p:nvSpPr>
            <p:cNvPr id="15" name="TextBox 14">
              <a:extLst>
                <a:ext uri="{FF2B5EF4-FFF2-40B4-BE49-F238E27FC236}">
                  <a16:creationId xmlns:a16="http://schemas.microsoft.com/office/drawing/2014/main" id="{D075A59B-C511-4BC4-BE0C-B06B858E5F31}"/>
                </a:ext>
              </a:extLst>
            </p:cNvPr>
            <p:cNvSpPr txBox="1"/>
            <p:nvPr/>
          </p:nvSpPr>
          <p:spPr>
            <a:xfrm>
              <a:off x="7156623" y="4581128"/>
              <a:ext cx="4651976" cy="646331"/>
            </a:xfrm>
            <a:prstGeom prst="rect">
              <a:avLst/>
            </a:prstGeom>
            <a:noFill/>
          </p:spPr>
          <p:txBody>
            <a:bodyPr wrap="square" rtlCol="0">
              <a:spAutoFit/>
            </a:bodyPr>
            <a:lstStyle/>
            <a:p>
              <a:pPr algn="ctr"/>
              <a:r>
                <a:rPr lang="en-US" b="1" dirty="0">
                  <a:solidFill>
                    <a:schemeClr val="tx1">
                      <a:lumMod val="75000"/>
                      <a:lumOff val="25000"/>
                    </a:schemeClr>
                  </a:solidFill>
                </a:rPr>
                <a:t>S&amp;P 500 companies will be replaced in the next 10 years…</a:t>
              </a:r>
            </a:p>
          </p:txBody>
        </p:sp>
        <p:sp>
          <p:nvSpPr>
            <p:cNvPr id="16" name="TextBox 15">
              <a:extLst>
                <a:ext uri="{FF2B5EF4-FFF2-40B4-BE49-F238E27FC236}">
                  <a16:creationId xmlns:a16="http://schemas.microsoft.com/office/drawing/2014/main" id="{49C205E8-894A-4A0F-8B94-8382EDDAE47A}"/>
                </a:ext>
              </a:extLst>
            </p:cNvPr>
            <p:cNvSpPr txBox="1"/>
            <p:nvPr/>
          </p:nvSpPr>
          <p:spPr>
            <a:xfrm>
              <a:off x="8831631" y="5364484"/>
              <a:ext cx="1301959" cy="253916"/>
            </a:xfrm>
            <a:prstGeom prst="rect">
              <a:avLst/>
            </a:prstGeom>
            <a:noFill/>
          </p:spPr>
          <p:txBody>
            <a:bodyPr wrap="none" rtlCol="0">
              <a:spAutoFit/>
            </a:bodyPr>
            <a:lstStyle/>
            <a:p>
              <a:r>
                <a:rPr lang="en-US" sz="1050" dirty="0">
                  <a:solidFill>
                    <a:schemeClr val="tx2">
                      <a:lumMod val="60000"/>
                      <a:lumOff val="40000"/>
                    </a:schemeClr>
                  </a:solidFill>
                </a:rPr>
                <a:t>Source: Innosight</a:t>
              </a:r>
            </a:p>
          </p:txBody>
        </p:sp>
      </p:grpSp>
    </p:spTree>
    <p:extLst>
      <p:ext uri="{BB962C8B-B14F-4D97-AF65-F5344CB8AC3E}">
        <p14:creationId xmlns:p14="http://schemas.microsoft.com/office/powerpoint/2010/main" val="27891242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7576E59-DCE7-7245-80E5-30290FD3960B}"/>
              </a:ext>
            </a:extLst>
          </p:cNvPr>
          <p:cNvSpPr txBox="1"/>
          <p:nvPr/>
        </p:nvSpPr>
        <p:spPr>
          <a:xfrm>
            <a:off x="191344" y="5986679"/>
            <a:ext cx="10259540" cy="338554"/>
          </a:xfrm>
          <a:prstGeom prst="rect">
            <a:avLst/>
          </a:prstGeom>
          <a:noFill/>
        </p:spPr>
        <p:txBody>
          <a:bodyPr wrap="none" rtlCol="0">
            <a:spAutoFit/>
          </a:bodyPr>
          <a:lstStyle/>
          <a:p>
            <a:r>
              <a:rPr lang="en-US" sz="800" dirty="0">
                <a:solidFill>
                  <a:schemeClr val="tx2"/>
                </a:solidFill>
              </a:rPr>
              <a:t>Source: ARK Investment Management LLC, 2018; </a:t>
            </a:r>
            <a:r>
              <a:rPr lang="en-US" sz="800" dirty="0" err="1">
                <a:solidFill>
                  <a:schemeClr val="tx2"/>
                </a:solidFill>
              </a:rPr>
              <a:t>Helpman</a:t>
            </a:r>
            <a:r>
              <a:rPr lang="en-US" sz="800" dirty="0">
                <a:solidFill>
                  <a:schemeClr val="tx2"/>
                </a:solidFill>
              </a:rPr>
              <a:t>, E. (2010). General Purpose Technologies and Economic Growth. Cambridge, MA: MIT Press; Brynjolfsson, E., &amp; McAfee, A. (2018). The second machine</a:t>
            </a:r>
          </a:p>
          <a:p>
            <a:r>
              <a:rPr lang="en-US" sz="800" dirty="0">
                <a:solidFill>
                  <a:schemeClr val="tx2"/>
                </a:solidFill>
              </a:rPr>
              <a:t>age: Work, progress, and prosperity in a time of brilliant technologies. Vancouver, B.C.: </a:t>
            </a:r>
            <a:r>
              <a:rPr lang="en-US" sz="800" dirty="0" err="1">
                <a:solidFill>
                  <a:schemeClr val="tx2"/>
                </a:solidFill>
              </a:rPr>
              <a:t>Langara</a:t>
            </a:r>
            <a:r>
              <a:rPr lang="en-US" sz="800" dirty="0">
                <a:solidFill>
                  <a:schemeClr val="tx2"/>
                </a:solidFill>
              </a:rPr>
              <a:t> College; Kurzweil, R. (2016). The singularity is near: When humans transcend biology. London: Duckworth.</a:t>
            </a:r>
          </a:p>
        </p:txBody>
      </p:sp>
      <p:grpSp>
        <p:nvGrpSpPr>
          <p:cNvPr id="27" name="Group 26">
            <a:extLst>
              <a:ext uri="{FF2B5EF4-FFF2-40B4-BE49-F238E27FC236}">
                <a16:creationId xmlns:a16="http://schemas.microsoft.com/office/drawing/2014/main" id="{F41A2832-93F8-9942-A38F-E89898E0B596}"/>
              </a:ext>
            </a:extLst>
          </p:cNvPr>
          <p:cNvGrpSpPr/>
          <p:nvPr/>
        </p:nvGrpSpPr>
        <p:grpSpPr>
          <a:xfrm>
            <a:off x="143505" y="1772816"/>
            <a:ext cx="11904986" cy="3968801"/>
            <a:chOff x="-600744" y="2813520"/>
            <a:chExt cx="12192000" cy="3968801"/>
          </a:xfrm>
        </p:grpSpPr>
        <p:pic>
          <p:nvPicPr>
            <p:cNvPr id="26" name="Picture 25" descr="A close up of a map&#10;&#10;Description automatically generated">
              <a:extLst>
                <a:ext uri="{FF2B5EF4-FFF2-40B4-BE49-F238E27FC236}">
                  <a16:creationId xmlns:a16="http://schemas.microsoft.com/office/drawing/2014/main" id="{9B88359C-92B4-DD4C-B3A8-462F06BEF220}"/>
                </a:ext>
              </a:extLst>
            </p:cNvPr>
            <p:cNvPicPr>
              <a:picLocks noChangeAspect="1"/>
            </p:cNvPicPr>
            <p:nvPr/>
          </p:nvPicPr>
          <p:blipFill>
            <a:blip r:embed="rId3"/>
            <a:stretch>
              <a:fillRect/>
            </a:stretch>
          </p:blipFill>
          <p:spPr>
            <a:xfrm>
              <a:off x="-600744" y="2813520"/>
              <a:ext cx="12192000" cy="3968801"/>
            </a:xfrm>
            <a:prstGeom prst="rect">
              <a:avLst/>
            </a:prstGeom>
          </p:spPr>
        </p:pic>
        <p:cxnSp>
          <p:nvCxnSpPr>
            <p:cNvPr id="17" name="Straight Connector 16">
              <a:extLst>
                <a:ext uri="{FF2B5EF4-FFF2-40B4-BE49-F238E27FC236}">
                  <a16:creationId xmlns:a16="http://schemas.microsoft.com/office/drawing/2014/main" id="{12515A43-21F0-7549-ABA4-D7ABCF7E831B}"/>
                </a:ext>
              </a:extLst>
            </p:cNvPr>
            <p:cNvCxnSpPr>
              <a:cxnSpLocks/>
            </p:cNvCxnSpPr>
            <p:nvPr/>
          </p:nvCxnSpPr>
          <p:spPr>
            <a:xfrm>
              <a:off x="9264352" y="3096684"/>
              <a:ext cx="0" cy="3068620"/>
            </a:xfrm>
            <a:prstGeom prst="line">
              <a:avLst/>
            </a:prstGeom>
            <a:ln w="28575">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7FB87CC8-B229-4CEC-99B9-D808AFFD7D8A}"/>
              </a:ext>
            </a:extLst>
          </p:cNvPr>
          <p:cNvSpPr txBox="1"/>
          <p:nvPr/>
        </p:nvSpPr>
        <p:spPr>
          <a:xfrm>
            <a:off x="911424" y="1116383"/>
            <a:ext cx="7848872" cy="692497"/>
          </a:xfrm>
          <a:prstGeom prst="rect">
            <a:avLst/>
          </a:prstGeom>
          <a:noFill/>
        </p:spPr>
        <p:txBody>
          <a:bodyPr wrap="square" rtlCol="0">
            <a:spAutoFit/>
          </a:bodyPr>
          <a:lstStyle/>
          <a:p>
            <a:r>
              <a:rPr lang="en-US" sz="1300" dirty="0">
                <a:solidFill>
                  <a:schemeClr val="bg1">
                    <a:lumMod val="65000"/>
                  </a:schemeClr>
                </a:solidFill>
              </a:rPr>
              <a:t>Although radical innovations are rare, there have been more and more of them in the recent past.</a:t>
            </a:r>
            <a:br>
              <a:rPr lang="en-US" sz="1300" dirty="0">
                <a:solidFill>
                  <a:schemeClr val="bg1">
                    <a:lumMod val="65000"/>
                  </a:schemeClr>
                </a:solidFill>
              </a:rPr>
            </a:br>
            <a:endParaRPr lang="en-US" sz="1300" dirty="0">
              <a:solidFill>
                <a:schemeClr val="bg1">
                  <a:lumMod val="65000"/>
                </a:schemeClr>
              </a:solidFill>
            </a:endParaRPr>
          </a:p>
          <a:p>
            <a:r>
              <a:rPr lang="en-US" sz="1300" dirty="0">
                <a:solidFill>
                  <a:schemeClr val="bg1">
                    <a:lumMod val="65000"/>
                  </a:schemeClr>
                </a:solidFill>
              </a:rPr>
              <a:t>Now, there’s a new, even bigger wave of radical innovations ahead:</a:t>
            </a:r>
          </a:p>
        </p:txBody>
      </p:sp>
      <p:sp>
        <p:nvSpPr>
          <p:cNvPr id="10" name="TextBox 9">
            <a:extLst>
              <a:ext uri="{FF2B5EF4-FFF2-40B4-BE49-F238E27FC236}">
                <a16:creationId xmlns:a16="http://schemas.microsoft.com/office/drawing/2014/main" id="{277BE541-7398-4D8E-A498-D1FB0EBB8452}"/>
              </a:ext>
            </a:extLst>
          </p:cNvPr>
          <p:cNvSpPr txBox="1"/>
          <p:nvPr/>
        </p:nvSpPr>
        <p:spPr>
          <a:xfrm>
            <a:off x="767408" y="517717"/>
            <a:ext cx="4830169" cy="523220"/>
          </a:xfrm>
          <a:prstGeom prst="rect">
            <a:avLst/>
          </a:prstGeom>
          <a:noFill/>
        </p:spPr>
        <p:txBody>
          <a:bodyPr wrap="square" rtlCol="0">
            <a:spAutoFit/>
          </a:bodyPr>
          <a:lstStyle/>
          <a:p>
            <a:pPr algn="ctr"/>
            <a:r>
              <a:rPr lang="en-US" sz="2800" b="1" dirty="0"/>
              <a:t>The Future of Innovation</a:t>
            </a:r>
          </a:p>
        </p:txBody>
      </p:sp>
    </p:spTree>
    <p:extLst>
      <p:ext uri="{BB962C8B-B14F-4D97-AF65-F5344CB8AC3E}">
        <p14:creationId xmlns:p14="http://schemas.microsoft.com/office/powerpoint/2010/main" val="451516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
            <a:lum/>
          </a:blip>
          <a:srcRect/>
          <a:stretch>
            <a:fillRect t="-6000" b="-6000"/>
          </a:stretch>
        </a:blip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A4C110A-037D-5244-ABCA-A4B8073EF29B}"/>
              </a:ext>
            </a:extLst>
          </p:cNvPr>
          <p:cNvGrpSpPr/>
          <p:nvPr/>
        </p:nvGrpSpPr>
        <p:grpSpPr>
          <a:xfrm>
            <a:off x="767408" y="4982207"/>
            <a:ext cx="10657184" cy="1039081"/>
            <a:chOff x="767408" y="4581128"/>
            <a:chExt cx="10657184" cy="1039081"/>
          </a:xfrm>
        </p:grpSpPr>
        <p:sp>
          <p:nvSpPr>
            <p:cNvPr id="6" name="Right Arrow 5">
              <a:extLst>
                <a:ext uri="{FF2B5EF4-FFF2-40B4-BE49-F238E27FC236}">
                  <a16:creationId xmlns:a16="http://schemas.microsoft.com/office/drawing/2014/main" id="{D9538FD8-EC34-A940-A0D7-77DC0FDFED3F}"/>
                </a:ext>
              </a:extLst>
            </p:cNvPr>
            <p:cNvSpPr/>
            <p:nvPr/>
          </p:nvSpPr>
          <p:spPr>
            <a:xfrm>
              <a:off x="767408" y="4581128"/>
              <a:ext cx="10657184" cy="216024"/>
            </a:xfrm>
            <a:prstGeom prst="righ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52270C2-0F11-5442-9E12-BDE87A259881}"/>
                </a:ext>
              </a:extLst>
            </p:cNvPr>
            <p:cNvSpPr txBox="1"/>
            <p:nvPr/>
          </p:nvSpPr>
          <p:spPr>
            <a:xfrm rot="18863666">
              <a:off x="1506625" y="5066092"/>
              <a:ext cx="691215" cy="369332"/>
            </a:xfrm>
            <a:prstGeom prst="rect">
              <a:avLst/>
            </a:prstGeom>
            <a:noFill/>
          </p:spPr>
          <p:txBody>
            <a:bodyPr wrap="none" rtlCol="0">
              <a:spAutoFit/>
            </a:bodyPr>
            <a:lstStyle/>
            <a:p>
              <a:r>
                <a:rPr lang="en-US" b="1" dirty="0">
                  <a:solidFill>
                    <a:schemeClr val="tx2"/>
                  </a:solidFill>
                </a:rPr>
                <a:t>2010</a:t>
              </a:r>
            </a:p>
          </p:txBody>
        </p:sp>
        <p:sp>
          <p:nvSpPr>
            <p:cNvPr id="14" name="TextBox 13">
              <a:extLst>
                <a:ext uri="{FF2B5EF4-FFF2-40B4-BE49-F238E27FC236}">
                  <a16:creationId xmlns:a16="http://schemas.microsoft.com/office/drawing/2014/main" id="{A34947A6-C410-5A44-AEFA-19AA71BD9744}"/>
                </a:ext>
              </a:extLst>
            </p:cNvPr>
            <p:cNvSpPr txBox="1"/>
            <p:nvPr/>
          </p:nvSpPr>
          <p:spPr>
            <a:xfrm rot="18863666">
              <a:off x="5750392" y="5089936"/>
              <a:ext cx="691215" cy="369332"/>
            </a:xfrm>
            <a:prstGeom prst="rect">
              <a:avLst/>
            </a:prstGeom>
            <a:noFill/>
          </p:spPr>
          <p:txBody>
            <a:bodyPr wrap="none" rtlCol="0">
              <a:spAutoFit/>
            </a:bodyPr>
            <a:lstStyle/>
            <a:p>
              <a:r>
                <a:rPr lang="en-US" b="1" dirty="0">
                  <a:solidFill>
                    <a:schemeClr val="tx2"/>
                  </a:solidFill>
                </a:rPr>
                <a:t>2020</a:t>
              </a:r>
            </a:p>
          </p:txBody>
        </p:sp>
        <p:sp>
          <p:nvSpPr>
            <p:cNvPr id="15" name="TextBox 14">
              <a:extLst>
                <a:ext uri="{FF2B5EF4-FFF2-40B4-BE49-F238E27FC236}">
                  <a16:creationId xmlns:a16="http://schemas.microsoft.com/office/drawing/2014/main" id="{0486190D-D273-2D45-BD2D-CFD8C55BD450}"/>
                </a:ext>
              </a:extLst>
            </p:cNvPr>
            <p:cNvSpPr txBox="1"/>
            <p:nvPr/>
          </p:nvSpPr>
          <p:spPr>
            <a:xfrm rot="18863666">
              <a:off x="9990172" y="5066093"/>
              <a:ext cx="691215" cy="369332"/>
            </a:xfrm>
            <a:prstGeom prst="rect">
              <a:avLst/>
            </a:prstGeom>
            <a:noFill/>
          </p:spPr>
          <p:txBody>
            <a:bodyPr wrap="none" rtlCol="0">
              <a:spAutoFit/>
            </a:bodyPr>
            <a:lstStyle/>
            <a:p>
              <a:r>
                <a:rPr lang="en-US" b="1" dirty="0">
                  <a:solidFill>
                    <a:schemeClr val="tx2"/>
                  </a:solidFill>
                </a:rPr>
                <a:t>2030</a:t>
              </a:r>
            </a:p>
          </p:txBody>
        </p:sp>
      </p:grpSp>
      <p:sp>
        <p:nvSpPr>
          <p:cNvPr id="10" name="TextBox 9">
            <a:extLst>
              <a:ext uri="{FF2B5EF4-FFF2-40B4-BE49-F238E27FC236}">
                <a16:creationId xmlns:a16="http://schemas.microsoft.com/office/drawing/2014/main" id="{A3DEE909-AEC4-0549-88D6-45B2977D6A0E}"/>
              </a:ext>
            </a:extLst>
          </p:cNvPr>
          <p:cNvSpPr txBox="1"/>
          <p:nvPr/>
        </p:nvSpPr>
        <p:spPr>
          <a:xfrm>
            <a:off x="1127448" y="575344"/>
            <a:ext cx="5230310" cy="461665"/>
          </a:xfrm>
          <a:prstGeom prst="rect">
            <a:avLst/>
          </a:prstGeom>
          <a:noFill/>
        </p:spPr>
        <p:txBody>
          <a:bodyPr wrap="square" rtlCol="0">
            <a:spAutoFit/>
          </a:bodyPr>
          <a:lstStyle/>
          <a:p>
            <a:r>
              <a:rPr lang="en-US" sz="2400" b="1" dirty="0"/>
              <a:t>Every industry is affected.</a:t>
            </a:r>
          </a:p>
        </p:txBody>
      </p:sp>
      <p:grpSp>
        <p:nvGrpSpPr>
          <p:cNvPr id="242" name="Group 241">
            <a:extLst>
              <a:ext uri="{FF2B5EF4-FFF2-40B4-BE49-F238E27FC236}">
                <a16:creationId xmlns:a16="http://schemas.microsoft.com/office/drawing/2014/main" id="{E3F9A9FE-E6A7-AA4B-B4D8-EF52A7476654}"/>
              </a:ext>
            </a:extLst>
          </p:cNvPr>
          <p:cNvGrpSpPr/>
          <p:nvPr/>
        </p:nvGrpSpPr>
        <p:grpSpPr>
          <a:xfrm>
            <a:off x="6820625" y="3439011"/>
            <a:ext cx="1476231" cy="552580"/>
            <a:chOff x="10920388" y="624034"/>
            <a:chExt cx="1923498" cy="720000"/>
          </a:xfrm>
        </p:grpSpPr>
        <p:grpSp>
          <p:nvGrpSpPr>
            <p:cNvPr id="222" name="Group 221">
              <a:extLst>
                <a:ext uri="{FF2B5EF4-FFF2-40B4-BE49-F238E27FC236}">
                  <a16:creationId xmlns:a16="http://schemas.microsoft.com/office/drawing/2014/main" id="{7AE213F3-C1AB-0742-8029-3B215913B1B8}"/>
                </a:ext>
              </a:extLst>
            </p:cNvPr>
            <p:cNvGrpSpPr/>
            <p:nvPr/>
          </p:nvGrpSpPr>
          <p:grpSpPr>
            <a:xfrm>
              <a:off x="10920388" y="624034"/>
              <a:ext cx="1923498" cy="720000"/>
              <a:chOff x="6596521" y="1315961"/>
              <a:chExt cx="1923498" cy="720000"/>
            </a:xfrm>
          </p:grpSpPr>
          <p:grpSp>
            <p:nvGrpSpPr>
              <p:cNvPr id="223" name="Group 222">
                <a:extLst>
                  <a:ext uri="{FF2B5EF4-FFF2-40B4-BE49-F238E27FC236}">
                    <a16:creationId xmlns:a16="http://schemas.microsoft.com/office/drawing/2014/main" id="{4E0A3A15-56F0-EC4F-95AE-415CA1762173}"/>
                  </a:ext>
                </a:extLst>
              </p:cNvPr>
              <p:cNvGrpSpPr/>
              <p:nvPr/>
            </p:nvGrpSpPr>
            <p:grpSpPr>
              <a:xfrm>
                <a:off x="6596521" y="1315961"/>
                <a:ext cx="1923498" cy="720000"/>
                <a:chOff x="1228988" y="3992997"/>
                <a:chExt cx="1923498" cy="720000"/>
              </a:xfrm>
            </p:grpSpPr>
            <p:grpSp>
              <p:nvGrpSpPr>
                <p:cNvPr id="227" name="Group 226">
                  <a:extLst>
                    <a:ext uri="{FF2B5EF4-FFF2-40B4-BE49-F238E27FC236}">
                      <a16:creationId xmlns:a16="http://schemas.microsoft.com/office/drawing/2014/main" id="{CEA7EA99-B217-444A-842B-DC7FE4F55E7E}"/>
                    </a:ext>
                  </a:extLst>
                </p:cNvPr>
                <p:cNvGrpSpPr/>
                <p:nvPr/>
              </p:nvGrpSpPr>
              <p:grpSpPr>
                <a:xfrm>
                  <a:off x="1228988" y="3992997"/>
                  <a:ext cx="1923498" cy="720000"/>
                  <a:chOff x="748036" y="1836281"/>
                  <a:chExt cx="1923498" cy="720000"/>
                </a:xfrm>
              </p:grpSpPr>
              <p:grpSp>
                <p:nvGrpSpPr>
                  <p:cNvPr id="229" name="Group 228">
                    <a:extLst>
                      <a:ext uri="{FF2B5EF4-FFF2-40B4-BE49-F238E27FC236}">
                        <a16:creationId xmlns:a16="http://schemas.microsoft.com/office/drawing/2014/main" id="{A39C958F-D235-A64D-97B5-AF29FDA1772D}"/>
                      </a:ext>
                    </a:extLst>
                  </p:cNvPr>
                  <p:cNvGrpSpPr/>
                  <p:nvPr/>
                </p:nvGrpSpPr>
                <p:grpSpPr>
                  <a:xfrm>
                    <a:off x="748036" y="1836281"/>
                    <a:ext cx="720000" cy="720000"/>
                    <a:chOff x="1257403" y="1268840"/>
                    <a:chExt cx="720000" cy="720000"/>
                  </a:xfrm>
                </p:grpSpPr>
                <p:sp>
                  <p:nvSpPr>
                    <p:cNvPr id="231" name="Oval 230">
                      <a:extLst>
                        <a:ext uri="{FF2B5EF4-FFF2-40B4-BE49-F238E27FC236}">
                          <a16:creationId xmlns:a16="http://schemas.microsoft.com/office/drawing/2014/main" id="{585D5F55-9807-6744-9E06-F6C2A73C6D2A}"/>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32" name="Freeform 231">
                      <a:extLst>
                        <a:ext uri="{FF2B5EF4-FFF2-40B4-BE49-F238E27FC236}">
                          <a16:creationId xmlns:a16="http://schemas.microsoft.com/office/drawing/2014/main" id="{C7EE511B-FC57-7048-B94C-42207674906C}"/>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230" name="TextBox 229">
                    <a:extLst>
                      <a:ext uri="{FF2B5EF4-FFF2-40B4-BE49-F238E27FC236}">
                        <a16:creationId xmlns:a16="http://schemas.microsoft.com/office/drawing/2014/main" id="{3FD770BA-69D2-4041-A8CB-6B197A16BDE0}"/>
                      </a:ext>
                    </a:extLst>
                  </p:cNvPr>
                  <p:cNvSpPr txBox="1"/>
                  <p:nvPr/>
                </p:nvSpPr>
                <p:spPr>
                  <a:xfrm>
                    <a:off x="1468036" y="2022517"/>
                    <a:ext cx="1203498" cy="401027"/>
                  </a:xfrm>
                  <a:prstGeom prst="rect">
                    <a:avLst/>
                  </a:prstGeom>
                  <a:noFill/>
                </p:spPr>
                <p:txBody>
                  <a:bodyPr wrap="none" rtlCol="0">
                    <a:spAutoFit/>
                  </a:bodyPr>
                  <a:lstStyle/>
                  <a:p>
                    <a:r>
                      <a:rPr lang="en-US" sz="1400" b="1" dirty="0">
                        <a:solidFill>
                          <a:schemeClr val="tx2"/>
                        </a:solidFill>
                      </a:rPr>
                      <a:t>Mobility</a:t>
                    </a:r>
                  </a:p>
                </p:txBody>
              </p:sp>
            </p:grpSp>
            <p:sp>
              <p:nvSpPr>
                <p:cNvPr id="228" name="Freeform 227">
                  <a:extLst>
                    <a:ext uri="{FF2B5EF4-FFF2-40B4-BE49-F238E27FC236}">
                      <a16:creationId xmlns:a16="http://schemas.microsoft.com/office/drawing/2014/main" id="{54BFD469-746F-B94F-924C-E971D1F2CC5F}"/>
                    </a:ext>
                  </a:extLst>
                </p:cNvPr>
                <p:cNvSpPr/>
                <p:nvPr/>
              </p:nvSpPr>
              <p:spPr>
                <a:xfrm>
                  <a:off x="1327378" y="4057908"/>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sp>
            <p:nvSpPr>
              <p:cNvPr id="225" name="Freeform 224">
                <a:extLst>
                  <a:ext uri="{FF2B5EF4-FFF2-40B4-BE49-F238E27FC236}">
                    <a16:creationId xmlns:a16="http://schemas.microsoft.com/office/drawing/2014/main" id="{1ED91185-DBA1-1F4F-B8B6-961E75C4F386}"/>
                  </a:ext>
                </a:extLst>
              </p:cNvPr>
              <p:cNvSpPr/>
              <p:nvPr/>
            </p:nvSpPr>
            <p:spPr>
              <a:xfrm>
                <a:off x="6706097" y="1415637"/>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sp>
          <p:nvSpPr>
            <p:cNvPr id="58" name="Freeform 57">
              <a:extLst>
                <a:ext uri="{FF2B5EF4-FFF2-40B4-BE49-F238E27FC236}">
                  <a16:creationId xmlns:a16="http://schemas.microsoft.com/office/drawing/2014/main" id="{0EDE257D-9EA0-A641-B660-0E308FAF8DB1}"/>
                </a:ext>
              </a:extLst>
            </p:cNvPr>
            <p:cNvSpPr/>
            <p:nvPr/>
          </p:nvSpPr>
          <p:spPr>
            <a:xfrm>
              <a:off x="11095913" y="810980"/>
              <a:ext cx="379893" cy="337682"/>
            </a:xfrm>
            <a:custGeom>
              <a:avLst/>
              <a:gdLst>
                <a:gd name="connsiteX0" fmla="*/ 347069 w 392415"/>
                <a:gd name="connsiteY0" fmla="*/ 22019 h 348813"/>
                <a:gd name="connsiteX1" fmla="*/ 316112 w 392415"/>
                <a:gd name="connsiteY1" fmla="*/ 0 h 348813"/>
                <a:gd name="connsiteX2" fmla="*/ 76303 w 392415"/>
                <a:gd name="connsiteY2" fmla="*/ 0 h 348813"/>
                <a:gd name="connsiteX3" fmla="*/ 45346 w 392415"/>
                <a:gd name="connsiteY3" fmla="*/ 22019 h 348813"/>
                <a:gd name="connsiteX4" fmla="*/ 0 w 392415"/>
                <a:gd name="connsiteY4" fmla="*/ 152606 h 348813"/>
                <a:gd name="connsiteX5" fmla="*/ 0 w 392415"/>
                <a:gd name="connsiteY5" fmla="*/ 327013 h 348813"/>
                <a:gd name="connsiteX6" fmla="*/ 21801 w 392415"/>
                <a:gd name="connsiteY6" fmla="*/ 348813 h 348813"/>
                <a:gd name="connsiteX7" fmla="*/ 43602 w 392415"/>
                <a:gd name="connsiteY7" fmla="*/ 348813 h 348813"/>
                <a:gd name="connsiteX8" fmla="*/ 65403 w 392415"/>
                <a:gd name="connsiteY8" fmla="*/ 327013 h 348813"/>
                <a:gd name="connsiteX9" fmla="*/ 65403 w 392415"/>
                <a:gd name="connsiteY9" fmla="*/ 305212 h 348813"/>
                <a:gd name="connsiteX10" fmla="*/ 327013 w 392415"/>
                <a:gd name="connsiteY10" fmla="*/ 305212 h 348813"/>
                <a:gd name="connsiteX11" fmla="*/ 327013 w 392415"/>
                <a:gd name="connsiteY11" fmla="*/ 327013 h 348813"/>
                <a:gd name="connsiteX12" fmla="*/ 348813 w 392415"/>
                <a:gd name="connsiteY12" fmla="*/ 348813 h 348813"/>
                <a:gd name="connsiteX13" fmla="*/ 370614 w 392415"/>
                <a:gd name="connsiteY13" fmla="*/ 348813 h 348813"/>
                <a:gd name="connsiteX14" fmla="*/ 392415 w 392415"/>
                <a:gd name="connsiteY14" fmla="*/ 327013 h 348813"/>
                <a:gd name="connsiteX15" fmla="*/ 392415 w 392415"/>
                <a:gd name="connsiteY15" fmla="*/ 152606 h 348813"/>
                <a:gd name="connsiteX16" fmla="*/ 347069 w 392415"/>
                <a:gd name="connsiteY16" fmla="*/ 22019 h 348813"/>
                <a:gd name="connsiteX17" fmla="*/ 76303 w 392415"/>
                <a:gd name="connsiteY17" fmla="*/ 239809 h 348813"/>
                <a:gd name="connsiteX18" fmla="*/ 43602 w 392415"/>
                <a:gd name="connsiteY18" fmla="*/ 207108 h 348813"/>
                <a:gd name="connsiteX19" fmla="*/ 76303 w 392415"/>
                <a:gd name="connsiteY19" fmla="*/ 174407 h 348813"/>
                <a:gd name="connsiteX20" fmla="*/ 109004 w 392415"/>
                <a:gd name="connsiteY20" fmla="*/ 207108 h 348813"/>
                <a:gd name="connsiteX21" fmla="*/ 76303 w 392415"/>
                <a:gd name="connsiteY21" fmla="*/ 239809 h 348813"/>
                <a:gd name="connsiteX22" fmla="*/ 316112 w 392415"/>
                <a:gd name="connsiteY22" fmla="*/ 239809 h 348813"/>
                <a:gd name="connsiteX23" fmla="*/ 283411 w 392415"/>
                <a:gd name="connsiteY23" fmla="*/ 207108 h 348813"/>
                <a:gd name="connsiteX24" fmla="*/ 316112 w 392415"/>
                <a:gd name="connsiteY24" fmla="*/ 174407 h 348813"/>
                <a:gd name="connsiteX25" fmla="*/ 348813 w 392415"/>
                <a:gd name="connsiteY25" fmla="*/ 207108 h 348813"/>
                <a:gd name="connsiteX26" fmla="*/ 316112 w 392415"/>
                <a:gd name="connsiteY26" fmla="*/ 239809 h 348813"/>
                <a:gd name="connsiteX27" fmla="*/ 43602 w 392415"/>
                <a:gd name="connsiteY27" fmla="*/ 130805 h 348813"/>
                <a:gd name="connsiteX28" fmla="*/ 76303 w 392415"/>
                <a:gd name="connsiteY28" fmla="*/ 32701 h 348813"/>
                <a:gd name="connsiteX29" fmla="*/ 316112 w 392415"/>
                <a:gd name="connsiteY29" fmla="*/ 32701 h 348813"/>
                <a:gd name="connsiteX30" fmla="*/ 348813 w 392415"/>
                <a:gd name="connsiteY30" fmla="*/ 130805 h 348813"/>
                <a:gd name="connsiteX31" fmla="*/ 43602 w 392415"/>
                <a:gd name="connsiteY31" fmla="*/ 130805 h 34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2415" h="348813">
                  <a:moveTo>
                    <a:pt x="347069" y="22019"/>
                  </a:moveTo>
                  <a:cubicBezTo>
                    <a:pt x="342709" y="9156"/>
                    <a:pt x="330501" y="0"/>
                    <a:pt x="316112" y="0"/>
                  </a:cubicBezTo>
                  <a:lnTo>
                    <a:pt x="76303" y="0"/>
                  </a:lnTo>
                  <a:cubicBezTo>
                    <a:pt x="61914" y="0"/>
                    <a:pt x="49924" y="9156"/>
                    <a:pt x="45346" y="22019"/>
                  </a:cubicBezTo>
                  <a:lnTo>
                    <a:pt x="0" y="152606"/>
                  </a:lnTo>
                  <a:lnTo>
                    <a:pt x="0" y="327013"/>
                  </a:lnTo>
                  <a:cubicBezTo>
                    <a:pt x="0" y="339003"/>
                    <a:pt x="9810" y="348813"/>
                    <a:pt x="21801" y="348813"/>
                  </a:cubicBezTo>
                  <a:lnTo>
                    <a:pt x="43602" y="348813"/>
                  </a:lnTo>
                  <a:cubicBezTo>
                    <a:pt x="55592" y="348813"/>
                    <a:pt x="65403" y="339003"/>
                    <a:pt x="65403" y="327013"/>
                  </a:cubicBezTo>
                  <a:lnTo>
                    <a:pt x="65403" y="305212"/>
                  </a:lnTo>
                  <a:lnTo>
                    <a:pt x="327013" y="305212"/>
                  </a:lnTo>
                  <a:lnTo>
                    <a:pt x="327013" y="327013"/>
                  </a:lnTo>
                  <a:cubicBezTo>
                    <a:pt x="327013" y="339003"/>
                    <a:pt x="336823" y="348813"/>
                    <a:pt x="348813" y="348813"/>
                  </a:cubicBezTo>
                  <a:lnTo>
                    <a:pt x="370614" y="348813"/>
                  </a:lnTo>
                  <a:cubicBezTo>
                    <a:pt x="382605" y="348813"/>
                    <a:pt x="392415" y="339003"/>
                    <a:pt x="392415" y="327013"/>
                  </a:cubicBezTo>
                  <a:lnTo>
                    <a:pt x="392415" y="152606"/>
                  </a:lnTo>
                  <a:lnTo>
                    <a:pt x="347069" y="22019"/>
                  </a:lnTo>
                  <a:close/>
                  <a:moveTo>
                    <a:pt x="76303" y="239809"/>
                  </a:moveTo>
                  <a:cubicBezTo>
                    <a:pt x="58208" y="239809"/>
                    <a:pt x="43602" y="225203"/>
                    <a:pt x="43602" y="207108"/>
                  </a:cubicBezTo>
                  <a:cubicBezTo>
                    <a:pt x="43602" y="189013"/>
                    <a:pt x="58208" y="174407"/>
                    <a:pt x="76303" y="174407"/>
                  </a:cubicBezTo>
                  <a:cubicBezTo>
                    <a:pt x="94398" y="174407"/>
                    <a:pt x="109004" y="189013"/>
                    <a:pt x="109004" y="207108"/>
                  </a:cubicBezTo>
                  <a:cubicBezTo>
                    <a:pt x="109004" y="225203"/>
                    <a:pt x="94398" y="239809"/>
                    <a:pt x="76303" y="239809"/>
                  </a:cubicBezTo>
                  <a:close/>
                  <a:moveTo>
                    <a:pt x="316112" y="239809"/>
                  </a:moveTo>
                  <a:cubicBezTo>
                    <a:pt x="298017" y="239809"/>
                    <a:pt x="283411" y="225203"/>
                    <a:pt x="283411" y="207108"/>
                  </a:cubicBezTo>
                  <a:cubicBezTo>
                    <a:pt x="283411" y="189013"/>
                    <a:pt x="298017" y="174407"/>
                    <a:pt x="316112" y="174407"/>
                  </a:cubicBezTo>
                  <a:cubicBezTo>
                    <a:pt x="334207" y="174407"/>
                    <a:pt x="348813" y="189013"/>
                    <a:pt x="348813" y="207108"/>
                  </a:cubicBezTo>
                  <a:cubicBezTo>
                    <a:pt x="348813" y="225203"/>
                    <a:pt x="334207" y="239809"/>
                    <a:pt x="316112" y="239809"/>
                  </a:cubicBezTo>
                  <a:close/>
                  <a:moveTo>
                    <a:pt x="43602" y="130805"/>
                  </a:moveTo>
                  <a:lnTo>
                    <a:pt x="76303" y="32701"/>
                  </a:lnTo>
                  <a:lnTo>
                    <a:pt x="316112" y="32701"/>
                  </a:lnTo>
                  <a:lnTo>
                    <a:pt x="348813" y="130805"/>
                  </a:lnTo>
                  <a:lnTo>
                    <a:pt x="43602" y="130805"/>
                  </a:lnTo>
                  <a:close/>
                </a:path>
              </a:pathLst>
            </a:custGeom>
            <a:solidFill>
              <a:schemeClr val="bg1"/>
            </a:solidFill>
            <a:ln w="21431" cap="flat">
              <a:noFill/>
              <a:prstDash val="solid"/>
              <a:miter/>
            </a:ln>
          </p:spPr>
          <p:txBody>
            <a:bodyPr rtlCol="0" anchor="ctr"/>
            <a:lstStyle/>
            <a:p>
              <a:endParaRPr lang="en-US" sz="1400"/>
            </a:p>
          </p:txBody>
        </p:sp>
      </p:grpSp>
      <p:grpSp>
        <p:nvGrpSpPr>
          <p:cNvPr id="221" name="Group 220">
            <a:extLst>
              <a:ext uri="{FF2B5EF4-FFF2-40B4-BE49-F238E27FC236}">
                <a16:creationId xmlns:a16="http://schemas.microsoft.com/office/drawing/2014/main" id="{0290950D-52BD-7E4D-90CB-73710F04450A}"/>
              </a:ext>
            </a:extLst>
          </p:cNvPr>
          <p:cNvGrpSpPr/>
          <p:nvPr/>
        </p:nvGrpSpPr>
        <p:grpSpPr>
          <a:xfrm>
            <a:off x="9672002" y="4197073"/>
            <a:ext cx="1360816" cy="552580"/>
            <a:chOff x="707398" y="2065653"/>
            <a:chExt cx="1773113" cy="720000"/>
          </a:xfrm>
        </p:grpSpPr>
        <p:grpSp>
          <p:nvGrpSpPr>
            <p:cNvPr id="213" name="Group 212">
              <a:extLst>
                <a:ext uri="{FF2B5EF4-FFF2-40B4-BE49-F238E27FC236}">
                  <a16:creationId xmlns:a16="http://schemas.microsoft.com/office/drawing/2014/main" id="{B7FA4C42-87EF-D346-950F-0CEB521C4661}"/>
                </a:ext>
              </a:extLst>
            </p:cNvPr>
            <p:cNvGrpSpPr/>
            <p:nvPr/>
          </p:nvGrpSpPr>
          <p:grpSpPr>
            <a:xfrm>
              <a:off x="707398" y="2065653"/>
              <a:ext cx="1773113" cy="720000"/>
              <a:chOff x="1228988" y="3992997"/>
              <a:chExt cx="1773113" cy="720000"/>
            </a:xfrm>
          </p:grpSpPr>
          <p:grpSp>
            <p:nvGrpSpPr>
              <p:cNvPr id="215" name="Group 214">
                <a:extLst>
                  <a:ext uri="{FF2B5EF4-FFF2-40B4-BE49-F238E27FC236}">
                    <a16:creationId xmlns:a16="http://schemas.microsoft.com/office/drawing/2014/main" id="{E5BF835D-CD8A-894E-8E33-AC6F035AE1D8}"/>
                  </a:ext>
                </a:extLst>
              </p:cNvPr>
              <p:cNvGrpSpPr/>
              <p:nvPr/>
            </p:nvGrpSpPr>
            <p:grpSpPr>
              <a:xfrm>
                <a:off x="1228988" y="3992997"/>
                <a:ext cx="1773113" cy="720000"/>
                <a:chOff x="748036" y="1836281"/>
                <a:chExt cx="1773113" cy="720000"/>
              </a:xfrm>
            </p:grpSpPr>
            <p:grpSp>
              <p:nvGrpSpPr>
                <p:cNvPr id="217" name="Group 216">
                  <a:extLst>
                    <a:ext uri="{FF2B5EF4-FFF2-40B4-BE49-F238E27FC236}">
                      <a16:creationId xmlns:a16="http://schemas.microsoft.com/office/drawing/2014/main" id="{BBB0CC24-BC75-A54C-9E8D-86E642C3C3C2}"/>
                    </a:ext>
                  </a:extLst>
                </p:cNvPr>
                <p:cNvGrpSpPr/>
                <p:nvPr/>
              </p:nvGrpSpPr>
              <p:grpSpPr>
                <a:xfrm>
                  <a:off x="748036" y="1836281"/>
                  <a:ext cx="720000" cy="720000"/>
                  <a:chOff x="1257403" y="1268840"/>
                  <a:chExt cx="720000" cy="720000"/>
                </a:xfrm>
              </p:grpSpPr>
              <p:sp>
                <p:nvSpPr>
                  <p:cNvPr id="219" name="Oval 218">
                    <a:extLst>
                      <a:ext uri="{FF2B5EF4-FFF2-40B4-BE49-F238E27FC236}">
                        <a16:creationId xmlns:a16="http://schemas.microsoft.com/office/drawing/2014/main" id="{7BCC1A71-7664-3643-8984-14DEDF3B3B45}"/>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20" name="Freeform 219">
                    <a:extLst>
                      <a:ext uri="{FF2B5EF4-FFF2-40B4-BE49-F238E27FC236}">
                        <a16:creationId xmlns:a16="http://schemas.microsoft.com/office/drawing/2014/main" id="{3A3F5B7F-B4B0-B247-B965-D5098A4A44A0}"/>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218" name="TextBox 217">
                  <a:extLst>
                    <a:ext uri="{FF2B5EF4-FFF2-40B4-BE49-F238E27FC236}">
                      <a16:creationId xmlns:a16="http://schemas.microsoft.com/office/drawing/2014/main" id="{5C90D62B-5EB2-C447-9CE2-0543729847BF}"/>
                    </a:ext>
                  </a:extLst>
                </p:cNvPr>
                <p:cNvSpPr txBox="1"/>
                <p:nvPr/>
              </p:nvSpPr>
              <p:spPr>
                <a:xfrm>
                  <a:off x="1468036" y="2022517"/>
                  <a:ext cx="1053113" cy="401027"/>
                </a:xfrm>
                <a:prstGeom prst="rect">
                  <a:avLst/>
                </a:prstGeom>
                <a:noFill/>
              </p:spPr>
              <p:txBody>
                <a:bodyPr wrap="none" rtlCol="0">
                  <a:spAutoFit/>
                </a:bodyPr>
                <a:lstStyle/>
                <a:p>
                  <a:r>
                    <a:rPr lang="en-US" sz="1400" b="1" dirty="0">
                      <a:solidFill>
                        <a:schemeClr val="tx2"/>
                      </a:solidFill>
                    </a:rPr>
                    <a:t>Energy</a:t>
                  </a:r>
                </a:p>
              </p:txBody>
            </p:sp>
          </p:grpSp>
          <p:sp>
            <p:nvSpPr>
              <p:cNvPr id="216" name="Freeform 215">
                <a:extLst>
                  <a:ext uri="{FF2B5EF4-FFF2-40B4-BE49-F238E27FC236}">
                    <a16:creationId xmlns:a16="http://schemas.microsoft.com/office/drawing/2014/main" id="{A318E5C2-D7D2-5145-8AAA-06FD8D13F338}"/>
                  </a:ext>
                </a:extLst>
              </p:cNvPr>
              <p:cNvSpPr/>
              <p:nvPr/>
            </p:nvSpPr>
            <p:spPr>
              <a:xfrm>
                <a:off x="1327378" y="4057908"/>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sp>
          <p:nvSpPr>
            <p:cNvPr id="68" name="Freeform 67">
              <a:extLst>
                <a:ext uri="{FF2B5EF4-FFF2-40B4-BE49-F238E27FC236}">
                  <a16:creationId xmlns:a16="http://schemas.microsoft.com/office/drawing/2014/main" id="{C7CA96B8-1133-5742-A3A2-072BE4AE9540}"/>
                </a:ext>
              </a:extLst>
            </p:cNvPr>
            <p:cNvSpPr/>
            <p:nvPr/>
          </p:nvSpPr>
          <p:spPr>
            <a:xfrm>
              <a:off x="971641" y="2255718"/>
              <a:ext cx="191513" cy="383025"/>
            </a:xfrm>
            <a:custGeom>
              <a:avLst/>
              <a:gdLst>
                <a:gd name="connsiteX0" fmla="*/ 0 w 218008"/>
                <a:gd name="connsiteY0" fmla="*/ 0 h 436016"/>
                <a:gd name="connsiteX1" fmla="*/ 0 w 218008"/>
                <a:gd name="connsiteY1" fmla="*/ 239809 h 436016"/>
                <a:gd name="connsiteX2" fmla="*/ 65403 w 218008"/>
                <a:gd name="connsiteY2" fmla="*/ 239809 h 436016"/>
                <a:gd name="connsiteX3" fmla="*/ 65403 w 218008"/>
                <a:gd name="connsiteY3" fmla="*/ 436017 h 436016"/>
                <a:gd name="connsiteX4" fmla="*/ 218008 w 218008"/>
                <a:gd name="connsiteY4" fmla="*/ 174407 h 436016"/>
                <a:gd name="connsiteX5" fmla="*/ 130805 w 218008"/>
                <a:gd name="connsiteY5" fmla="*/ 174407 h 436016"/>
                <a:gd name="connsiteX6" fmla="*/ 218008 w 218008"/>
                <a:gd name="connsiteY6" fmla="*/ 0 h 4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008" h="436016">
                  <a:moveTo>
                    <a:pt x="0" y="0"/>
                  </a:moveTo>
                  <a:lnTo>
                    <a:pt x="0" y="239809"/>
                  </a:lnTo>
                  <a:lnTo>
                    <a:pt x="65403" y="239809"/>
                  </a:lnTo>
                  <a:lnTo>
                    <a:pt x="65403" y="436017"/>
                  </a:lnTo>
                  <a:lnTo>
                    <a:pt x="218008" y="174407"/>
                  </a:lnTo>
                  <a:lnTo>
                    <a:pt x="130805" y="174407"/>
                  </a:lnTo>
                  <a:lnTo>
                    <a:pt x="218008" y="0"/>
                  </a:lnTo>
                  <a:close/>
                </a:path>
              </a:pathLst>
            </a:custGeom>
            <a:solidFill>
              <a:schemeClr val="bg1"/>
            </a:solidFill>
            <a:ln w="21431" cap="flat">
              <a:noFill/>
              <a:prstDash val="solid"/>
              <a:miter/>
            </a:ln>
          </p:spPr>
          <p:txBody>
            <a:bodyPr rtlCol="0" anchor="ctr"/>
            <a:lstStyle/>
            <a:p>
              <a:endParaRPr lang="en-US" sz="1400" dirty="0"/>
            </a:p>
          </p:txBody>
        </p:sp>
      </p:grpSp>
      <p:grpSp>
        <p:nvGrpSpPr>
          <p:cNvPr id="211" name="Group 210">
            <a:extLst>
              <a:ext uri="{FF2B5EF4-FFF2-40B4-BE49-F238E27FC236}">
                <a16:creationId xmlns:a16="http://schemas.microsoft.com/office/drawing/2014/main" id="{15C77170-CC1C-3E47-8865-E09D28AD8CA9}"/>
              </a:ext>
            </a:extLst>
          </p:cNvPr>
          <p:cNvGrpSpPr/>
          <p:nvPr/>
        </p:nvGrpSpPr>
        <p:grpSpPr>
          <a:xfrm>
            <a:off x="6820625" y="2668820"/>
            <a:ext cx="1555190" cy="559728"/>
            <a:chOff x="3568593" y="1183429"/>
            <a:chExt cx="2026379" cy="729313"/>
          </a:xfrm>
        </p:grpSpPr>
        <p:grpSp>
          <p:nvGrpSpPr>
            <p:cNvPr id="207" name="Group 206">
              <a:extLst>
                <a:ext uri="{FF2B5EF4-FFF2-40B4-BE49-F238E27FC236}">
                  <a16:creationId xmlns:a16="http://schemas.microsoft.com/office/drawing/2014/main" id="{D17E397A-F9B7-9642-84B6-6778045FE318}"/>
                </a:ext>
              </a:extLst>
            </p:cNvPr>
            <p:cNvGrpSpPr/>
            <p:nvPr/>
          </p:nvGrpSpPr>
          <p:grpSpPr>
            <a:xfrm>
              <a:off x="3568593" y="1183429"/>
              <a:ext cx="720000" cy="720000"/>
              <a:chOff x="1257403" y="1268840"/>
              <a:chExt cx="720000" cy="720000"/>
            </a:xfrm>
          </p:grpSpPr>
          <p:sp>
            <p:nvSpPr>
              <p:cNvPr id="209" name="Oval 208">
                <a:extLst>
                  <a:ext uri="{FF2B5EF4-FFF2-40B4-BE49-F238E27FC236}">
                    <a16:creationId xmlns:a16="http://schemas.microsoft.com/office/drawing/2014/main" id="{E4A4D3FC-C479-CC4E-B3AB-7A07280C00EA}"/>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10" name="Freeform 209">
                <a:extLst>
                  <a:ext uri="{FF2B5EF4-FFF2-40B4-BE49-F238E27FC236}">
                    <a16:creationId xmlns:a16="http://schemas.microsoft.com/office/drawing/2014/main" id="{01FA66AE-7562-B74F-BB76-0D83BF955AE0}"/>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208" name="TextBox 207">
              <a:extLst>
                <a:ext uri="{FF2B5EF4-FFF2-40B4-BE49-F238E27FC236}">
                  <a16:creationId xmlns:a16="http://schemas.microsoft.com/office/drawing/2014/main" id="{6437F776-3A54-0E4F-A7A6-75268FF71702}"/>
                </a:ext>
              </a:extLst>
            </p:cNvPr>
            <p:cNvSpPr txBox="1"/>
            <p:nvPr/>
          </p:nvSpPr>
          <p:spPr>
            <a:xfrm>
              <a:off x="4299573" y="1230998"/>
              <a:ext cx="1295399" cy="681744"/>
            </a:xfrm>
            <a:prstGeom prst="rect">
              <a:avLst/>
            </a:prstGeom>
            <a:noFill/>
          </p:spPr>
          <p:txBody>
            <a:bodyPr wrap="none" rtlCol="0">
              <a:spAutoFit/>
            </a:bodyPr>
            <a:lstStyle/>
            <a:p>
              <a:r>
                <a:rPr lang="en-US" sz="1400" b="1" dirty="0">
                  <a:solidFill>
                    <a:schemeClr val="tx2"/>
                  </a:solidFill>
                </a:rPr>
                <a:t>Financial</a:t>
              </a:r>
              <a:br>
                <a:rPr lang="en-US" sz="1400" b="1" dirty="0">
                  <a:solidFill>
                    <a:schemeClr val="tx2"/>
                  </a:solidFill>
                </a:rPr>
              </a:br>
              <a:r>
                <a:rPr lang="en-US" sz="1400" b="1" dirty="0">
                  <a:solidFill>
                    <a:schemeClr val="tx2"/>
                  </a:solidFill>
                </a:rPr>
                <a:t>services</a:t>
              </a:r>
            </a:p>
          </p:txBody>
        </p:sp>
        <p:sp>
          <p:nvSpPr>
            <p:cNvPr id="73" name="Freeform 72">
              <a:extLst>
                <a:ext uri="{FF2B5EF4-FFF2-40B4-BE49-F238E27FC236}">
                  <a16:creationId xmlns:a16="http://schemas.microsoft.com/office/drawing/2014/main" id="{283C75E6-AD1A-1243-AA1C-E1CF90BF6024}"/>
                </a:ext>
              </a:extLst>
            </p:cNvPr>
            <p:cNvSpPr>
              <a:spLocks noChangeAspect="1"/>
            </p:cNvSpPr>
            <p:nvPr/>
          </p:nvSpPr>
          <p:spPr>
            <a:xfrm>
              <a:off x="3821038" y="1372916"/>
              <a:ext cx="205200" cy="362829"/>
            </a:xfrm>
            <a:custGeom>
              <a:avLst/>
              <a:gdLst>
                <a:gd name="connsiteX0" fmla="*/ 119469 w 221932"/>
                <a:gd name="connsiteY0" fmla="*/ 172227 h 392415"/>
                <a:gd name="connsiteX1" fmla="*/ 54066 w 221932"/>
                <a:gd name="connsiteY1" fmla="*/ 125355 h 392415"/>
                <a:gd name="connsiteX2" fmla="*/ 112928 w 221932"/>
                <a:gd name="connsiteY2" fmla="*/ 85023 h 392415"/>
                <a:gd name="connsiteX3" fmla="*/ 167430 w 221932"/>
                <a:gd name="connsiteY3" fmla="*/ 130805 h 392415"/>
                <a:gd name="connsiteX4" fmla="*/ 215610 w 221932"/>
                <a:gd name="connsiteY4" fmla="*/ 130805 h 392415"/>
                <a:gd name="connsiteX5" fmla="*/ 145630 w 221932"/>
                <a:gd name="connsiteY5" fmla="*/ 47744 h 392415"/>
                <a:gd name="connsiteX6" fmla="*/ 145630 w 221932"/>
                <a:gd name="connsiteY6" fmla="*/ 0 h 392415"/>
                <a:gd name="connsiteX7" fmla="*/ 80227 w 221932"/>
                <a:gd name="connsiteY7" fmla="*/ 0 h 392415"/>
                <a:gd name="connsiteX8" fmla="*/ 80227 w 221932"/>
                <a:gd name="connsiteY8" fmla="*/ 47090 h 392415"/>
                <a:gd name="connsiteX9" fmla="*/ 3924 w 221932"/>
                <a:gd name="connsiteY9" fmla="*/ 125791 h 392415"/>
                <a:gd name="connsiteX10" fmla="*/ 106388 w 221932"/>
                <a:gd name="connsiteY10" fmla="*/ 215828 h 392415"/>
                <a:gd name="connsiteX11" fmla="*/ 171791 w 221932"/>
                <a:gd name="connsiteY11" fmla="*/ 268368 h 392415"/>
                <a:gd name="connsiteX12" fmla="*/ 112928 w 221932"/>
                <a:gd name="connsiteY12" fmla="*/ 307392 h 392415"/>
                <a:gd name="connsiteX13" fmla="*/ 47962 w 221932"/>
                <a:gd name="connsiteY13" fmla="*/ 261610 h 392415"/>
                <a:gd name="connsiteX14" fmla="*/ 0 w 221932"/>
                <a:gd name="connsiteY14" fmla="*/ 261610 h 392415"/>
                <a:gd name="connsiteX15" fmla="*/ 80227 w 221932"/>
                <a:gd name="connsiteY15" fmla="*/ 345107 h 392415"/>
                <a:gd name="connsiteX16" fmla="*/ 80227 w 221932"/>
                <a:gd name="connsiteY16" fmla="*/ 392415 h 392415"/>
                <a:gd name="connsiteX17" fmla="*/ 145630 w 221932"/>
                <a:gd name="connsiteY17" fmla="*/ 392415 h 392415"/>
                <a:gd name="connsiteX18" fmla="*/ 145630 w 221932"/>
                <a:gd name="connsiteY18" fmla="*/ 345543 h 392415"/>
                <a:gd name="connsiteX19" fmla="*/ 221932 w 221932"/>
                <a:gd name="connsiteY19" fmla="*/ 268150 h 392415"/>
                <a:gd name="connsiteX20" fmla="*/ 119469 w 221932"/>
                <a:gd name="connsiteY20" fmla="*/ 172227 h 39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1932" h="392415">
                  <a:moveTo>
                    <a:pt x="119469" y="172227"/>
                  </a:moveTo>
                  <a:cubicBezTo>
                    <a:pt x="69981" y="159364"/>
                    <a:pt x="54066" y="146066"/>
                    <a:pt x="54066" y="125355"/>
                  </a:cubicBezTo>
                  <a:cubicBezTo>
                    <a:pt x="54066" y="101592"/>
                    <a:pt x="76085" y="85023"/>
                    <a:pt x="112928" y="85023"/>
                  </a:cubicBezTo>
                  <a:cubicBezTo>
                    <a:pt x="151734" y="85023"/>
                    <a:pt x="166122" y="103554"/>
                    <a:pt x="167430" y="130805"/>
                  </a:cubicBezTo>
                  <a:lnTo>
                    <a:pt x="215610" y="130805"/>
                  </a:lnTo>
                  <a:cubicBezTo>
                    <a:pt x="214084" y="93308"/>
                    <a:pt x="191193" y="58862"/>
                    <a:pt x="145630" y="47744"/>
                  </a:cubicBezTo>
                  <a:lnTo>
                    <a:pt x="145630" y="0"/>
                  </a:lnTo>
                  <a:lnTo>
                    <a:pt x="80227" y="0"/>
                  </a:lnTo>
                  <a:lnTo>
                    <a:pt x="80227" y="47090"/>
                  </a:lnTo>
                  <a:cubicBezTo>
                    <a:pt x="37933" y="56246"/>
                    <a:pt x="3924" y="83715"/>
                    <a:pt x="3924" y="125791"/>
                  </a:cubicBezTo>
                  <a:cubicBezTo>
                    <a:pt x="3924" y="176151"/>
                    <a:pt x="45564" y="201222"/>
                    <a:pt x="106388" y="215828"/>
                  </a:cubicBezTo>
                  <a:cubicBezTo>
                    <a:pt x="160890" y="228909"/>
                    <a:pt x="171791" y="248093"/>
                    <a:pt x="171791" y="268368"/>
                  </a:cubicBezTo>
                  <a:cubicBezTo>
                    <a:pt x="171791" y="283411"/>
                    <a:pt x="161108" y="307392"/>
                    <a:pt x="112928" y="307392"/>
                  </a:cubicBezTo>
                  <a:cubicBezTo>
                    <a:pt x="68019" y="307392"/>
                    <a:pt x="50360" y="287335"/>
                    <a:pt x="47962" y="261610"/>
                  </a:cubicBezTo>
                  <a:lnTo>
                    <a:pt x="0" y="261610"/>
                  </a:lnTo>
                  <a:cubicBezTo>
                    <a:pt x="2616" y="309354"/>
                    <a:pt x="38369" y="336169"/>
                    <a:pt x="80227" y="345107"/>
                  </a:cubicBezTo>
                  <a:lnTo>
                    <a:pt x="80227" y="392415"/>
                  </a:lnTo>
                  <a:lnTo>
                    <a:pt x="145630" y="392415"/>
                  </a:lnTo>
                  <a:lnTo>
                    <a:pt x="145630" y="345543"/>
                  </a:lnTo>
                  <a:cubicBezTo>
                    <a:pt x="188141" y="337477"/>
                    <a:pt x="221932" y="312842"/>
                    <a:pt x="221932" y="268150"/>
                  </a:cubicBezTo>
                  <a:cubicBezTo>
                    <a:pt x="221932" y="206236"/>
                    <a:pt x="168956" y="185089"/>
                    <a:pt x="119469" y="172227"/>
                  </a:cubicBezTo>
                  <a:close/>
                </a:path>
              </a:pathLst>
            </a:custGeom>
            <a:solidFill>
              <a:schemeClr val="bg1"/>
            </a:solidFill>
            <a:ln w="21431" cap="flat">
              <a:noFill/>
              <a:prstDash val="solid"/>
              <a:miter/>
            </a:ln>
          </p:spPr>
          <p:txBody>
            <a:bodyPr rtlCol="0" anchor="ctr"/>
            <a:lstStyle/>
            <a:p>
              <a:endParaRPr lang="en-US" sz="1400" dirty="0"/>
            </a:p>
          </p:txBody>
        </p:sp>
      </p:grpSp>
      <p:grpSp>
        <p:nvGrpSpPr>
          <p:cNvPr id="188" name="Group 187">
            <a:extLst>
              <a:ext uri="{FF2B5EF4-FFF2-40B4-BE49-F238E27FC236}">
                <a16:creationId xmlns:a16="http://schemas.microsoft.com/office/drawing/2014/main" id="{ED0F3BF2-4EB3-7045-B471-F996A417312D}"/>
              </a:ext>
            </a:extLst>
          </p:cNvPr>
          <p:cNvGrpSpPr/>
          <p:nvPr/>
        </p:nvGrpSpPr>
        <p:grpSpPr>
          <a:xfrm>
            <a:off x="6816080" y="1886370"/>
            <a:ext cx="2090180" cy="552580"/>
            <a:chOff x="4029002" y="3537132"/>
            <a:chExt cx="2723460" cy="720000"/>
          </a:xfrm>
        </p:grpSpPr>
        <p:grpSp>
          <p:nvGrpSpPr>
            <p:cNvPr id="179" name="Group 178">
              <a:extLst>
                <a:ext uri="{FF2B5EF4-FFF2-40B4-BE49-F238E27FC236}">
                  <a16:creationId xmlns:a16="http://schemas.microsoft.com/office/drawing/2014/main" id="{E8583160-7C90-BF46-816A-4A44A753D913}"/>
                </a:ext>
              </a:extLst>
            </p:cNvPr>
            <p:cNvGrpSpPr/>
            <p:nvPr/>
          </p:nvGrpSpPr>
          <p:grpSpPr>
            <a:xfrm>
              <a:off x="4029002" y="3537132"/>
              <a:ext cx="2723460" cy="720000"/>
              <a:chOff x="1228988" y="3992997"/>
              <a:chExt cx="2723460" cy="720000"/>
            </a:xfrm>
          </p:grpSpPr>
          <p:grpSp>
            <p:nvGrpSpPr>
              <p:cNvPr id="181" name="Group 180">
                <a:extLst>
                  <a:ext uri="{FF2B5EF4-FFF2-40B4-BE49-F238E27FC236}">
                    <a16:creationId xmlns:a16="http://schemas.microsoft.com/office/drawing/2014/main" id="{64F2D5CF-9F31-BB40-B9D7-99D24FE8C80E}"/>
                  </a:ext>
                </a:extLst>
              </p:cNvPr>
              <p:cNvGrpSpPr/>
              <p:nvPr/>
            </p:nvGrpSpPr>
            <p:grpSpPr>
              <a:xfrm>
                <a:off x="1228988" y="3992997"/>
                <a:ext cx="2723460" cy="720000"/>
                <a:chOff x="748036" y="1836281"/>
                <a:chExt cx="2723460" cy="720000"/>
              </a:xfrm>
            </p:grpSpPr>
            <p:grpSp>
              <p:nvGrpSpPr>
                <p:cNvPr id="183" name="Group 182">
                  <a:extLst>
                    <a:ext uri="{FF2B5EF4-FFF2-40B4-BE49-F238E27FC236}">
                      <a16:creationId xmlns:a16="http://schemas.microsoft.com/office/drawing/2014/main" id="{35838EEA-F2D7-0445-AA0D-8B94E24B2274}"/>
                    </a:ext>
                  </a:extLst>
                </p:cNvPr>
                <p:cNvGrpSpPr/>
                <p:nvPr/>
              </p:nvGrpSpPr>
              <p:grpSpPr>
                <a:xfrm>
                  <a:off x="748036" y="1836281"/>
                  <a:ext cx="720000" cy="720000"/>
                  <a:chOff x="1257403" y="1268840"/>
                  <a:chExt cx="720000" cy="720000"/>
                </a:xfrm>
              </p:grpSpPr>
              <p:sp>
                <p:nvSpPr>
                  <p:cNvPr id="185" name="Oval 184">
                    <a:extLst>
                      <a:ext uri="{FF2B5EF4-FFF2-40B4-BE49-F238E27FC236}">
                        <a16:creationId xmlns:a16="http://schemas.microsoft.com/office/drawing/2014/main" id="{295DC57A-6093-0B46-8A22-93EF22AB7F6F}"/>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86" name="Freeform 185">
                    <a:extLst>
                      <a:ext uri="{FF2B5EF4-FFF2-40B4-BE49-F238E27FC236}">
                        <a16:creationId xmlns:a16="http://schemas.microsoft.com/office/drawing/2014/main" id="{925036BC-8F5D-AF46-BB24-E8CFCB1E023D}"/>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184" name="TextBox 183">
                  <a:extLst>
                    <a:ext uri="{FF2B5EF4-FFF2-40B4-BE49-F238E27FC236}">
                      <a16:creationId xmlns:a16="http://schemas.microsoft.com/office/drawing/2014/main" id="{B23450CC-EBDC-734E-9820-4B8F3A0C07FE}"/>
                    </a:ext>
                  </a:extLst>
                </p:cNvPr>
                <p:cNvSpPr txBox="1"/>
                <p:nvPr/>
              </p:nvSpPr>
              <p:spPr>
                <a:xfrm>
                  <a:off x="1468036" y="2022517"/>
                  <a:ext cx="2003460" cy="401027"/>
                </a:xfrm>
                <a:prstGeom prst="rect">
                  <a:avLst/>
                </a:prstGeom>
                <a:noFill/>
              </p:spPr>
              <p:txBody>
                <a:bodyPr wrap="none" rtlCol="0">
                  <a:spAutoFit/>
                </a:bodyPr>
                <a:lstStyle/>
                <a:p>
                  <a:r>
                    <a:rPr lang="en-US" sz="1400" b="1" dirty="0">
                      <a:solidFill>
                        <a:schemeClr val="tx2"/>
                      </a:solidFill>
                    </a:rPr>
                    <a:t>Manufacturing</a:t>
                  </a:r>
                </a:p>
              </p:txBody>
            </p:sp>
          </p:grpSp>
          <p:sp>
            <p:nvSpPr>
              <p:cNvPr id="182" name="Freeform 181">
                <a:extLst>
                  <a:ext uri="{FF2B5EF4-FFF2-40B4-BE49-F238E27FC236}">
                    <a16:creationId xmlns:a16="http://schemas.microsoft.com/office/drawing/2014/main" id="{6DC0183F-CA97-4949-8499-9C0F966AA5F9}"/>
                  </a:ext>
                </a:extLst>
              </p:cNvPr>
              <p:cNvSpPr/>
              <p:nvPr/>
            </p:nvSpPr>
            <p:spPr>
              <a:xfrm>
                <a:off x="1327378" y="4057908"/>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sp>
          <p:nvSpPr>
            <p:cNvPr id="83" name="Freeform 82">
              <a:extLst>
                <a:ext uri="{FF2B5EF4-FFF2-40B4-BE49-F238E27FC236}">
                  <a16:creationId xmlns:a16="http://schemas.microsoft.com/office/drawing/2014/main" id="{DEF4AB8C-B8A4-064C-B110-899ACF8D1107}"/>
                </a:ext>
              </a:extLst>
            </p:cNvPr>
            <p:cNvSpPr/>
            <p:nvPr/>
          </p:nvSpPr>
          <p:spPr>
            <a:xfrm>
              <a:off x="4219092" y="3722228"/>
              <a:ext cx="351297" cy="349180"/>
            </a:xfrm>
            <a:custGeom>
              <a:avLst/>
              <a:gdLst>
                <a:gd name="connsiteX0" fmla="*/ 474045 w 480335"/>
                <a:gd name="connsiteY0" fmla="*/ 390238 h 477441"/>
                <a:gd name="connsiteX1" fmla="*/ 275658 w 480335"/>
                <a:gd name="connsiteY1" fmla="*/ 191851 h 477441"/>
                <a:gd name="connsiteX2" fmla="*/ 242957 w 480335"/>
                <a:gd name="connsiteY2" fmla="*/ 41425 h 477441"/>
                <a:gd name="connsiteX3" fmla="*/ 81630 w 480335"/>
                <a:gd name="connsiteY3" fmla="*/ 13084 h 477441"/>
                <a:gd name="connsiteX4" fmla="*/ 175374 w 480335"/>
                <a:gd name="connsiteY4" fmla="*/ 106828 h 477441"/>
                <a:gd name="connsiteX5" fmla="*/ 109972 w 480335"/>
                <a:gd name="connsiteY5" fmla="*/ 172230 h 477441"/>
                <a:gd name="connsiteX6" fmla="*/ 14048 w 480335"/>
                <a:gd name="connsiteY6" fmla="*/ 78486 h 477441"/>
                <a:gd name="connsiteX7" fmla="*/ 42389 w 480335"/>
                <a:gd name="connsiteY7" fmla="*/ 239813 h 477441"/>
                <a:gd name="connsiteX8" fmla="*/ 192815 w 480335"/>
                <a:gd name="connsiteY8" fmla="*/ 272514 h 477441"/>
                <a:gd name="connsiteX9" fmla="*/ 391202 w 480335"/>
                <a:gd name="connsiteY9" fmla="*/ 470901 h 477441"/>
                <a:gd name="connsiteX10" fmla="*/ 421723 w 480335"/>
                <a:gd name="connsiteY10" fmla="*/ 470901 h 477441"/>
                <a:gd name="connsiteX11" fmla="*/ 471865 w 480335"/>
                <a:gd name="connsiteY11" fmla="*/ 420760 h 477441"/>
                <a:gd name="connsiteX12" fmla="*/ 474045 w 480335"/>
                <a:gd name="connsiteY12" fmla="*/ 390238 h 47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0335" h="477441">
                  <a:moveTo>
                    <a:pt x="474045" y="390238"/>
                  </a:moveTo>
                  <a:lnTo>
                    <a:pt x="275658" y="191851"/>
                  </a:lnTo>
                  <a:cubicBezTo>
                    <a:pt x="295279" y="141709"/>
                    <a:pt x="284378" y="82847"/>
                    <a:pt x="242957" y="41425"/>
                  </a:cubicBezTo>
                  <a:cubicBezTo>
                    <a:pt x="199355" y="-2177"/>
                    <a:pt x="133952" y="-10897"/>
                    <a:pt x="81630" y="13084"/>
                  </a:cubicBezTo>
                  <a:lnTo>
                    <a:pt x="175374" y="106828"/>
                  </a:lnTo>
                  <a:lnTo>
                    <a:pt x="109972" y="172230"/>
                  </a:lnTo>
                  <a:lnTo>
                    <a:pt x="14048" y="78486"/>
                  </a:lnTo>
                  <a:cubicBezTo>
                    <a:pt x="-12113" y="130808"/>
                    <a:pt x="-1213" y="196211"/>
                    <a:pt x="42389" y="239813"/>
                  </a:cubicBezTo>
                  <a:cubicBezTo>
                    <a:pt x="83811" y="281234"/>
                    <a:pt x="142673" y="292135"/>
                    <a:pt x="192815" y="272514"/>
                  </a:cubicBezTo>
                  <a:lnTo>
                    <a:pt x="391202" y="470901"/>
                  </a:lnTo>
                  <a:cubicBezTo>
                    <a:pt x="399923" y="479622"/>
                    <a:pt x="413003" y="479622"/>
                    <a:pt x="421723" y="470901"/>
                  </a:cubicBezTo>
                  <a:lnTo>
                    <a:pt x="471865" y="420760"/>
                  </a:lnTo>
                  <a:cubicBezTo>
                    <a:pt x="482766" y="412039"/>
                    <a:pt x="482766" y="396779"/>
                    <a:pt x="474045" y="390238"/>
                  </a:cubicBezTo>
                  <a:close/>
                </a:path>
              </a:pathLst>
            </a:custGeom>
            <a:solidFill>
              <a:schemeClr val="bg1"/>
            </a:solidFill>
            <a:ln w="21431" cap="flat">
              <a:noFill/>
              <a:prstDash val="solid"/>
              <a:miter/>
            </a:ln>
          </p:spPr>
          <p:txBody>
            <a:bodyPr rtlCol="0" anchor="ctr"/>
            <a:lstStyle/>
            <a:p>
              <a:endParaRPr lang="en-US" sz="1400" dirty="0">
                <a:solidFill>
                  <a:schemeClr val="bg1"/>
                </a:solidFill>
              </a:endParaRPr>
            </a:p>
          </p:txBody>
        </p:sp>
      </p:grpSp>
      <p:grpSp>
        <p:nvGrpSpPr>
          <p:cNvPr id="131" name="Group 130">
            <a:extLst>
              <a:ext uri="{FF2B5EF4-FFF2-40B4-BE49-F238E27FC236}">
                <a16:creationId xmlns:a16="http://schemas.microsoft.com/office/drawing/2014/main" id="{E61CB160-D4F0-9941-8D4C-E423AF728681}"/>
              </a:ext>
            </a:extLst>
          </p:cNvPr>
          <p:cNvGrpSpPr/>
          <p:nvPr/>
        </p:nvGrpSpPr>
        <p:grpSpPr>
          <a:xfrm>
            <a:off x="6816080" y="4197122"/>
            <a:ext cx="1843318" cy="552580"/>
            <a:chOff x="1228988" y="2167300"/>
            <a:chExt cx="2401804" cy="720000"/>
          </a:xfrm>
        </p:grpSpPr>
        <p:grpSp>
          <p:nvGrpSpPr>
            <p:cNvPr id="117" name="Group 116">
              <a:extLst>
                <a:ext uri="{FF2B5EF4-FFF2-40B4-BE49-F238E27FC236}">
                  <a16:creationId xmlns:a16="http://schemas.microsoft.com/office/drawing/2014/main" id="{185DE7E2-1D13-004B-8670-70823ADCD66A}"/>
                </a:ext>
              </a:extLst>
            </p:cNvPr>
            <p:cNvGrpSpPr/>
            <p:nvPr/>
          </p:nvGrpSpPr>
          <p:grpSpPr>
            <a:xfrm>
              <a:off x="1228988" y="2167300"/>
              <a:ext cx="2401804" cy="720000"/>
              <a:chOff x="748036" y="1836281"/>
              <a:chExt cx="2401804" cy="720000"/>
            </a:xfrm>
          </p:grpSpPr>
          <p:grpSp>
            <p:nvGrpSpPr>
              <p:cNvPr id="118" name="Group 117">
                <a:extLst>
                  <a:ext uri="{FF2B5EF4-FFF2-40B4-BE49-F238E27FC236}">
                    <a16:creationId xmlns:a16="http://schemas.microsoft.com/office/drawing/2014/main" id="{5803A33B-1226-C449-BA68-3BE5741CD478}"/>
                  </a:ext>
                </a:extLst>
              </p:cNvPr>
              <p:cNvGrpSpPr/>
              <p:nvPr/>
            </p:nvGrpSpPr>
            <p:grpSpPr>
              <a:xfrm>
                <a:off x="748036" y="1836281"/>
                <a:ext cx="720000" cy="720000"/>
                <a:chOff x="1257403" y="1268840"/>
                <a:chExt cx="720000" cy="720000"/>
              </a:xfrm>
            </p:grpSpPr>
            <p:sp>
              <p:nvSpPr>
                <p:cNvPr id="120" name="Oval 119">
                  <a:extLst>
                    <a:ext uri="{FF2B5EF4-FFF2-40B4-BE49-F238E27FC236}">
                      <a16:creationId xmlns:a16="http://schemas.microsoft.com/office/drawing/2014/main" id="{172CC6AB-97C3-1749-A5A0-B8616DAAF7CF}"/>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23" name="Freeform 122">
                  <a:extLst>
                    <a:ext uri="{FF2B5EF4-FFF2-40B4-BE49-F238E27FC236}">
                      <a16:creationId xmlns:a16="http://schemas.microsoft.com/office/drawing/2014/main" id="{C0CA9C77-B986-8A44-91F9-F3B498FBD8D9}"/>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119" name="TextBox 118">
                <a:extLst>
                  <a:ext uri="{FF2B5EF4-FFF2-40B4-BE49-F238E27FC236}">
                    <a16:creationId xmlns:a16="http://schemas.microsoft.com/office/drawing/2014/main" id="{295A36FD-C9CE-B146-91DD-56969E2497C5}"/>
                  </a:ext>
                </a:extLst>
              </p:cNvPr>
              <p:cNvSpPr txBox="1"/>
              <p:nvPr/>
            </p:nvSpPr>
            <p:spPr>
              <a:xfrm>
                <a:off x="1468036" y="1866459"/>
                <a:ext cx="1681804" cy="681745"/>
              </a:xfrm>
              <a:prstGeom prst="rect">
                <a:avLst/>
              </a:prstGeom>
              <a:noFill/>
            </p:spPr>
            <p:txBody>
              <a:bodyPr wrap="none" rtlCol="0">
                <a:spAutoFit/>
              </a:bodyPr>
              <a:lstStyle/>
              <a:p>
                <a:r>
                  <a:rPr lang="en-US" sz="1400" b="1" dirty="0">
                    <a:solidFill>
                      <a:schemeClr val="tx2"/>
                    </a:solidFill>
                  </a:rPr>
                  <a:t>Professional</a:t>
                </a:r>
                <a:br>
                  <a:rPr lang="en-US" sz="1400" b="1" dirty="0">
                    <a:solidFill>
                      <a:schemeClr val="tx2"/>
                    </a:solidFill>
                  </a:rPr>
                </a:br>
                <a:r>
                  <a:rPr lang="en-US" sz="1400" b="1" dirty="0">
                    <a:solidFill>
                      <a:schemeClr val="tx2"/>
                    </a:solidFill>
                  </a:rPr>
                  <a:t>services</a:t>
                </a:r>
              </a:p>
            </p:txBody>
          </p:sp>
        </p:grpSp>
        <p:grpSp>
          <p:nvGrpSpPr>
            <p:cNvPr id="94" name="Graphic 45">
              <a:extLst>
                <a:ext uri="{FF2B5EF4-FFF2-40B4-BE49-F238E27FC236}">
                  <a16:creationId xmlns:a16="http://schemas.microsoft.com/office/drawing/2014/main" id="{A8CDE1B7-253D-C740-BE9C-FFA58491EB93}"/>
                </a:ext>
              </a:extLst>
            </p:cNvPr>
            <p:cNvGrpSpPr>
              <a:grpSpLocks noChangeAspect="1"/>
            </p:cNvGrpSpPr>
            <p:nvPr/>
          </p:nvGrpSpPr>
          <p:grpSpPr>
            <a:xfrm>
              <a:off x="1353811" y="2300847"/>
              <a:ext cx="523220" cy="523220"/>
              <a:chOff x="5981700" y="3020080"/>
              <a:chExt cx="523220" cy="523220"/>
            </a:xfrm>
          </p:grpSpPr>
          <p:sp>
            <p:nvSpPr>
              <p:cNvPr id="95" name="Freeform 94">
                <a:extLst>
                  <a:ext uri="{FF2B5EF4-FFF2-40B4-BE49-F238E27FC236}">
                    <a16:creationId xmlns:a16="http://schemas.microsoft.com/office/drawing/2014/main" id="{02CEE510-8CC6-274A-B64F-EC908EB90882}"/>
                  </a:ext>
                </a:extLst>
              </p:cNvPr>
              <p:cNvSpPr/>
              <p:nvPr/>
            </p:nvSpPr>
            <p:spPr>
              <a:xfrm>
                <a:off x="5981700" y="3020080"/>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sp>
            <p:nvSpPr>
              <p:cNvPr id="96" name="Freeform 95">
                <a:extLst>
                  <a:ext uri="{FF2B5EF4-FFF2-40B4-BE49-F238E27FC236}">
                    <a16:creationId xmlns:a16="http://schemas.microsoft.com/office/drawing/2014/main" id="{1F3BFB91-3C89-CA4A-8CE3-5F00F9040DB5}"/>
                  </a:ext>
                </a:extLst>
              </p:cNvPr>
              <p:cNvSpPr>
                <a:spLocks noChangeAspect="1"/>
              </p:cNvSpPr>
              <p:nvPr/>
            </p:nvSpPr>
            <p:spPr>
              <a:xfrm>
                <a:off x="6065085" y="3051297"/>
                <a:ext cx="342596" cy="325466"/>
              </a:xfrm>
              <a:custGeom>
                <a:avLst/>
                <a:gdLst>
                  <a:gd name="connsiteX0" fmla="*/ 392415 w 436016"/>
                  <a:gd name="connsiteY0" fmla="*/ 87203 h 414215"/>
                  <a:gd name="connsiteX1" fmla="*/ 305212 w 436016"/>
                  <a:gd name="connsiteY1" fmla="*/ 87203 h 414215"/>
                  <a:gd name="connsiteX2" fmla="*/ 305212 w 436016"/>
                  <a:gd name="connsiteY2" fmla="*/ 43602 h 414215"/>
                  <a:gd name="connsiteX3" fmla="*/ 261610 w 436016"/>
                  <a:gd name="connsiteY3" fmla="*/ 0 h 414215"/>
                  <a:gd name="connsiteX4" fmla="*/ 174407 w 436016"/>
                  <a:gd name="connsiteY4" fmla="*/ 0 h 414215"/>
                  <a:gd name="connsiteX5" fmla="*/ 130805 w 436016"/>
                  <a:gd name="connsiteY5" fmla="*/ 43602 h 414215"/>
                  <a:gd name="connsiteX6" fmla="*/ 130805 w 436016"/>
                  <a:gd name="connsiteY6" fmla="*/ 87203 h 414215"/>
                  <a:gd name="connsiteX7" fmla="*/ 43602 w 436016"/>
                  <a:gd name="connsiteY7" fmla="*/ 87203 h 414215"/>
                  <a:gd name="connsiteX8" fmla="*/ 218 w 436016"/>
                  <a:gd name="connsiteY8" fmla="*/ 130805 h 414215"/>
                  <a:gd name="connsiteX9" fmla="*/ 0 w 436016"/>
                  <a:gd name="connsiteY9" fmla="*/ 370614 h 414215"/>
                  <a:gd name="connsiteX10" fmla="*/ 43602 w 436016"/>
                  <a:gd name="connsiteY10" fmla="*/ 414216 h 414215"/>
                  <a:gd name="connsiteX11" fmla="*/ 392415 w 436016"/>
                  <a:gd name="connsiteY11" fmla="*/ 414216 h 414215"/>
                  <a:gd name="connsiteX12" fmla="*/ 436017 w 436016"/>
                  <a:gd name="connsiteY12" fmla="*/ 370614 h 414215"/>
                  <a:gd name="connsiteX13" fmla="*/ 436017 w 436016"/>
                  <a:gd name="connsiteY13" fmla="*/ 130805 h 414215"/>
                  <a:gd name="connsiteX14" fmla="*/ 392415 w 436016"/>
                  <a:gd name="connsiteY14" fmla="*/ 87203 h 414215"/>
                  <a:gd name="connsiteX15" fmla="*/ 261610 w 436016"/>
                  <a:gd name="connsiteY15" fmla="*/ 87203 h 414215"/>
                  <a:gd name="connsiteX16" fmla="*/ 174407 w 436016"/>
                  <a:gd name="connsiteY16" fmla="*/ 87203 h 414215"/>
                  <a:gd name="connsiteX17" fmla="*/ 174407 w 436016"/>
                  <a:gd name="connsiteY17" fmla="*/ 43602 h 414215"/>
                  <a:gd name="connsiteX18" fmla="*/ 261610 w 436016"/>
                  <a:gd name="connsiteY18" fmla="*/ 43602 h 414215"/>
                  <a:gd name="connsiteX19" fmla="*/ 261610 w 436016"/>
                  <a:gd name="connsiteY19" fmla="*/ 87203 h 414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6016" h="414215">
                    <a:moveTo>
                      <a:pt x="392415" y="87203"/>
                    </a:moveTo>
                    <a:lnTo>
                      <a:pt x="305212" y="87203"/>
                    </a:lnTo>
                    <a:lnTo>
                      <a:pt x="305212" y="43602"/>
                    </a:lnTo>
                    <a:cubicBezTo>
                      <a:pt x="305212" y="19403"/>
                      <a:pt x="285809" y="0"/>
                      <a:pt x="261610" y="0"/>
                    </a:cubicBezTo>
                    <a:lnTo>
                      <a:pt x="174407" y="0"/>
                    </a:lnTo>
                    <a:cubicBezTo>
                      <a:pt x="150208" y="0"/>
                      <a:pt x="130805" y="19403"/>
                      <a:pt x="130805" y="43602"/>
                    </a:cubicBezTo>
                    <a:lnTo>
                      <a:pt x="130805" y="87203"/>
                    </a:lnTo>
                    <a:lnTo>
                      <a:pt x="43602" y="87203"/>
                    </a:lnTo>
                    <a:cubicBezTo>
                      <a:pt x="19403" y="87203"/>
                      <a:pt x="218" y="106606"/>
                      <a:pt x="218" y="130805"/>
                    </a:cubicBezTo>
                    <a:lnTo>
                      <a:pt x="0" y="370614"/>
                    </a:lnTo>
                    <a:cubicBezTo>
                      <a:pt x="0" y="394813"/>
                      <a:pt x="19403" y="414216"/>
                      <a:pt x="43602" y="414216"/>
                    </a:cubicBezTo>
                    <a:lnTo>
                      <a:pt x="392415" y="414216"/>
                    </a:lnTo>
                    <a:cubicBezTo>
                      <a:pt x="416614" y="414216"/>
                      <a:pt x="436017" y="394813"/>
                      <a:pt x="436017" y="370614"/>
                    </a:cubicBezTo>
                    <a:lnTo>
                      <a:pt x="436017" y="130805"/>
                    </a:lnTo>
                    <a:cubicBezTo>
                      <a:pt x="436017" y="106606"/>
                      <a:pt x="416614" y="87203"/>
                      <a:pt x="392415" y="87203"/>
                    </a:cubicBezTo>
                    <a:close/>
                    <a:moveTo>
                      <a:pt x="261610" y="87203"/>
                    </a:moveTo>
                    <a:lnTo>
                      <a:pt x="174407" y="87203"/>
                    </a:lnTo>
                    <a:lnTo>
                      <a:pt x="174407" y="43602"/>
                    </a:lnTo>
                    <a:lnTo>
                      <a:pt x="261610" y="43602"/>
                    </a:lnTo>
                    <a:lnTo>
                      <a:pt x="261610" y="87203"/>
                    </a:lnTo>
                    <a:close/>
                  </a:path>
                </a:pathLst>
              </a:custGeom>
              <a:solidFill>
                <a:schemeClr val="bg1"/>
              </a:solidFill>
              <a:ln w="21431" cap="flat">
                <a:noFill/>
                <a:prstDash val="solid"/>
                <a:miter/>
              </a:ln>
            </p:spPr>
            <p:txBody>
              <a:bodyPr rtlCol="0" anchor="ctr"/>
              <a:lstStyle/>
              <a:p>
                <a:endParaRPr lang="en-US" sz="1400" dirty="0"/>
              </a:p>
            </p:txBody>
          </p:sp>
        </p:grpSp>
      </p:grpSp>
      <p:grpSp>
        <p:nvGrpSpPr>
          <p:cNvPr id="167" name="Group 166">
            <a:extLst>
              <a:ext uri="{FF2B5EF4-FFF2-40B4-BE49-F238E27FC236}">
                <a16:creationId xmlns:a16="http://schemas.microsoft.com/office/drawing/2014/main" id="{09D22E33-D883-C146-8840-05F0767BD62C}"/>
              </a:ext>
            </a:extLst>
          </p:cNvPr>
          <p:cNvGrpSpPr/>
          <p:nvPr/>
        </p:nvGrpSpPr>
        <p:grpSpPr>
          <a:xfrm>
            <a:off x="1322456" y="3437487"/>
            <a:ext cx="1769580" cy="552580"/>
            <a:chOff x="8335229" y="1799757"/>
            <a:chExt cx="2305725" cy="720000"/>
          </a:xfrm>
        </p:grpSpPr>
        <p:grpSp>
          <p:nvGrpSpPr>
            <p:cNvPr id="155" name="Group 154">
              <a:extLst>
                <a:ext uri="{FF2B5EF4-FFF2-40B4-BE49-F238E27FC236}">
                  <a16:creationId xmlns:a16="http://schemas.microsoft.com/office/drawing/2014/main" id="{A7A160BF-5355-E94D-B469-D65991BDB902}"/>
                </a:ext>
              </a:extLst>
            </p:cNvPr>
            <p:cNvGrpSpPr/>
            <p:nvPr/>
          </p:nvGrpSpPr>
          <p:grpSpPr>
            <a:xfrm>
              <a:off x="8335229" y="1799757"/>
              <a:ext cx="2305725" cy="720000"/>
              <a:chOff x="1228988" y="3992997"/>
              <a:chExt cx="2305725" cy="720000"/>
            </a:xfrm>
          </p:grpSpPr>
          <p:grpSp>
            <p:nvGrpSpPr>
              <p:cNvPr id="159" name="Group 158">
                <a:extLst>
                  <a:ext uri="{FF2B5EF4-FFF2-40B4-BE49-F238E27FC236}">
                    <a16:creationId xmlns:a16="http://schemas.microsoft.com/office/drawing/2014/main" id="{9C0BA622-BD73-B646-8557-A0C82F924674}"/>
                  </a:ext>
                </a:extLst>
              </p:cNvPr>
              <p:cNvGrpSpPr/>
              <p:nvPr/>
            </p:nvGrpSpPr>
            <p:grpSpPr>
              <a:xfrm>
                <a:off x="1228988" y="3992997"/>
                <a:ext cx="2305725" cy="720000"/>
                <a:chOff x="748036" y="1836281"/>
                <a:chExt cx="2305725" cy="720000"/>
              </a:xfrm>
            </p:grpSpPr>
            <p:grpSp>
              <p:nvGrpSpPr>
                <p:cNvPr id="161" name="Group 160">
                  <a:extLst>
                    <a:ext uri="{FF2B5EF4-FFF2-40B4-BE49-F238E27FC236}">
                      <a16:creationId xmlns:a16="http://schemas.microsoft.com/office/drawing/2014/main" id="{E8E41429-CFA2-6C41-9FAD-5FABC6409DF1}"/>
                    </a:ext>
                  </a:extLst>
                </p:cNvPr>
                <p:cNvGrpSpPr/>
                <p:nvPr/>
              </p:nvGrpSpPr>
              <p:grpSpPr>
                <a:xfrm>
                  <a:off x="748036" y="1836281"/>
                  <a:ext cx="720000" cy="720000"/>
                  <a:chOff x="1257403" y="1268840"/>
                  <a:chExt cx="720000" cy="720000"/>
                </a:xfrm>
              </p:grpSpPr>
              <p:sp>
                <p:nvSpPr>
                  <p:cNvPr id="163" name="Oval 162">
                    <a:extLst>
                      <a:ext uri="{FF2B5EF4-FFF2-40B4-BE49-F238E27FC236}">
                        <a16:creationId xmlns:a16="http://schemas.microsoft.com/office/drawing/2014/main" id="{C5407926-0689-9243-BA8D-2BC69C561EAD}"/>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64" name="Freeform 163">
                    <a:extLst>
                      <a:ext uri="{FF2B5EF4-FFF2-40B4-BE49-F238E27FC236}">
                        <a16:creationId xmlns:a16="http://schemas.microsoft.com/office/drawing/2014/main" id="{B9CAC43E-BC1C-324D-B9BF-E2ABF5DD2BC1}"/>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162" name="TextBox 161">
                  <a:extLst>
                    <a:ext uri="{FF2B5EF4-FFF2-40B4-BE49-F238E27FC236}">
                      <a16:creationId xmlns:a16="http://schemas.microsoft.com/office/drawing/2014/main" id="{0906C37A-9B51-404F-8B9C-CA9BD37756FE}"/>
                    </a:ext>
                  </a:extLst>
                </p:cNvPr>
                <p:cNvSpPr txBox="1"/>
                <p:nvPr/>
              </p:nvSpPr>
              <p:spPr>
                <a:xfrm>
                  <a:off x="1468036" y="2022517"/>
                  <a:ext cx="1585725" cy="401027"/>
                </a:xfrm>
                <a:prstGeom prst="rect">
                  <a:avLst/>
                </a:prstGeom>
                <a:noFill/>
              </p:spPr>
              <p:txBody>
                <a:bodyPr wrap="none" rtlCol="0">
                  <a:spAutoFit/>
                </a:bodyPr>
                <a:lstStyle/>
                <a:p>
                  <a:r>
                    <a:rPr lang="en-US" sz="1400" b="1" dirty="0">
                      <a:solidFill>
                        <a:schemeClr val="tx2"/>
                      </a:solidFill>
                    </a:rPr>
                    <a:t>Technology</a:t>
                  </a:r>
                </a:p>
              </p:txBody>
            </p:sp>
          </p:grpSp>
          <p:sp>
            <p:nvSpPr>
              <p:cNvPr id="160" name="Freeform 159">
                <a:extLst>
                  <a:ext uri="{FF2B5EF4-FFF2-40B4-BE49-F238E27FC236}">
                    <a16:creationId xmlns:a16="http://schemas.microsoft.com/office/drawing/2014/main" id="{264D22C9-E071-BA4A-BF56-60583F95029F}"/>
                  </a:ext>
                </a:extLst>
              </p:cNvPr>
              <p:cNvSpPr/>
              <p:nvPr/>
            </p:nvSpPr>
            <p:spPr>
              <a:xfrm>
                <a:off x="1327378" y="4057908"/>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sp>
          <p:nvSpPr>
            <p:cNvPr id="105" name="Freeform 104">
              <a:extLst>
                <a:ext uri="{FF2B5EF4-FFF2-40B4-BE49-F238E27FC236}">
                  <a16:creationId xmlns:a16="http://schemas.microsoft.com/office/drawing/2014/main" id="{0820AD93-6FC5-6642-8D9D-6442D436E702}"/>
                </a:ext>
              </a:extLst>
            </p:cNvPr>
            <p:cNvSpPr/>
            <p:nvPr/>
          </p:nvSpPr>
          <p:spPr>
            <a:xfrm>
              <a:off x="8497674" y="2005048"/>
              <a:ext cx="413640" cy="275760"/>
            </a:xfrm>
            <a:custGeom>
              <a:avLst/>
              <a:gdLst>
                <a:gd name="connsiteX0" fmla="*/ 421846 w 523220"/>
                <a:gd name="connsiteY0" fmla="*/ 131677 h 348813"/>
                <a:gd name="connsiteX1" fmla="*/ 261610 w 523220"/>
                <a:gd name="connsiteY1" fmla="*/ 0 h 348813"/>
                <a:gd name="connsiteX2" fmla="*/ 116634 w 523220"/>
                <a:gd name="connsiteY2" fmla="*/ 88075 h 348813"/>
                <a:gd name="connsiteX3" fmla="*/ 0 w 523220"/>
                <a:gd name="connsiteY3" fmla="*/ 218008 h 348813"/>
                <a:gd name="connsiteX4" fmla="*/ 130805 w 523220"/>
                <a:gd name="connsiteY4" fmla="*/ 348813 h 348813"/>
                <a:gd name="connsiteX5" fmla="*/ 414216 w 523220"/>
                <a:gd name="connsiteY5" fmla="*/ 348813 h 348813"/>
                <a:gd name="connsiteX6" fmla="*/ 523220 w 523220"/>
                <a:gd name="connsiteY6" fmla="*/ 239809 h 348813"/>
                <a:gd name="connsiteX7" fmla="*/ 421846 w 523220"/>
                <a:gd name="connsiteY7" fmla="*/ 131677 h 34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220" h="348813">
                  <a:moveTo>
                    <a:pt x="421846" y="131677"/>
                  </a:moveTo>
                  <a:cubicBezTo>
                    <a:pt x="407022" y="56464"/>
                    <a:pt x="340965" y="0"/>
                    <a:pt x="261610" y="0"/>
                  </a:cubicBezTo>
                  <a:cubicBezTo>
                    <a:pt x="198606" y="0"/>
                    <a:pt x="143886" y="35753"/>
                    <a:pt x="116634" y="88075"/>
                  </a:cubicBezTo>
                  <a:cubicBezTo>
                    <a:pt x="51014" y="95052"/>
                    <a:pt x="0" y="150644"/>
                    <a:pt x="0" y="218008"/>
                  </a:cubicBezTo>
                  <a:cubicBezTo>
                    <a:pt x="0" y="290169"/>
                    <a:pt x="58644" y="348813"/>
                    <a:pt x="130805" y="348813"/>
                  </a:cubicBezTo>
                  <a:lnTo>
                    <a:pt x="414216" y="348813"/>
                  </a:lnTo>
                  <a:cubicBezTo>
                    <a:pt x="474386" y="348813"/>
                    <a:pt x="523220" y="299979"/>
                    <a:pt x="523220" y="239809"/>
                  </a:cubicBezTo>
                  <a:cubicBezTo>
                    <a:pt x="523220" y="182255"/>
                    <a:pt x="478528" y="135601"/>
                    <a:pt x="421846" y="131677"/>
                  </a:cubicBezTo>
                  <a:close/>
                </a:path>
              </a:pathLst>
            </a:custGeom>
            <a:solidFill>
              <a:schemeClr val="bg1"/>
            </a:solidFill>
            <a:ln w="21431" cap="flat">
              <a:noFill/>
              <a:prstDash val="solid"/>
              <a:miter/>
            </a:ln>
          </p:spPr>
          <p:txBody>
            <a:bodyPr rtlCol="0" anchor="ctr"/>
            <a:lstStyle/>
            <a:p>
              <a:endParaRPr lang="en-US" sz="1400" dirty="0"/>
            </a:p>
          </p:txBody>
        </p:sp>
      </p:grpSp>
      <p:grpSp>
        <p:nvGrpSpPr>
          <p:cNvPr id="116" name="Group 115">
            <a:extLst>
              <a:ext uri="{FF2B5EF4-FFF2-40B4-BE49-F238E27FC236}">
                <a16:creationId xmlns:a16="http://schemas.microsoft.com/office/drawing/2014/main" id="{6498083A-E082-8448-99C3-51F71A0901F1}"/>
              </a:ext>
            </a:extLst>
          </p:cNvPr>
          <p:cNvGrpSpPr/>
          <p:nvPr/>
        </p:nvGrpSpPr>
        <p:grpSpPr>
          <a:xfrm>
            <a:off x="3980385" y="2656324"/>
            <a:ext cx="1295091" cy="552580"/>
            <a:chOff x="748036" y="1836281"/>
            <a:chExt cx="1687476" cy="720000"/>
          </a:xfrm>
        </p:grpSpPr>
        <p:grpSp>
          <p:nvGrpSpPr>
            <p:cNvPr id="114" name="Group 113">
              <a:extLst>
                <a:ext uri="{FF2B5EF4-FFF2-40B4-BE49-F238E27FC236}">
                  <a16:creationId xmlns:a16="http://schemas.microsoft.com/office/drawing/2014/main" id="{BFABFB65-8C94-6C43-A5BB-4CC896283CD7}"/>
                </a:ext>
              </a:extLst>
            </p:cNvPr>
            <p:cNvGrpSpPr/>
            <p:nvPr/>
          </p:nvGrpSpPr>
          <p:grpSpPr>
            <a:xfrm>
              <a:off x="748036" y="1836281"/>
              <a:ext cx="720000" cy="720000"/>
              <a:chOff x="1257403" y="1268840"/>
              <a:chExt cx="720000" cy="720000"/>
            </a:xfrm>
          </p:grpSpPr>
          <p:sp>
            <p:nvSpPr>
              <p:cNvPr id="112" name="Oval 111">
                <a:extLst>
                  <a:ext uri="{FF2B5EF4-FFF2-40B4-BE49-F238E27FC236}">
                    <a16:creationId xmlns:a16="http://schemas.microsoft.com/office/drawing/2014/main" id="{CA21CAC1-2894-9E4C-BF8E-B556ABD286ED}"/>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grpSp>
            <p:nvGrpSpPr>
              <p:cNvPr id="106" name="Graphic 53">
                <a:extLst>
                  <a:ext uri="{FF2B5EF4-FFF2-40B4-BE49-F238E27FC236}">
                    <a16:creationId xmlns:a16="http://schemas.microsoft.com/office/drawing/2014/main" id="{894774B6-4744-AD43-B4AB-70CF353D9749}"/>
                  </a:ext>
                </a:extLst>
              </p:cNvPr>
              <p:cNvGrpSpPr/>
              <p:nvPr/>
            </p:nvGrpSpPr>
            <p:grpSpPr>
              <a:xfrm>
                <a:off x="1416626" y="1382906"/>
                <a:ext cx="416862" cy="416862"/>
                <a:chOff x="1584944" y="1609636"/>
                <a:chExt cx="523220" cy="523220"/>
              </a:xfrm>
            </p:grpSpPr>
            <p:sp>
              <p:nvSpPr>
                <p:cNvPr id="107" name="Freeform 106">
                  <a:extLst>
                    <a:ext uri="{FF2B5EF4-FFF2-40B4-BE49-F238E27FC236}">
                      <a16:creationId xmlns:a16="http://schemas.microsoft.com/office/drawing/2014/main" id="{96ADA5A8-CC25-634E-B15F-AEB796003CC5}"/>
                    </a:ext>
                  </a:extLst>
                </p:cNvPr>
                <p:cNvSpPr/>
                <p:nvPr/>
              </p:nvSpPr>
              <p:spPr>
                <a:xfrm>
                  <a:off x="1624888" y="1747664"/>
                  <a:ext cx="424119" cy="364518"/>
                </a:xfrm>
                <a:custGeom>
                  <a:avLst/>
                  <a:gdLst>
                    <a:gd name="connsiteX0" fmla="*/ 14389 w 442120"/>
                    <a:gd name="connsiteY0" fmla="*/ 336387 h 379988"/>
                    <a:gd name="connsiteX1" fmla="*/ 428604 w 442120"/>
                    <a:gd name="connsiteY1" fmla="*/ 336387 h 379988"/>
                    <a:gd name="connsiteX2" fmla="*/ 428604 w 442120"/>
                    <a:gd name="connsiteY2" fmla="*/ 379989 h 379988"/>
                    <a:gd name="connsiteX3" fmla="*/ 14389 w 442120"/>
                    <a:gd name="connsiteY3" fmla="*/ 379989 h 379988"/>
                    <a:gd name="connsiteX4" fmla="*/ 441031 w 442120"/>
                    <a:gd name="connsiteY4" fmla="*/ 132331 h 379988"/>
                    <a:gd name="connsiteX5" fmla="*/ 400917 w 442120"/>
                    <a:gd name="connsiteY5" fmla="*/ 109222 h 379988"/>
                    <a:gd name="connsiteX6" fmla="*/ 285155 w 442120"/>
                    <a:gd name="connsiteY6" fmla="*/ 140179 h 379988"/>
                    <a:gd name="connsiteX7" fmla="*/ 134729 w 442120"/>
                    <a:gd name="connsiteY7" fmla="*/ 0 h 379988"/>
                    <a:gd name="connsiteX8" fmla="*/ 92654 w 442120"/>
                    <a:gd name="connsiteY8" fmla="*/ 11118 h 379988"/>
                    <a:gd name="connsiteX9" fmla="*/ 182909 w 442120"/>
                    <a:gd name="connsiteY9" fmla="*/ 167430 h 379988"/>
                    <a:gd name="connsiteX10" fmla="*/ 74559 w 442120"/>
                    <a:gd name="connsiteY10" fmla="*/ 196426 h 379988"/>
                    <a:gd name="connsiteX11" fmla="*/ 31611 w 442120"/>
                    <a:gd name="connsiteY11" fmla="*/ 162852 h 379988"/>
                    <a:gd name="connsiteX12" fmla="*/ 0 w 442120"/>
                    <a:gd name="connsiteY12" fmla="*/ 171355 h 379988"/>
                    <a:gd name="connsiteX13" fmla="*/ 39678 w 442120"/>
                    <a:gd name="connsiteY13" fmla="*/ 240245 h 379988"/>
                    <a:gd name="connsiteX14" fmla="*/ 56464 w 442120"/>
                    <a:gd name="connsiteY14" fmla="*/ 269240 h 379988"/>
                    <a:gd name="connsiteX15" fmla="*/ 91345 w 442120"/>
                    <a:gd name="connsiteY15" fmla="*/ 259866 h 379988"/>
                    <a:gd name="connsiteX16" fmla="*/ 207108 w 442120"/>
                    <a:gd name="connsiteY16" fmla="*/ 228909 h 379988"/>
                    <a:gd name="connsiteX17" fmla="*/ 301942 w 442120"/>
                    <a:gd name="connsiteY17" fmla="*/ 203620 h 379988"/>
                    <a:gd name="connsiteX18" fmla="*/ 417704 w 442120"/>
                    <a:gd name="connsiteY18" fmla="*/ 172663 h 379988"/>
                    <a:gd name="connsiteX19" fmla="*/ 441031 w 442120"/>
                    <a:gd name="connsiteY19" fmla="*/ 132331 h 37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2120" h="379988">
                      <a:moveTo>
                        <a:pt x="14389" y="336387"/>
                      </a:moveTo>
                      <a:lnTo>
                        <a:pt x="428604" y="336387"/>
                      </a:lnTo>
                      <a:lnTo>
                        <a:pt x="428604" y="379989"/>
                      </a:lnTo>
                      <a:lnTo>
                        <a:pt x="14389" y="379989"/>
                      </a:lnTo>
                      <a:close/>
                      <a:moveTo>
                        <a:pt x="441031" y="132331"/>
                      </a:moveTo>
                      <a:cubicBezTo>
                        <a:pt x="436453" y="114890"/>
                        <a:pt x="418358" y="104426"/>
                        <a:pt x="400917" y="109222"/>
                      </a:cubicBezTo>
                      <a:lnTo>
                        <a:pt x="285155" y="140179"/>
                      </a:lnTo>
                      <a:lnTo>
                        <a:pt x="134729" y="0"/>
                      </a:lnTo>
                      <a:lnTo>
                        <a:pt x="92654" y="11118"/>
                      </a:lnTo>
                      <a:lnTo>
                        <a:pt x="182909" y="167430"/>
                      </a:lnTo>
                      <a:lnTo>
                        <a:pt x="74559" y="196426"/>
                      </a:lnTo>
                      <a:lnTo>
                        <a:pt x="31611" y="162852"/>
                      </a:lnTo>
                      <a:lnTo>
                        <a:pt x="0" y="171355"/>
                      </a:lnTo>
                      <a:lnTo>
                        <a:pt x="39678" y="240245"/>
                      </a:lnTo>
                      <a:lnTo>
                        <a:pt x="56464" y="269240"/>
                      </a:lnTo>
                      <a:lnTo>
                        <a:pt x="91345" y="259866"/>
                      </a:lnTo>
                      <a:lnTo>
                        <a:pt x="207108" y="228909"/>
                      </a:lnTo>
                      <a:lnTo>
                        <a:pt x="301942" y="203620"/>
                      </a:lnTo>
                      <a:lnTo>
                        <a:pt x="417704" y="172663"/>
                      </a:lnTo>
                      <a:cubicBezTo>
                        <a:pt x="435363" y="167648"/>
                        <a:pt x="445609" y="149772"/>
                        <a:pt x="441031" y="132331"/>
                      </a:cubicBezTo>
                      <a:close/>
                    </a:path>
                  </a:pathLst>
                </a:custGeom>
                <a:solidFill>
                  <a:schemeClr val="bg1"/>
                </a:solidFill>
                <a:ln w="21431" cap="flat">
                  <a:noFill/>
                  <a:prstDash val="solid"/>
                  <a:miter/>
                </a:ln>
              </p:spPr>
              <p:txBody>
                <a:bodyPr rtlCol="0" anchor="ctr"/>
                <a:lstStyle/>
                <a:p>
                  <a:endParaRPr lang="en-US" sz="1400" dirty="0"/>
                </a:p>
              </p:txBody>
            </p:sp>
            <p:sp>
              <p:nvSpPr>
                <p:cNvPr id="108" name="Freeform 107">
                  <a:extLst>
                    <a:ext uri="{FF2B5EF4-FFF2-40B4-BE49-F238E27FC236}">
                      <a16:creationId xmlns:a16="http://schemas.microsoft.com/office/drawing/2014/main" id="{A811D789-35E9-B34D-8233-FCDF53CF2611}"/>
                    </a:ext>
                  </a:extLst>
                </p:cNvPr>
                <p:cNvSpPr/>
                <p:nvPr/>
              </p:nvSpPr>
              <p:spPr>
                <a:xfrm>
                  <a:off x="1584944" y="1609636"/>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grpSp>
        <p:sp>
          <p:nvSpPr>
            <p:cNvPr id="115" name="TextBox 114">
              <a:extLst>
                <a:ext uri="{FF2B5EF4-FFF2-40B4-BE49-F238E27FC236}">
                  <a16:creationId xmlns:a16="http://schemas.microsoft.com/office/drawing/2014/main" id="{5F227213-91D2-B84F-9927-6ED82A5E6C4D}"/>
                </a:ext>
              </a:extLst>
            </p:cNvPr>
            <p:cNvSpPr txBox="1"/>
            <p:nvPr/>
          </p:nvSpPr>
          <p:spPr>
            <a:xfrm>
              <a:off x="1468036" y="2022517"/>
              <a:ext cx="967476" cy="401027"/>
            </a:xfrm>
            <a:prstGeom prst="rect">
              <a:avLst/>
            </a:prstGeom>
            <a:noFill/>
          </p:spPr>
          <p:txBody>
            <a:bodyPr wrap="none" rtlCol="0">
              <a:spAutoFit/>
            </a:bodyPr>
            <a:lstStyle/>
            <a:p>
              <a:r>
                <a:rPr lang="en-US" sz="1400" b="1" dirty="0">
                  <a:solidFill>
                    <a:schemeClr val="tx2"/>
                  </a:solidFill>
                </a:rPr>
                <a:t>Travel</a:t>
              </a:r>
            </a:p>
          </p:txBody>
        </p:sp>
      </p:grpSp>
      <p:grpSp>
        <p:nvGrpSpPr>
          <p:cNvPr id="132" name="Group 131">
            <a:extLst>
              <a:ext uri="{FF2B5EF4-FFF2-40B4-BE49-F238E27FC236}">
                <a16:creationId xmlns:a16="http://schemas.microsoft.com/office/drawing/2014/main" id="{FE76950F-18D1-E845-B53B-7F8527816F15}"/>
              </a:ext>
            </a:extLst>
          </p:cNvPr>
          <p:cNvGrpSpPr/>
          <p:nvPr/>
        </p:nvGrpSpPr>
        <p:grpSpPr>
          <a:xfrm>
            <a:off x="3980385" y="3459540"/>
            <a:ext cx="1258222" cy="552580"/>
            <a:chOff x="1298361" y="3553228"/>
            <a:chExt cx="1639436" cy="720000"/>
          </a:xfrm>
        </p:grpSpPr>
        <p:grpSp>
          <p:nvGrpSpPr>
            <p:cNvPr id="124" name="Group 123">
              <a:extLst>
                <a:ext uri="{FF2B5EF4-FFF2-40B4-BE49-F238E27FC236}">
                  <a16:creationId xmlns:a16="http://schemas.microsoft.com/office/drawing/2014/main" id="{A9C29086-BCE3-834A-8765-AC834FEB0D3D}"/>
                </a:ext>
              </a:extLst>
            </p:cNvPr>
            <p:cNvGrpSpPr/>
            <p:nvPr/>
          </p:nvGrpSpPr>
          <p:grpSpPr>
            <a:xfrm>
              <a:off x="1298361" y="3553228"/>
              <a:ext cx="1639436" cy="720000"/>
              <a:chOff x="748036" y="1836281"/>
              <a:chExt cx="1639436" cy="720000"/>
            </a:xfrm>
          </p:grpSpPr>
          <p:grpSp>
            <p:nvGrpSpPr>
              <p:cNvPr id="125" name="Group 124">
                <a:extLst>
                  <a:ext uri="{FF2B5EF4-FFF2-40B4-BE49-F238E27FC236}">
                    <a16:creationId xmlns:a16="http://schemas.microsoft.com/office/drawing/2014/main" id="{D7E54A1A-21A1-FC44-BC75-A96BCD764E76}"/>
                  </a:ext>
                </a:extLst>
              </p:cNvPr>
              <p:cNvGrpSpPr/>
              <p:nvPr/>
            </p:nvGrpSpPr>
            <p:grpSpPr>
              <a:xfrm>
                <a:off x="748036" y="1836281"/>
                <a:ext cx="720000" cy="720000"/>
                <a:chOff x="1257403" y="1268840"/>
                <a:chExt cx="720000" cy="720000"/>
              </a:xfrm>
            </p:grpSpPr>
            <p:sp>
              <p:nvSpPr>
                <p:cNvPr id="127" name="Oval 126">
                  <a:extLst>
                    <a:ext uri="{FF2B5EF4-FFF2-40B4-BE49-F238E27FC236}">
                      <a16:creationId xmlns:a16="http://schemas.microsoft.com/office/drawing/2014/main" id="{A2B22CA5-4683-6F43-96F0-B61BB0098741}"/>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30" name="Freeform 129">
                  <a:extLst>
                    <a:ext uri="{FF2B5EF4-FFF2-40B4-BE49-F238E27FC236}">
                      <a16:creationId xmlns:a16="http://schemas.microsoft.com/office/drawing/2014/main" id="{E8374CCA-BF9A-BB47-84AB-24E181952AFD}"/>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126" name="TextBox 125">
                <a:extLst>
                  <a:ext uri="{FF2B5EF4-FFF2-40B4-BE49-F238E27FC236}">
                    <a16:creationId xmlns:a16="http://schemas.microsoft.com/office/drawing/2014/main" id="{968595AD-5228-CF4A-9149-DA4A9D0C7C3E}"/>
                  </a:ext>
                </a:extLst>
              </p:cNvPr>
              <p:cNvSpPr txBox="1"/>
              <p:nvPr/>
            </p:nvSpPr>
            <p:spPr>
              <a:xfrm>
                <a:off x="1468036" y="2022517"/>
                <a:ext cx="919436" cy="401027"/>
              </a:xfrm>
              <a:prstGeom prst="rect">
                <a:avLst/>
              </a:prstGeom>
              <a:noFill/>
            </p:spPr>
            <p:txBody>
              <a:bodyPr wrap="none" rtlCol="0">
                <a:spAutoFit/>
              </a:bodyPr>
              <a:lstStyle/>
              <a:p>
                <a:r>
                  <a:rPr lang="en-US" sz="1400" b="1" dirty="0">
                    <a:solidFill>
                      <a:schemeClr val="tx2"/>
                    </a:solidFill>
                  </a:rPr>
                  <a:t>Retail</a:t>
                </a:r>
              </a:p>
            </p:txBody>
          </p:sp>
        </p:grpSp>
        <p:grpSp>
          <p:nvGrpSpPr>
            <p:cNvPr id="100" name="Graphic 49">
              <a:extLst>
                <a:ext uri="{FF2B5EF4-FFF2-40B4-BE49-F238E27FC236}">
                  <a16:creationId xmlns:a16="http://schemas.microsoft.com/office/drawing/2014/main" id="{D7D6DD47-D064-184E-B0FC-5C0633523CCE}"/>
                </a:ext>
              </a:extLst>
            </p:cNvPr>
            <p:cNvGrpSpPr/>
            <p:nvPr/>
          </p:nvGrpSpPr>
          <p:grpSpPr>
            <a:xfrm>
              <a:off x="1304229" y="3714356"/>
              <a:ext cx="523220" cy="523220"/>
              <a:chOff x="5981700" y="3020080"/>
              <a:chExt cx="523220" cy="523220"/>
            </a:xfrm>
          </p:grpSpPr>
          <p:sp>
            <p:nvSpPr>
              <p:cNvPr id="101" name="Freeform 100">
                <a:extLst>
                  <a:ext uri="{FF2B5EF4-FFF2-40B4-BE49-F238E27FC236}">
                    <a16:creationId xmlns:a16="http://schemas.microsoft.com/office/drawing/2014/main" id="{089BE954-CF65-FF46-BD57-889242758516}"/>
                  </a:ext>
                </a:extLst>
              </p:cNvPr>
              <p:cNvSpPr>
                <a:spLocks noChangeAspect="1"/>
              </p:cNvSpPr>
              <p:nvPr/>
            </p:nvSpPr>
            <p:spPr>
              <a:xfrm>
                <a:off x="6162324" y="3069512"/>
                <a:ext cx="331792" cy="331792"/>
              </a:xfrm>
              <a:custGeom>
                <a:avLst/>
                <a:gdLst>
                  <a:gd name="connsiteX0" fmla="*/ 130805 w 436016"/>
                  <a:gd name="connsiteY0" fmla="*/ 348813 h 436016"/>
                  <a:gd name="connsiteX1" fmla="*/ 87421 w 436016"/>
                  <a:gd name="connsiteY1" fmla="*/ 392415 h 436016"/>
                  <a:gd name="connsiteX2" fmla="*/ 130805 w 436016"/>
                  <a:gd name="connsiteY2" fmla="*/ 436017 h 436016"/>
                  <a:gd name="connsiteX3" fmla="*/ 174407 w 436016"/>
                  <a:gd name="connsiteY3" fmla="*/ 392415 h 436016"/>
                  <a:gd name="connsiteX4" fmla="*/ 130805 w 436016"/>
                  <a:gd name="connsiteY4" fmla="*/ 348813 h 436016"/>
                  <a:gd name="connsiteX5" fmla="*/ 0 w 436016"/>
                  <a:gd name="connsiteY5" fmla="*/ 0 h 436016"/>
                  <a:gd name="connsiteX6" fmla="*/ 0 w 436016"/>
                  <a:gd name="connsiteY6" fmla="*/ 43602 h 436016"/>
                  <a:gd name="connsiteX7" fmla="*/ 43602 w 436016"/>
                  <a:gd name="connsiteY7" fmla="*/ 43602 h 436016"/>
                  <a:gd name="connsiteX8" fmla="*/ 122085 w 436016"/>
                  <a:gd name="connsiteY8" fmla="*/ 209070 h 436016"/>
                  <a:gd name="connsiteX9" fmla="*/ 92654 w 436016"/>
                  <a:gd name="connsiteY9" fmla="*/ 262482 h 436016"/>
                  <a:gd name="connsiteX10" fmla="*/ 87203 w 436016"/>
                  <a:gd name="connsiteY10" fmla="*/ 283411 h 436016"/>
                  <a:gd name="connsiteX11" fmla="*/ 130805 w 436016"/>
                  <a:gd name="connsiteY11" fmla="*/ 327013 h 436016"/>
                  <a:gd name="connsiteX12" fmla="*/ 392415 w 436016"/>
                  <a:gd name="connsiteY12" fmla="*/ 327013 h 436016"/>
                  <a:gd name="connsiteX13" fmla="*/ 392415 w 436016"/>
                  <a:gd name="connsiteY13" fmla="*/ 283411 h 436016"/>
                  <a:gd name="connsiteX14" fmla="*/ 139961 w 436016"/>
                  <a:gd name="connsiteY14" fmla="*/ 283411 h 436016"/>
                  <a:gd name="connsiteX15" fmla="*/ 134511 w 436016"/>
                  <a:gd name="connsiteY15" fmla="*/ 277961 h 436016"/>
                  <a:gd name="connsiteX16" fmla="*/ 135165 w 436016"/>
                  <a:gd name="connsiteY16" fmla="*/ 275345 h 436016"/>
                  <a:gd name="connsiteX17" fmla="*/ 154786 w 436016"/>
                  <a:gd name="connsiteY17" fmla="*/ 239809 h 436016"/>
                  <a:gd name="connsiteX18" fmla="*/ 317202 w 436016"/>
                  <a:gd name="connsiteY18" fmla="*/ 239809 h 436016"/>
                  <a:gd name="connsiteX19" fmla="*/ 355354 w 436016"/>
                  <a:gd name="connsiteY19" fmla="*/ 217354 h 436016"/>
                  <a:gd name="connsiteX20" fmla="*/ 433401 w 436016"/>
                  <a:gd name="connsiteY20" fmla="*/ 75867 h 436016"/>
                  <a:gd name="connsiteX21" fmla="*/ 436017 w 436016"/>
                  <a:gd name="connsiteY21" fmla="*/ 65403 h 436016"/>
                  <a:gd name="connsiteX22" fmla="*/ 414216 w 436016"/>
                  <a:gd name="connsiteY22" fmla="*/ 43602 h 436016"/>
                  <a:gd name="connsiteX23" fmla="*/ 91782 w 436016"/>
                  <a:gd name="connsiteY23" fmla="*/ 43602 h 436016"/>
                  <a:gd name="connsiteX24" fmla="*/ 71289 w 436016"/>
                  <a:gd name="connsiteY24" fmla="*/ 0 h 436016"/>
                  <a:gd name="connsiteX25" fmla="*/ 0 w 436016"/>
                  <a:gd name="connsiteY25" fmla="*/ 0 h 436016"/>
                  <a:gd name="connsiteX26" fmla="*/ 348813 w 436016"/>
                  <a:gd name="connsiteY26" fmla="*/ 348813 h 436016"/>
                  <a:gd name="connsiteX27" fmla="*/ 305430 w 436016"/>
                  <a:gd name="connsiteY27" fmla="*/ 392415 h 436016"/>
                  <a:gd name="connsiteX28" fmla="*/ 348813 w 436016"/>
                  <a:gd name="connsiteY28" fmla="*/ 436017 h 436016"/>
                  <a:gd name="connsiteX29" fmla="*/ 392415 w 436016"/>
                  <a:gd name="connsiteY29" fmla="*/ 392415 h 436016"/>
                  <a:gd name="connsiteX30" fmla="*/ 348813 w 436016"/>
                  <a:gd name="connsiteY30" fmla="*/ 348813 h 4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36016" h="436016">
                    <a:moveTo>
                      <a:pt x="130805" y="348813"/>
                    </a:moveTo>
                    <a:cubicBezTo>
                      <a:pt x="106824" y="348813"/>
                      <a:pt x="87421" y="368434"/>
                      <a:pt x="87421" y="392415"/>
                    </a:cubicBezTo>
                    <a:cubicBezTo>
                      <a:pt x="87421" y="416396"/>
                      <a:pt x="106824" y="436017"/>
                      <a:pt x="130805" y="436017"/>
                    </a:cubicBezTo>
                    <a:cubicBezTo>
                      <a:pt x="154786" y="436017"/>
                      <a:pt x="174407" y="416396"/>
                      <a:pt x="174407" y="392415"/>
                    </a:cubicBezTo>
                    <a:cubicBezTo>
                      <a:pt x="174407" y="368434"/>
                      <a:pt x="154786" y="348813"/>
                      <a:pt x="130805" y="348813"/>
                    </a:cubicBezTo>
                    <a:close/>
                    <a:moveTo>
                      <a:pt x="0" y="0"/>
                    </a:moveTo>
                    <a:lnTo>
                      <a:pt x="0" y="43602"/>
                    </a:lnTo>
                    <a:lnTo>
                      <a:pt x="43602" y="43602"/>
                    </a:lnTo>
                    <a:lnTo>
                      <a:pt x="122085" y="209070"/>
                    </a:lnTo>
                    <a:lnTo>
                      <a:pt x="92654" y="262482"/>
                    </a:lnTo>
                    <a:cubicBezTo>
                      <a:pt x="89165" y="268586"/>
                      <a:pt x="87203" y="275781"/>
                      <a:pt x="87203" y="283411"/>
                    </a:cubicBezTo>
                    <a:cubicBezTo>
                      <a:pt x="87203" y="307392"/>
                      <a:pt x="106824" y="327013"/>
                      <a:pt x="130805" y="327013"/>
                    </a:cubicBezTo>
                    <a:lnTo>
                      <a:pt x="392415" y="327013"/>
                    </a:lnTo>
                    <a:lnTo>
                      <a:pt x="392415" y="283411"/>
                    </a:lnTo>
                    <a:lnTo>
                      <a:pt x="139961" y="283411"/>
                    </a:lnTo>
                    <a:cubicBezTo>
                      <a:pt x="136909" y="283411"/>
                      <a:pt x="134511" y="281013"/>
                      <a:pt x="134511" y="277961"/>
                    </a:cubicBezTo>
                    <a:lnTo>
                      <a:pt x="135165" y="275345"/>
                    </a:lnTo>
                    <a:lnTo>
                      <a:pt x="154786" y="239809"/>
                    </a:lnTo>
                    <a:lnTo>
                      <a:pt x="317202" y="239809"/>
                    </a:lnTo>
                    <a:cubicBezTo>
                      <a:pt x="333553" y="239809"/>
                      <a:pt x="347941" y="230871"/>
                      <a:pt x="355354" y="217354"/>
                    </a:cubicBezTo>
                    <a:lnTo>
                      <a:pt x="433401" y="75867"/>
                    </a:lnTo>
                    <a:cubicBezTo>
                      <a:pt x="435145" y="72815"/>
                      <a:pt x="436017" y="69109"/>
                      <a:pt x="436017" y="65403"/>
                    </a:cubicBezTo>
                    <a:cubicBezTo>
                      <a:pt x="436017" y="53412"/>
                      <a:pt x="426206" y="43602"/>
                      <a:pt x="414216" y="43602"/>
                    </a:cubicBezTo>
                    <a:lnTo>
                      <a:pt x="91782" y="43602"/>
                    </a:lnTo>
                    <a:lnTo>
                      <a:pt x="71289" y="0"/>
                    </a:lnTo>
                    <a:lnTo>
                      <a:pt x="0" y="0"/>
                    </a:lnTo>
                    <a:close/>
                    <a:moveTo>
                      <a:pt x="348813" y="348813"/>
                    </a:moveTo>
                    <a:cubicBezTo>
                      <a:pt x="324832" y="348813"/>
                      <a:pt x="305430" y="368434"/>
                      <a:pt x="305430" y="392415"/>
                    </a:cubicBezTo>
                    <a:cubicBezTo>
                      <a:pt x="305430" y="416396"/>
                      <a:pt x="324832" y="436017"/>
                      <a:pt x="348813" y="436017"/>
                    </a:cubicBezTo>
                    <a:cubicBezTo>
                      <a:pt x="372794" y="436017"/>
                      <a:pt x="392415" y="416396"/>
                      <a:pt x="392415" y="392415"/>
                    </a:cubicBezTo>
                    <a:cubicBezTo>
                      <a:pt x="392415" y="368434"/>
                      <a:pt x="372794" y="348813"/>
                      <a:pt x="348813" y="348813"/>
                    </a:cubicBezTo>
                    <a:close/>
                  </a:path>
                </a:pathLst>
              </a:custGeom>
              <a:solidFill>
                <a:schemeClr val="bg1"/>
              </a:solidFill>
              <a:ln w="21431" cap="flat">
                <a:noFill/>
                <a:prstDash val="solid"/>
                <a:miter/>
              </a:ln>
            </p:spPr>
            <p:txBody>
              <a:bodyPr rtlCol="0" anchor="ctr"/>
              <a:lstStyle/>
              <a:p>
                <a:endParaRPr lang="en-US" sz="1400" dirty="0"/>
              </a:p>
            </p:txBody>
          </p:sp>
          <p:sp>
            <p:nvSpPr>
              <p:cNvPr id="102" name="Freeform 101">
                <a:extLst>
                  <a:ext uri="{FF2B5EF4-FFF2-40B4-BE49-F238E27FC236}">
                    <a16:creationId xmlns:a16="http://schemas.microsoft.com/office/drawing/2014/main" id="{84DD3EB7-6FB9-4D44-8D9D-8E5F68CD32DB}"/>
                  </a:ext>
                </a:extLst>
              </p:cNvPr>
              <p:cNvSpPr/>
              <p:nvPr/>
            </p:nvSpPr>
            <p:spPr>
              <a:xfrm>
                <a:off x="5981700" y="3020080"/>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grpSp>
      <p:grpSp>
        <p:nvGrpSpPr>
          <p:cNvPr id="142" name="Group 141">
            <a:extLst>
              <a:ext uri="{FF2B5EF4-FFF2-40B4-BE49-F238E27FC236}">
                <a16:creationId xmlns:a16="http://schemas.microsoft.com/office/drawing/2014/main" id="{84A00CA3-8687-0649-B080-424BF2136FC0}"/>
              </a:ext>
            </a:extLst>
          </p:cNvPr>
          <p:cNvGrpSpPr/>
          <p:nvPr/>
        </p:nvGrpSpPr>
        <p:grpSpPr>
          <a:xfrm>
            <a:off x="1315102" y="4193160"/>
            <a:ext cx="1290282" cy="552580"/>
            <a:chOff x="1228988" y="3992997"/>
            <a:chExt cx="1681210" cy="720000"/>
          </a:xfrm>
        </p:grpSpPr>
        <p:grpSp>
          <p:nvGrpSpPr>
            <p:cNvPr id="134" name="Group 133">
              <a:extLst>
                <a:ext uri="{FF2B5EF4-FFF2-40B4-BE49-F238E27FC236}">
                  <a16:creationId xmlns:a16="http://schemas.microsoft.com/office/drawing/2014/main" id="{BDB26B5D-CC58-C045-B017-DD77FE860CF5}"/>
                </a:ext>
              </a:extLst>
            </p:cNvPr>
            <p:cNvGrpSpPr/>
            <p:nvPr/>
          </p:nvGrpSpPr>
          <p:grpSpPr>
            <a:xfrm>
              <a:off x="1228988" y="3992997"/>
              <a:ext cx="1681210" cy="720000"/>
              <a:chOff x="748036" y="1836281"/>
              <a:chExt cx="1681210" cy="720000"/>
            </a:xfrm>
          </p:grpSpPr>
          <p:grpSp>
            <p:nvGrpSpPr>
              <p:cNvPr id="138" name="Group 137">
                <a:extLst>
                  <a:ext uri="{FF2B5EF4-FFF2-40B4-BE49-F238E27FC236}">
                    <a16:creationId xmlns:a16="http://schemas.microsoft.com/office/drawing/2014/main" id="{02BF2F40-E611-7842-A9A5-683341A49C75}"/>
                  </a:ext>
                </a:extLst>
              </p:cNvPr>
              <p:cNvGrpSpPr/>
              <p:nvPr/>
            </p:nvGrpSpPr>
            <p:grpSpPr>
              <a:xfrm>
                <a:off x="748036" y="1836281"/>
                <a:ext cx="720000" cy="720000"/>
                <a:chOff x="1257403" y="1268840"/>
                <a:chExt cx="720000" cy="720000"/>
              </a:xfrm>
            </p:grpSpPr>
            <p:sp>
              <p:nvSpPr>
                <p:cNvPr id="140" name="Oval 139">
                  <a:extLst>
                    <a:ext uri="{FF2B5EF4-FFF2-40B4-BE49-F238E27FC236}">
                      <a16:creationId xmlns:a16="http://schemas.microsoft.com/office/drawing/2014/main" id="{6C510378-2DD1-3D44-995F-E09A3C799492}"/>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41" name="Freeform 140">
                  <a:extLst>
                    <a:ext uri="{FF2B5EF4-FFF2-40B4-BE49-F238E27FC236}">
                      <a16:creationId xmlns:a16="http://schemas.microsoft.com/office/drawing/2014/main" id="{A2FCF264-0735-6041-95E5-64CEF222CA85}"/>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139" name="TextBox 138">
                <a:extLst>
                  <a:ext uri="{FF2B5EF4-FFF2-40B4-BE49-F238E27FC236}">
                    <a16:creationId xmlns:a16="http://schemas.microsoft.com/office/drawing/2014/main" id="{51193456-0819-1B47-8DDB-4A11E6B157E0}"/>
                  </a:ext>
                </a:extLst>
              </p:cNvPr>
              <p:cNvSpPr txBox="1"/>
              <p:nvPr/>
            </p:nvSpPr>
            <p:spPr>
              <a:xfrm>
                <a:off x="1468036" y="2022517"/>
                <a:ext cx="961210" cy="401027"/>
              </a:xfrm>
              <a:prstGeom prst="rect">
                <a:avLst/>
              </a:prstGeom>
              <a:noFill/>
            </p:spPr>
            <p:txBody>
              <a:bodyPr wrap="none" rtlCol="0">
                <a:spAutoFit/>
              </a:bodyPr>
              <a:lstStyle/>
              <a:p>
                <a:r>
                  <a:rPr lang="en-US" sz="1400" b="1" dirty="0">
                    <a:solidFill>
                      <a:schemeClr val="tx2"/>
                    </a:solidFill>
                  </a:rPr>
                  <a:t>Media</a:t>
                </a:r>
              </a:p>
            </p:txBody>
          </p:sp>
        </p:grpSp>
        <p:grpSp>
          <p:nvGrpSpPr>
            <p:cNvPr id="91" name="Graphic 43">
              <a:extLst>
                <a:ext uri="{FF2B5EF4-FFF2-40B4-BE49-F238E27FC236}">
                  <a16:creationId xmlns:a16="http://schemas.microsoft.com/office/drawing/2014/main" id="{5332C53D-723B-3B44-AB37-4FC00FD1782F}"/>
                </a:ext>
              </a:extLst>
            </p:cNvPr>
            <p:cNvGrpSpPr/>
            <p:nvPr/>
          </p:nvGrpSpPr>
          <p:grpSpPr>
            <a:xfrm>
              <a:off x="1327378" y="4057908"/>
              <a:ext cx="523220" cy="523220"/>
              <a:chOff x="5981700" y="3020080"/>
              <a:chExt cx="523220" cy="523220"/>
            </a:xfrm>
          </p:grpSpPr>
          <p:sp>
            <p:nvSpPr>
              <p:cNvPr id="92" name="Freeform 91">
                <a:extLst>
                  <a:ext uri="{FF2B5EF4-FFF2-40B4-BE49-F238E27FC236}">
                    <a16:creationId xmlns:a16="http://schemas.microsoft.com/office/drawing/2014/main" id="{C514A5A9-9B14-B94D-8B8E-F3A4085BB710}"/>
                  </a:ext>
                </a:extLst>
              </p:cNvPr>
              <p:cNvSpPr>
                <a:spLocks noChangeAspect="1"/>
              </p:cNvSpPr>
              <p:nvPr/>
            </p:nvSpPr>
            <p:spPr>
              <a:xfrm>
                <a:off x="6143825" y="3141405"/>
                <a:ext cx="273176" cy="347678"/>
              </a:xfrm>
              <a:custGeom>
                <a:avLst/>
                <a:gdLst>
                  <a:gd name="connsiteX0" fmla="*/ 0 w 239809"/>
                  <a:gd name="connsiteY0" fmla="*/ 0 h 305211"/>
                  <a:gd name="connsiteX1" fmla="*/ 0 w 239809"/>
                  <a:gd name="connsiteY1" fmla="*/ 305212 h 305211"/>
                  <a:gd name="connsiteX2" fmla="*/ 239809 w 239809"/>
                  <a:gd name="connsiteY2" fmla="*/ 152606 h 305211"/>
                </a:gdLst>
                <a:ahLst/>
                <a:cxnLst>
                  <a:cxn ang="0">
                    <a:pos x="connsiteX0" y="connsiteY0"/>
                  </a:cxn>
                  <a:cxn ang="0">
                    <a:pos x="connsiteX1" y="connsiteY1"/>
                  </a:cxn>
                  <a:cxn ang="0">
                    <a:pos x="connsiteX2" y="connsiteY2"/>
                  </a:cxn>
                </a:cxnLst>
                <a:rect l="l" t="t" r="r" b="b"/>
                <a:pathLst>
                  <a:path w="239809" h="305211">
                    <a:moveTo>
                      <a:pt x="0" y="0"/>
                    </a:moveTo>
                    <a:lnTo>
                      <a:pt x="0" y="305212"/>
                    </a:lnTo>
                    <a:lnTo>
                      <a:pt x="239809" y="152606"/>
                    </a:lnTo>
                    <a:close/>
                  </a:path>
                </a:pathLst>
              </a:custGeom>
              <a:solidFill>
                <a:schemeClr val="bg1"/>
              </a:solidFill>
              <a:ln w="21431" cap="flat">
                <a:noFill/>
                <a:prstDash val="solid"/>
                <a:miter/>
              </a:ln>
            </p:spPr>
            <p:txBody>
              <a:bodyPr rtlCol="0" anchor="ctr"/>
              <a:lstStyle/>
              <a:p>
                <a:endParaRPr lang="en-US" sz="1400" dirty="0"/>
              </a:p>
            </p:txBody>
          </p:sp>
          <p:sp>
            <p:nvSpPr>
              <p:cNvPr id="93" name="Freeform 92">
                <a:extLst>
                  <a:ext uri="{FF2B5EF4-FFF2-40B4-BE49-F238E27FC236}">
                    <a16:creationId xmlns:a16="http://schemas.microsoft.com/office/drawing/2014/main" id="{4F381E65-864C-9F43-9998-A13214F341DA}"/>
                  </a:ext>
                </a:extLst>
              </p:cNvPr>
              <p:cNvSpPr/>
              <p:nvPr/>
            </p:nvSpPr>
            <p:spPr>
              <a:xfrm>
                <a:off x="5981700" y="3020080"/>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grpSp>
      <p:grpSp>
        <p:nvGrpSpPr>
          <p:cNvPr id="153" name="Group 152">
            <a:extLst>
              <a:ext uri="{FF2B5EF4-FFF2-40B4-BE49-F238E27FC236}">
                <a16:creationId xmlns:a16="http://schemas.microsoft.com/office/drawing/2014/main" id="{C1BB5465-E3F5-2443-A3C4-625E2E1D8E80}"/>
              </a:ext>
            </a:extLst>
          </p:cNvPr>
          <p:cNvGrpSpPr/>
          <p:nvPr/>
        </p:nvGrpSpPr>
        <p:grpSpPr>
          <a:xfrm>
            <a:off x="9672002" y="2672150"/>
            <a:ext cx="1522717" cy="552580"/>
            <a:chOff x="6596521" y="1315961"/>
            <a:chExt cx="1984066" cy="720000"/>
          </a:xfrm>
        </p:grpSpPr>
        <p:grpSp>
          <p:nvGrpSpPr>
            <p:cNvPr id="143" name="Group 142">
              <a:extLst>
                <a:ext uri="{FF2B5EF4-FFF2-40B4-BE49-F238E27FC236}">
                  <a16:creationId xmlns:a16="http://schemas.microsoft.com/office/drawing/2014/main" id="{F3B5A698-6EAF-D54A-815E-26F339E6F3D2}"/>
                </a:ext>
              </a:extLst>
            </p:cNvPr>
            <p:cNvGrpSpPr/>
            <p:nvPr/>
          </p:nvGrpSpPr>
          <p:grpSpPr>
            <a:xfrm>
              <a:off x="6596521" y="1315961"/>
              <a:ext cx="1984066" cy="720000"/>
              <a:chOff x="1228988" y="3992997"/>
              <a:chExt cx="1984066" cy="720000"/>
            </a:xfrm>
          </p:grpSpPr>
          <p:grpSp>
            <p:nvGrpSpPr>
              <p:cNvPr id="144" name="Group 143">
                <a:extLst>
                  <a:ext uri="{FF2B5EF4-FFF2-40B4-BE49-F238E27FC236}">
                    <a16:creationId xmlns:a16="http://schemas.microsoft.com/office/drawing/2014/main" id="{265AA534-FFF1-464B-93A5-7503D85F000F}"/>
                  </a:ext>
                </a:extLst>
              </p:cNvPr>
              <p:cNvGrpSpPr/>
              <p:nvPr/>
            </p:nvGrpSpPr>
            <p:grpSpPr>
              <a:xfrm>
                <a:off x="1228988" y="3992997"/>
                <a:ext cx="1984066" cy="720000"/>
                <a:chOff x="748036" y="1836281"/>
                <a:chExt cx="1984066" cy="720000"/>
              </a:xfrm>
            </p:grpSpPr>
            <p:grpSp>
              <p:nvGrpSpPr>
                <p:cNvPr id="148" name="Group 147">
                  <a:extLst>
                    <a:ext uri="{FF2B5EF4-FFF2-40B4-BE49-F238E27FC236}">
                      <a16:creationId xmlns:a16="http://schemas.microsoft.com/office/drawing/2014/main" id="{627B074A-07BE-5A4F-9448-D70A479F2CA3}"/>
                    </a:ext>
                  </a:extLst>
                </p:cNvPr>
                <p:cNvGrpSpPr/>
                <p:nvPr/>
              </p:nvGrpSpPr>
              <p:grpSpPr>
                <a:xfrm>
                  <a:off x="748036" y="1836281"/>
                  <a:ext cx="720000" cy="720000"/>
                  <a:chOff x="1257403" y="1268840"/>
                  <a:chExt cx="720000" cy="720000"/>
                </a:xfrm>
              </p:grpSpPr>
              <p:sp>
                <p:nvSpPr>
                  <p:cNvPr id="150" name="Oval 149">
                    <a:extLst>
                      <a:ext uri="{FF2B5EF4-FFF2-40B4-BE49-F238E27FC236}">
                        <a16:creationId xmlns:a16="http://schemas.microsoft.com/office/drawing/2014/main" id="{C6274F63-ABC3-2B4D-A194-B844634DC398}"/>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51" name="Freeform 150">
                    <a:extLst>
                      <a:ext uri="{FF2B5EF4-FFF2-40B4-BE49-F238E27FC236}">
                        <a16:creationId xmlns:a16="http://schemas.microsoft.com/office/drawing/2014/main" id="{04DF70DF-03A2-2B46-B7F1-6EC57E3094DA}"/>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149" name="TextBox 148">
                  <a:extLst>
                    <a:ext uri="{FF2B5EF4-FFF2-40B4-BE49-F238E27FC236}">
                      <a16:creationId xmlns:a16="http://schemas.microsoft.com/office/drawing/2014/main" id="{61600385-E274-464B-81D1-CD9ECB537D16}"/>
                    </a:ext>
                  </a:extLst>
                </p:cNvPr>
                <p:cNvSpPr txBox="1"/>
                <p:nvPr/>
              </p:nvSpPr>
              <p:spPr>
                <a:xfrm>
                  <a:off x="1468035" y="2022517"/>
                  <a:ext cx="1264067" cy="401027"/>
                </a:xfrm>
                <a:prstGeom prst="rect">
                  <a:avLst/>
                </a:prstGeom>
                <a:noFill/>
              </p:spPr>
              <p:txBody>
                <a:bodyPr wrap="none" rtlCol="0">
                  <a:spAutoFit/>
                </a:bodyPr>
                <a:lstStyle/>
                <a:p>
                  <a:r>
                    <a:rPr lang="en-US" sz="1400" b="1" dirty="0">
                      <a:solidFill>
                        <a:schemeClr val="tx2"/>
                      </a:solidFill>
                    </a:rPr>
                    <a:t>Logistics</a:t>
                  </a:r>
                </a:p>
              </p:txBody>
            </p:sp>
          </p:grpSp>
          <p:sp>
            <p:nvSpPr>
              <p:cNvPr id="147" name="Freeform 146">
                <a:extLst>
                  <a:ext uri="{FF2B5EF4-FFF2-40B4-BE49-F238E27FC236}">
                    <a16:creationId xmlns:a16="http://schemas.microsoft.com/office/drawing/2014/main" id="{02C54020-37F9-454D-BB76-8D81D537C18C}"/>
                  </a:ext>
                </a:extLst>
              </p:cNvPr>
              <p:cNvSpPr/>
              <p:nvPr/>
            </p:nvSpPr>
            <p:spPr>
              <a:xfrm>
                <a:off x="1327378" y="4057908"/>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grpSp>
          <p:nvGrpSpPr>
            <p:cNvPr id="88" name="Graphic 41">
              <a:extLst>
                <a:ext uri="{FF2B5EF4-FFF2-40B4-BE49-F238E27FC236}">
                  <a16:creationId xmlns:a16="http://schemas.microsoft.com/office/drawing/2014/main" id="{0341CA00-ED82-6A49-A512-2D09D7BF16AC}"/>
                </a:ext>
              </a:extLst>
            </p:cNvPr>
            <p:cNvGrpSpPr/>
            <p:nvPr/>
          </p:nvGrpSpPr>
          <p:grpSpPr>
            <a:xfrm>
              <a:off x="6706097" y="1415637"/>
              <a:ext cx="523220" cy="523220"/>
              <a:chOff x="5981700" y="3020080"/>
              <a:chExt cx="523220" cy="523220"/>
            </a:xfrm>
            <a:noFill/>
          </p:grpSpPr>
          <p:sp>
            <p:nvSpPr>
              <p:cNvPr id="89" name="Freeform 88">
                <a:extLst>
                  <a:ext uri="{FF2B5EF4-FFF2-40B4-BE49-F238E27FC236}">
                    <a16:creationId xmlns:a16="http://schemas.microsoft.com/office/drawing/2014/main" id="{EBEC44AC-A539-0C45-9D13-308F6A5B4D17}"/>
                  </a:ext>
                </a:extLst>
              </p:cNvPr>
              <p:cNvSpPr/>
              <p:nvPr/>
            </p:nvSpPr>
            <p:spPr>
              <a:xfrm>
                <a:off x="5981700" y="3020080"/>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grpFill/>
              <a:ln w="21431" cap="flat">
                <a:noFill/>
                <a:prstDash val="solid"/>
                <a:miter/>
              </a:ln>
            </p:spPr>
            <p:txBody>
              <a:bodyPr rtlCol="0" anchor="ctr"/>
              <a:lstStyle/>
              <a:p>
                <a:endParaRPr lang="en-US" sz="1400"/>
              </a:p>
            </p:txBody>
          </p:sp>
          <p:sp>
            <p:nvSpPr>
              <p:cNvPr id="90" name="Freeform 89">
                <a:extLst>
                  <a:ext uri="{FF2B5EF4-FFF2-40B4-BE49-F238E27FC236}">
                    <a16:creationId xmlns:a16="http://schemas.microsoft.com/office/drawing/2014/main" id="{3E1BF74E-0E03-D244-BB41-E91F5DCDD6D5}"/>
                  </a:ext>
                </a:extLst>
              </p:cNvPr>
              <p:cNvSpPr>
                <a:spLocks noChangeAspect="1"/>
              </p:cNvSpPr>
              <p:nvPr/>
            </p:nvSpPr>
            <p:spPr>
              <a:xfrm>
                <a:off x="6059778" y="3164360"/>
                <a:ext cx="360000" cy="261818"/>
              </a:xfrm>
              <a:custGeom>
                <a:avLst/>
                <a:gdLst>
                  <a:gd name="connsiteX0" fmla="*/ 414216 w 479618"/>
                  <a:gd name="connsiteY0" fmla="*/ 87203 h 348813"/>
                  <a:gd name="connsiteX1" fmla="*/ 348813 w 479618"/>
                  <a:gd name="connsiteY1" fmla="*/ 87203 h 348813"/>
                  <a:gd name="connsiteX2" fmla="*/ 348813 w 479618"/>
                  <a:gd name="connsiteY2" fmla="*/ 0 h 348813"/>
                  <a:gd name="connsiteX3" fmla="*/ 43602 w 479618"/>
                  <a:gd name="connsiteY3" fmla="*/ 0 h 348813"/>
                  <a:gd name="connsiteX4" fmla="*/ 0 w 479618"/>
                  <a:gd name="connsiteY4" fmla="*/ 43602 h 348813"/>
                  <a:gd name="connsiteX5" fmla="*/ 0 w 479618"/>
                  <a:gd name="connsiteY5" fmla="*/ 283411 h 348813"/>
                  <a:gd name="connsiteX6" fmla="*/ 43602 w 479618"/>
                  <a:gd name="connsiteY6" fmla="*/ 283411 h 348813"/>
                  <a:gd name="connsiteX7" fmla="*/ 109004 w 479618"/>
                  <a:gd name="connsiteY7" fmla="*/ 348813 h 348813"/>
                  <a:gd name="connsiteX8" fmla="*/ 174407 w 479618"/>
                  <a:gd name="connsiteY8" fmla="*/ 283411 h 348813"/>
                  <a:gd name="connsiteX9" fmla="*/ 305212 w 479618"/>
                  <a:gd name="connsiteY9" fmla="*/ 283411 h 348813"/>
                  <a:gd name="connsiteX10" fmla="*/ 370614 w 479618"/>
                  <a:gd name="connsiteY10" fmla="*/ 348813 h 348813"/>
                  <a:gd name="connsiteX11" fmla="*/ 436017 w 479618"/>
                  <a:gd name="connsiteY11" fmla="*/ 283411 h 348813"/>
                  <a:gd name="connsiteX12" fmla="*/ 479618 w 479618"/>
                  <a:gd name="connsiteY12" fmla="*/ 283411 h 348813"/>
                  <a:gd name="connsiteX13" fmla="*/ 479618 w 479618"/>
                  <a:gd name="connsiteY13" fmla="*/ 174407 h 348813"/>
                  <a:gd name="connsiteX14" fmla="*/ 414216 w 479618"/>
                  <a:gd name="connsiteY14" fmla="*/ 87203 h 348813"/>
                  <a:gd name="connsiteX15" fmla="*/ 109004 w 479618"/>
                  <a:gd name="connsiteY15" fmla="*/ 316112 h 348813"/>
                  <a:gd name="connsiteX16" fmla="*/ 76303 w 479618"/>
                  <a:gd name="connsiteY16" fmla="*/ 283411 h 348813"/>
                  <a:gd name="connsiteX17" fmla="*/ 109004 w 479618"/>
                  <a:gd name="connsiteY17" fmla="*/ 250710 h 348813"/>
                  <a:gd name="connsiteX18" fmla="*/ 141705 w 479618"/>
                  <a:gd name="connsiteY18" fmla="*/ 283411 h 348813"/>
                  <a:gd name="connsiteX19" fmla="*/ 109004 w 479618"/>
                  <a:gd name="connsiteY19" fmla="*/ 316112 h 348813"/>
                  <a:gd name="connsiteX20" fmla="*/ 403315 w 479618"/>
                  <a:gd name="connsiteY20" fmla="*/ 119905 h 348813"/>
                  <a:gd name="connsiteX21" fmla="*/ 446045 w 479618"/>
                  <a:gd name="connsiteY21" fmla="*/ 174407 h 348813"/>
                  <a:gd name="connsiteX22" fmla="*/ 348813 w 479618"/>
                  <a:gd name="connsiteY22" fmla="*/ 174407 h 348813"/>
                  <a:gd name="connsiteX23" fmla="*/ 348813 w 479618"/>
                  <a:gd name="connsiteY23" fmla="*/ 119905 h 348813"/>
                  <a:gd name="connsiteX24" fmla="*/ 403315 w 479618"/>
                  <a:gd name="connsiteY24" fmla="*/ 119905 h 348813"/>
                  <a:gd name="connsiteX25" fmla="*/ 370614 w 479618"/>
                  <a:gd name="connsiteY25" fmla="*/ 316112 h 348813"/>
                  <a:gd name="connsiteX26" fmla="*/ 337913 w 479618"/>
                  <a:gd name="connsiteY26" fmla="*/ 283411 h 348813"/>
                  <a:gd name="connsiteX27" fmla="*/ 370614 w 479618"/>
                  <a:gd name="connsiteY27" fmla="*/ 250710 h 348813"/>
                  <a:gd name="connsiteX28" fmla="*/ 403315 w 479618"/>
                  <a:gd name="connsiteY28" fmla="*/ 283411 h 348813"/>
                  <a:gd name="connsiteX29" fmla="*/ 370614 w 479618"/>
                  <a:gd name="connsiteY29" fmla="*/ 316112 h 34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79618" h="348813">
                    <a:moveTo>
                      <a:pt x="414216" y="87203"/>
                    </a:moveTo>
                    <a:lnTo>
                      <a:pt x="348813" y="87203"/>
                    </a:lnTo>
                    <a:lnTo>
                      <a:pt x="348813" y="0"/>
                    </a:lnTo>
                    <a:lnTo>
                      <a:pt x="43602" y="0"/>
                    </a:lnTo>
                    <a:cubicBezTo>
                      <a:pt x="19621" y="0"/>
                      <a:pt x="0" y="19621"/>
                      <a:pt x="0" y="43602"/>
                    </a:cubicBezTo>
                    <a:lnTo>
                      <a:pt x="0" y="283411"/>
                    </a:lnTo>
                    <a:lnTo>
                      <a:pt x="43602" y="283411"/>
                    </a:lnTo>
                    <a:cubicBezTo>
                      <a:pt x="43602" y="319600"/>
                      <a:pt x="72815" y="348813"/>
                      <a:pt x="109004" y="348813"/>
                    </a:cubicBezTo>
                    <a:cubicBezTo>
                      <a:pt x="145194" y="348813"/>
                      <a:pt x="174407" y="319600"/>
                      <a:pt x="174407" y="283411"/>
                    </a:cubicBezTo>
                    <a:lnTo>
                      <a:pt x="305212" y="283411"/>
                    </a:lnTo>
                    <a:cubicBezTo>
                      <a:pt x="305212" y="319600"/>
                      <a:pt x="334425" y="348813"/>
                      <a:pt x="370614" y="348813"/>
                    </a:cubicBezTo>
                    <a:cubicBezTo>
                      <a:pt x="406804" y="348813"/>
                      <a:pt x="436017" y="319600"/>
                      <a:pt x="436017" y="283411"/>
                    </a:cubicBezTo>
                    <a:lnTo>
                      <a:pt x="479618" y="283411"/>
                    </a:lnTo>
                    <a:lnTo>
                      <a:pt x="479618" y="174407"/>
                    </a:lnTo>
                    <a:lnTo>
                      <a:pt x="414216" y="87203"/>
                    </a:lnTo>
                    <a:close/>
                    <a:moveTo>
                      <a:pt x="109004" y="316112"/>
                    </a:moveTo>
                    <a:cubicBezTo>
                      <a:pt x="90909" y="316112"/>
                      <a:pt x="76303" y="301506"/>
                      <a:pt x="76303" y="283411"/>
                    </a:cubicBezTo>
                    <a:cubicBezTo>
                      <a:pt x="76303" y="265316"/>
                      <a:pt x="90909" y="250710"/>
                      <a:pt x="109004" y="250710"/>
                    </a:cubicBezTo>
                    <a:cubicBezTo>
                      <a:pt x="127099" y="250710"/>
                      <a:pt x="141705" y="265316"/>
                      <a:pt x="141705" y="283411"/>
                    </a:cubicBezTo>
                    <a:cubicBezTo>
                      <a:pt x="141705" y="301506"/>
                      <a:pt x="127099" y="316112"/>
                      <a:pt x="109004" y="316112"/>
                    </a:cubicBezTo>
                    <a:close/>
                    <a:moveTo>
                      <a:pt x="403315" y="119905"/>
                    </a:moveTo>
                    <a:lnTo>
                      <a:pt x="446045" y="174407"/>
                    </a:lnTo>
                    <a:lnTo>
                      <a:pt x="348813" y="174407"/>
                    </a:lnTo>
                    <a:lnTo>
                      <a:pt x="348813" y="119905"/>
                    </a:lnTo>
                    <a:lnTo>
                      <a:pt x="403315" y="119905"/>
                    </a:lnTo>
                    <a:close/>
                    <a:moveTo>
                      <a:pt x="370614" y="316112"/>
                    </a:moveTo>
                    <a:cubicBezTo>
                      <a:pt x="352519" y="316112"/>
                      <a:pt x="337913" y="301506"/>
                      <a:pt x="337913" y="283411"/>
                    </a:cubicBezTo>
                    <a:cubicBezTo>
                      <a:pt x="337913" y="265316"/>
                      <a:pt x="352519" y="250710"/>
                      <a:pt x="370614" y="250710"/>
                    </a:cubicBezTo>
                    <a:cubicBezTo>
                      <a:pt x="388709" y="250710"/>
                      <a:pt x="403315" y="265316"/>
                      <a:pt x="403315" y="283411"/>
                    </a:cubicBezTo>
                    <a:cubicBezTo>
                      <a:pt x="403315" y="301506"/>
                      <a:pt x="388709" y="316112"/>
                      <a:pt x="370614" y="316112"/>
                    </a:cubicBezTo>
                    <a:close/>
                  </a:path>
                </a:pathLst>
              </a:custGeom>
              <a:solidFill>
                <a:schemeClr val="bg1"/>
              </a:solidFill>
              <a:ln w="21431" cap="flat">
                <a:noFill/>
                <a:prstDash val="solid"/>
                <a:miter/>
              </a:ln>
            </p:spPr>
            <p:txBody>
              <a:bodyPr rtlCol="0" anchor="ctr"/>
              <a:lstStyle/>
              <a:p>
                <a:endParaRPr lang="en-US" sz="1400" dirty="0"/>
              </a:p>
            </p:txBody>
          </p:sp>
        </p:grpSp>
      </p:grpSp>
      <p:grpSp>
        <p:nvGrpSpPr>
          <p:cNvPr id="177" name="Group 176">
            <a:extLst>
              <a:ext uri="{FF2B5EF4-FFF2-40B4-BE49-F238E27FC236}">
                <a16:creationId xmlns:a16="http://schemas.microsoft.com/office/drawing/2014/main" id="{15A43647-4914-CD48-960A-8E717E897656}"/>
              </a:ext>
            </a:extLst>
          </p:cNvPr>
          <p:cNvGrpSpPr/>
          <p:nvPr/>
        </p:nvGrpSpPr>
        <p:grpSpPr>
          <a:xfrm>
            <a:off x="9672002" y="1897136"/>
            <a:ext cx="1739123" cy="552580"/>
            <a:chOff x="8644185" y="2540606"/>
            <a:chExt cx="2266040" cy="720000"/>
          </a:xfrm>
        </p:grpSpPr>
        <p:grpSp>
          <p:nvGrpSpPr>
            <p:cNvPr id="168" name="Group 167">
              <a:extLst>
                <a:ext uri="{FF2B5EF4-FFF2-40B4-BE49-F238E27FC236}">
                  <a16:creationId xmlns:a16="http://schemas.microsoft.com/office/drawing/2014/main" id="{654DDDDA-A1B1-0F43-9F83-5DBA18EE20F0}"/>
                </a:ext>
              </a:extLst>
            </p:cNvPr>
            <p:cNvGrpSpPr/>
            <p:nvPr/>
          </p:nvGrpSpPr>
          <p:grpSpPr>
            <a:xfrm>
              <a:off x="8644185" y="2540606"/>
              <a:ext cx="2266040" cy="720000"/>
              <a:chOff x="1228988" y="2167300"/>
              <a:chExt cx="2266040" cy="720000"/>
            </a:xfrm>
          </p:grpSpPr>
          <p:grpSp>
            <p:nvGrpSpPr>
              <p:cNvPr id="169" name="Group 168">
                <a:extLst>
                  <a:ext uri="{FF2B5EF4-FFF2-40B4-BE49-F238E27FC236}">
                    <a16:creationId xmlns:a16="http://schemas.microsoft.com/office/drawing/2014/main" id="{EEB9EFCE-FEF3-A742-9EC7-C1049B0A0F2B}"/>
                  </a:ext>
                </a:extLst>
              </p:cNvPr>
              <p:cNvGrpSpPr/>
              <p:nvPr/>
            </p:nvGrpSpPr>
            <p:grpSpPr>
              <a:xfrm>
                <a:off x="1228988" y="2167300"/>
                <a:ext cx="2266040" cy="720000"/>
                <a:chOff x="748036" y="1836281"/>
                <a:chExt cx="2266040" cy="720000"/>
              </a:xfrm>
            </p:grpSpPr>
            <p:grpSp>
              <p:nvGrpSpPr>
                <p:cNvPr id="173" name="Group 172">
                  <a:extLst>
                    <a:ext uri="{FF2B5EF4-FFF2-40B4-BE49-F238E27FC236}">
                      <a16:creationId xmlns:a16="http://schemas.microsoft.com/office/drawing/2014/main" id="{51D00FA0-DC9B-024B-BAF8-73D966DA90BC}"/>
                    </a:ext>
                  </a:extLst>
                </p:cNvPr>
                <p:cNvGrpSpPr/>
                <p:nvPr/>
              </p:nvGrpSpPr>
              <p:grpSpPr>
                <a:xfrm>
                  <a:off x="748036" y="1836281"/>
                  <a:ext cx="720000" cy="720000"/>
                  <a:chOff x="1257403" y="1268840"/>
                  <a:chExt cx="720000" cy="720000"/>
                </a:xfrm>
              </p:grpSpPr>
              <p:sp>
                <p:nvSpPr>
                  <p:cNvPr id="175" name="Oval 174">
                    <a:extLst>
                      <a:ext uri="{FF2B5EF4-FFF2-40B4-BE49-F238E27FC236}">
                        <a16:creationId xmlns:a16="http://schemas.microsoft.com/office/drawing/2014/main" id="{303C2A2D-F0AB-3447-AF90-0310A3A6C4D4}"/>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76" name="Freeform 175">
                    <a:extLst>
                      <a:ext uri="{FF2B5EF4-FFF2-40B4-BE49-F238E27FC236}">
                        <a16:creationId xmlns:a16="http://schemas.microsoft.com/office/drawing/2014/main" id="{0F03F423-4500-FB4B-BAA1-C63EC2B425B8}"/>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174" name="TextBox 173">
                  <a:extLst>
                    <a:ext uri="{FF2B5EF4-FFF2-40B4-BE49-F238E27FC236}">
                      <a16:creationId xmlns:a16="http://schemas.microsoft.com/office/drawing/2014/main" id="{F20D8807-4993-4045-A5ED-1315821F1EE6}"/>
                    </a:ext>
                  </a:extLst>
                </p:cNvPr>
                <p:cNvSpPr txBox="1"/>
                <p:nvPr/>
              </p:nvSpPr>
              <p:spPr>
                <a:xfrm>
                  <a:off x="1468036" y="2022517"/>
                  <a:ext cx="1546040" cy="401027"/>
                </a:xfrm>
                <a:prstGeom prst="rect">
                  <a:avLst/>
                </a:prstGeom>
                <a:noFill/>
              </p:spPr>
              <p:txBody>
                <a:bodyPr wrap="none" rtlCol="0">
                  <a:spAutoFit/>
                </a:bodyPr>
                <a:lstStyle/>
                <a:p>
                  <a:r>
                    <a:rPr lang="en-US" sz="1400" b="1" dirty="0">
                      <a:solidFill>
                        <a:schemeClr val="tx2"/>
                      </a:solidFill>
                    </a:rPr>
                    <a:t>Real estate</a:t>
                  </a:r>
                </a:p>
              </p:txBody>
            </p:sp>
          </p:grpSp>
          <p:sp>
            <p:nvSpPr>
              <p:cNvPr id="171" name="Freeform 170">
                <a:extLst>
                  <a:ext uri="{FF2B5EF4-FFF2-40B4-BE49-F238E27FC236}">
                    <a16:creationId xmlns:a16="http://schemas.microsoft.com/office/drawing/2014/main" id="{FF66574C-299A-EA48-9FB0-3EDFC3D95D08}"/>
                  </a:ext>
                </a:extLst>
              </p:cNvPr>
              <p:cNvSpPr/>
              <p:nvPr/>
            </p:nvSpPr>
            <p:spPr>
              <a:xfrm>
                <a:off x="1353811" y="2300847"/>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grpSp>
          <p:nvGrpSpPr>
            <p:cNvPr id="97" name="Graphic 47">
              <a:extLst>
                <a:ext uri="{FF2B5EF4-FFF2-40B4-BE49-F238E27FC236}">
                  <a16:creationId xmlns:a16="http://schemas.microsoft.com/office/drawing/2014/main" id="{126EB19A-6702-EC44-9FBC-9253E72ABB15}"/>
                </a:ext>
              </a:extLst>
            </p:cNvPr>
            <p:cNvGrpSpPr/>
            <p:nvPr/>
          </p:nvGrpSpPr>
          <p:grpSpPr>
            <a:xfrm>
              <a:off x="8690978" y="2697994"/>
              <a:ext cx="523220" cy="556074"/>
              <a:chOff x="5981700" y="2987226"/>
              <a:chExt cx="523220" cy="556074"/>
            </a:xfrm>
          </p:grpSpPr>
          <p:sp>
            <p:nvSpPr>
              <p:cNvPr id="99" name="Freeform 98">
                <a:extLst>
                  <a:ext uri="{FF2B5EF4-FFF2-40B4-BE49-F238E27FC236}">
                    <a16:creationId xmlns:a16="http://schemas.microsoft.com/office/drawing/2014/main" id="{4F153053-27D6-C043-8ECA-FF28406616CB}"/>
                  </a:ext>
                </a:extLst>
              </p:cNvPr>
              <p:cNvSpPr/>
              <p:nvPr/>
            </p:nvSpPr>
            <p:spPr>
              <a:xfrm>
                <a:off x="5981700" y="3020080"/>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sp>
            <p:nvSpPr>
              <p:cNvPr id="98" name="Freeform 97">
                <a:extLst>
                  <a:ext uri="{FF2B5EF4-FFF2-40B4-BE49-F238E27FC236}">
                    <a16:creationId xmlns:a16="http://schemas.microsoft.com/office/drawing/2014/main" id="{530505DE-639E-F94A-8438-8D094E5F66E7}"/>
                  </a:ext>
                </a:extLst>
              </p:cNvPr>
              <p:cNvSpPr/>
              <p:nvPr/>
            </p:nvSpPr>
            <p:spPr>
              <a:xfrm>
                <a:off x="6084423" y="2987226"/>
                <a:ext cx="409265" cy="347876"/>
              </a:xfrm>
              <a:custGeom>
                <a:avLst/>
                <a:gdLst>
                  <a:gd name="connsiteX0" fmla="*/ 174407 w 436016"/>
                  <a:gd name="connsiteY0" fmla="*/ 370614 h 370614"/>
                  <a:gd name="connsiteX1" fmla="*/ 174407 w 436016"/>
                  <a:gd name="connsiteY1" fmla="*/ 239809 h 370614"/>
                  <a:gd name="connsiteX2" fmla="*/ 261610 w 436016"/>
                  <a:gd name="connsiteY2" fmla="*/ 239809 h 370614"/>
                  <a:gd name="connsiteX3" fmla="*/ 261610 w 436016"/>
                  <a:gd name="connsiteY3" fmla="*/ 370614 h 370614"/>
                  <a:gd name="connsiteX4" fmla="*/ 370614 w 436016"/>
                  <a:gd name="connsiteY4" fmla="*/ 370614 h 370614"/>
                  <a:gd name="connsiteX5" fmla="*/ 370614 w 436016"/>
                  <a:gd name="connsiteY5" fmla="*/ 196208 h 370614"/>
                  <a:gd name="connsiteX6" fmla="*/ 436017 w 436016"/>
                  <a:gd name="connsiteY6" fmla="*/ 196208 h 370614"/>
                  <a:gd name="connsiteX7" fmla="*/ 218008 w 436016"/>
                  <a:gd name="connsiteY7" fmla="*/ 0 h 370614"/>
                  <a:gd name="connsiteX8" fmla="*/ 0 w 436016"/>
                  <a:gd name="connsiteY8" fmla="*/ 196208 h 370614"/>
                  <a:gd name="connsiteX9" fmla="*/ 65403 w 436016"/>
                  <a:gd name="connsiteY9" fmla="*/ 196208 h 370614"/>
                  <a:gd name="connsiteX10" fmla="*/ 65403 w 436016"/>
                  <a:gd name="connsiteY10" fmla="*/ 370614 h 37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6016" h="370614">
                    <a:moveTo>
                      <a:pt x="174407" y="370614"/>
                    </a:moveTo>
                    <a:lnTo>
                      <a:pt x="174407" y="239809"/>
                    </a:lnTo>
                    <a:lnTo>
                      <a:pt x="261610" y="239809"/>
                    </a:lnTo>
                    <a:lnTo>
                      <a:pt x="261610" y="370614"/>
                    </a:lnTo>
                    <a:lnTo>
                      <a:pt x="370614" y="370614"/>
                    </a:lnTo>
                    <a:lnTo>
                      <a:pt x="370614" y="196208"/>
                    </a:lnTo>
                    <a:lnTo>
                      <a:pt x="436017" y="196208"/>
                    </a:lnTo>
                    <a:lnTo>
                      <a:pt x="218008" y="0"/>
                    </a:lnTo>
                    <a:lnTo>
                      <a:pt x="0" y="196208"/>
                    </a:lnTo>
                    <a:lnTo>
                      <a:pt x="65403" y="196208"/>
                    </a:lnTo>
                    <a:lnTo>
                      <a:pt x="65403" y="370614"/>
                    </a:lnTo>
                    <a:close/>
                  </a:path>
                </a:pathLst>
              </a:custGeom>
              <a:solidFill>
                <a:schemeClr val="bg1"/>
              </a:solidFill>
              <a:ln w="21431" cap="flat">
                <a:noFill/>
                <a:prstDash val="solid"/>
                <a:miter/>
              </a:ln>
            </p:spPr>
            <p:txBody>
              <a:bodyPr rtlCol="0" anchor="ctr"/>
              <a:lstStyle/>
              <a:p>
                <a:endParaRPr lang="en-US" sz="1400"/>
              </a:p>
            </p:txBody>
          </p:sp>
        </p:grpSp>
      </p:grpSp>
      <p:grpSp>
        <p:nvGrpSpPr>
          <p:cNvPr id="201" name="Group 200">
            <a:extLst>
              <a:ext uri="{FF2B5EF4-FFF2-40B4-BE49-F238E27FC236}">
                <a16:creationId xmlns:a16="http://schemas.microsoft.com/office/drawing/2014/main" id="{BE76132F-0552-FA4B-94E8-6A3E86D7B78A}"/>
              </a:ext>
            </a:extLst>
          </p:cNvPr>
          <p:cNvGrpSpPr/>
          <p:nvPr/>
        </p:nvGrpSpPr>
        <p:grpSpPr>
          <a:xfrm>
            <a:off x="9672002" y="3436500"/>
            <a:ext cx="1777595" cy="552580"/>
            <a:chOff x="9271709" y="1314871"/>
            <a:chExt cx="2316168" cy="720000"/>
          </a:xfrm>
        </p:grpSpPr>
        <p:grpSp>
          <p:nvGrpSpPr>
            <p:cNvPr id="200" name="Group 199">
              <a:extLst>
                <a:ext uri="{FF2B5EF4-FFF2-40B4-BE49-F238E27FC236}">
                  <a16:creationId xmlns:a16="http://schemas.microsoft.com/office/drawing/2014/main" id="{C2A487D3-56B0-C346-B5E2-575F02D7E751}"/>
                </a:ext>
              </a:extLst>
            </p:cNvPr>
            <p:cNvGrpSpPr/>
            <p:nvPr/>
          </p:nvGrpSpPr>
          <p:grpSpPr>
            <a:xfrm>
              <a:off x="9271709" y="1314871"/>
              <a:ext cx="2316168" cy="720000"/>
              <a:chOff x="9271709" y="1314871"/>
              <a:chExt cx="2316168" cy="720000"/>
            </a:xfrm>
          </p:grpSpPr>
          <p:grpSp>
            <p:nvGrpSpPr>
              <p:cNvPr id="190" name="Group 189">
                <a:extLst>
                  <a:ext uri="{FF2B5EF4-FFF2-40B4-BE49-F238E27FC236}">
                    <a16:creationId xmlns:a16="http://schemas.microsoft.com/office/drawing/2014/main" id="{BEA8912F-1B31-8341-B9ED-33772509D81E}"/>
                  </a:ext>
                </a:extLst>
              </p:cNvPr>
              <p:cNvGrpSpPr/>
              <p:nvPr/>
            </p:nvGrpSpPr>
            <p:grpSpPr>
              <a:xfrm>
                <a:off x="9271709" y="1314871"/>
                <a:ext cx="2316168" cy="720000"/>
                <a:chOff x="1228988" y="3992997"/>
                <a:chExt cx="2316168" cy="720000"/>
              </a:xfrm>
            </p:grpSpPr>
            <p:grpSp>
              <p:nvGrpSpPr>
                <p:cNvPr id="194" name="Group 193">
                  <a:extLst>
                    <a:ext uri="{FF2B5EF4-FFF2-40B4-BE49-F238E27FC236}">
                      <a16:creationId xmlns:a16="http://schemas.microsoft.com/office/drawing/2014/main" id="{6FADE9E3-C342-4143-8DE5-8FDB4DC403B2}"/>
                    </a:ext>
                  </a:extLst>
                </p:cNvPr>
                <p:cNvGrpSpPr/>
                <p:nvPr/>
              </p:nvGrpSpPr>
              <p:grpSpPr>
                <a:xfrm>
                  <a:off x="1228988" y="3992997"/>
                  <a:ext cx="2316168" cy="720000"/>
                  <a:chOff x="748036" y="1836281"/>
                  <a:chExt cx="2316168" cy="720000"/>
                </a:xfrm>
              </p:grpSpPr>
              <p:grpSp>
                <p:nvGrpSpPr>
                  <p:cNvPr id="196" name="Group 195">
                    <a:extLst>
                      <a:ext uri="{FF2B5EF4-FFF2-40B4-BE49-F238E27FC236}">
                        <a16:creationId xmlns:a16="http://schemas.microsoft.com/office/drawing/2014/main" id="{43830287-1CC6-434C-A8BB-FA5857F2F56D}"/>
                      </a:ext>
                    </a:extLst>
                  </p:cNvPr>
                  <p:cNvGrpSpPr/>
                  <p:nvPr/>
                </p:nvGrpSpPr>
                <p:grpSpPr>
                  <a:xfrm>
                    <a:off x="748036" y="1836281"/>
                    <a:ext cx="720000" cy="720000"/>
                    <a:chOff x="1257403" y="1268840"/>
                    <a:chExt cx="720000" cy="720000"/>
                  </a:xfrm>
                </p:grpSpPr>
                <p:sp>
                  <p:nvSpPr>
                    <p:cNvPr id="198" name="Oval 197">
                      <a:extLst>
                        <a:ext uri="{FF2B5EF4-FFF2-40B4-BE49-F238E27FC236}">
                          <a16:creationId xmlns:a16="http://schemas.microsoft.com/office/drawing/2014/main" id="{7E7EA570-EF2A-2F4F-A3ED-F09CDB0D1CFF}"/>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99" name="Freeform 198">
                      <a:extLst>
                        <a:ext uri="{FF2B5EF4-FFF2-40B4-BE49-F238E27FC236}">
                          <a16:creationId xmlns:a16="http://schemas.microsoft.com/office/drawing/2014/main" id="{8B05DCA5-5A73-484E-B2C8-047CC82C6BF7}"/>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197" name="TextBox 196">
                    <a:extLst>
                      <a:ext uri="{FF2B5EF4-FFF2-40B4-BE49-F238E27FC236}">
                        <a16:creationId xmlns:a16="http://schemas.microsoft.com/office/drawing/2014/main" id="{DD5E508A-878E-F642-92DF-62D0DA7E9DA8}"/>
                      </a:ext>
                    </a:extLst>
                  </p:cNvPr>
                  <p:cNvSpPr txBox="1"/>
                  <p:nvPr/>
                </p:nvSpPr>
                <p:spPr>
                  <a:xfrm>
                    <a:off x="1468036" y="2022517"/>
                    <a:ext cx="1596168" cy="401027"/>
                  </a:xfrm>
                  <a:prstGeom prst="rect">
                    <a:avLst/>
                  </a:prstGeom>
                  <a:noFill/>
                </p:spPr>
                <p:txBody>
                  <a:bodyPr wrap="none" rtlCol="0">
                    <a:spAutoFit/>
                  </a:bodyPr>
                  <a:lstStyle/>
                  <a:p>
                    <a:r>
                      <a:rPr lang="en-US" sz="1400" b="1" dirty="0">
                        <a:solidFill>
                          <a:schemeClr val="tx2"/>
                        </a:solidFill>
                      </a:rPr>
                      <a:t>Health care</a:t>
                    </a:r>
                  </a:p>
                </p:txBody>
              </p:sp>
            </p:grpSp>
            <p:sp>
              <p:nvSpPr>
                <p:cNvPr id="195" name="Freeform 194">
                  <a:extLst>
                    <a:ext uri="{FF2B5EF4-FFF2-40B4-BE49-F238E27FC236}">
                      <a16:creationId xmlns:a16="http://schemas.microsoft.com/office/drawing/2014/main" id="{A708F7AF-F652-6F4E-9B2D-6962C0B47E7D}"/>
                    </a:ext>
                  </a:extLst>
                </p:cNvPr>
                <p:cNvSpPr/>
                <p:nvPr/>
              </p:nvSpPr>
              <p:spPr>
                <a:xfrm>
                  <a:off x="1327378" y="4057908"/>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sp>
            <p:nvSpPr>
              <p:cNvPr id="192" name="Freeform 191">
                <a:extLst>
                  <a:ext uri="{FF2B5EF4-FFF2-40B4-BE49-F238E27FC236}">
                    <a16:creationId xmlns:a16="http://schemas.microsoft.com/office/drawing/2014/main" id="{92D7F9B1-A9DA-524E-8AA9-09383A24A0A2}"/>
                  </a:ext>
                </a:extLst>
              </p:cNvPr>
              <p:cNvSpPr/>
              <p:nvPr/>
            </p:nvSpPr>
            <p:spPr>
              <a:xfrm>
                <a:off x="9381285" y="1414547"/>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sp>
          <p:nvSpPr>
            <p:cNvPr id="80" name="Freeform 79">
              <a:extLst>
                <a:ext uri="{FF2B5EF4-FFF2-40B4-BE49-F238E27FC236}">
                  <a16:creationId xmlns:a16="http://schemas.microsoft.com/office/drawing/2014/main" id="{5272D67A-4A33-CD4F-A679-777A382B1DA6}"/>
                </a:ext>
              </a:extLst>
            </p:cNvPr>
            <p:cNvSpPr>
              <a:spLocks noChangeAspect="1"/>
            </p:cNvSpPr>
            <p:nvPr/>
          </p:nvSpPr>
          <p:spPr>
            <a:xfrm>
              <a:off x="9459083" y="1508593"/>
              <a:ext cx="338400" cy="338400"/>
            </a:xfrm>
            <a:custGeom>
              <a:avLst/>
              <a:gdLst>
                <a:gd name="connsiteX0" fmla="*/ 348813 w 392415"/>
                <a:gd name="connsiteY0" fmla="*/ 0 h 392415"/>
                <a:gd name="connsiteX1" fmla="*/ 43602 w 392415"/>
                <a:gd name="connsiteY1" fmla="*/ 0 h 392415"/>
                <a:gd name="connsiteX2" fmla="*/ 218 w 392415"/>
                <a:gd name="connsiteY2" fmla="*/ 43602 h 392415"/>
                <a:gd name="connsiteX3" fmla="*/ 0 w 392415"/>
                <a:gd name="connsiteY3" fmla="*/ 348813 h 392415"/>
                <a:gd name="connsiteX4" fmla="*/ 43602 w 392415"/>
                <a:gd name="connsiteY4" fmla="*/ 392415 h 392415"/>
                <a:gd name="connsiteX5" fmla="*/ 348813 w 392415"/>
                <a:gd name="connsiteY5" fmla="*/ 392415 h 392415"/>
                <a:gd name="connsiteX6" fmla="*/ 392415 w 392415"/>
                <a:gd name="connsiteY6" fmla="*/ 348813 h 392415"/>
                <a:gd name="connsiteX7" fmla="*/ 392415 w 392415"/>
                <a:gd name="connsiteY7" fmla="*/ 43602 h 392415"/>
                <a:gd name="connsiteX8" fmla="*/ 348813 w 392415"/>
                <a:gd name="connsiteY8" fmla="*/ 0 h 392415"/>
                <a:gd name="connsiteX9" fmla="*/ 327013 w 392415"/>
                <a:gd name="connsiteY9" fmla="*/ 239809 h 392415"/>
                <a:gd name="connsiteX10" fmla="*/ 239809 w 392415"/>
                <a:gd name="connsiteY10" fmla="*/ 239809 h 392415"/>
                <a:gd name="connsiteX11" fmla="*/ 239809 w 392415"/>
                <a:gd name="connsiteY11" fmla="*/ 327013 h 392415"/>
                <a:gd name="connsiteX12" fmla="*/ 152606 w 392415"/>
                <a:gd name="connsiteY12" fmla="*/ 327013 h 392415"/>
                <a:gd name="connsiteX13" fmla="*/ 152606 w 392415"/>
                <a:gd name="connsiteY13" fmla="*/ 239809 h 392415"/>
                <a:gd name="connsiteX14" fmla="*/ 65403 w 392415"/>
                <a:gd name="connsiteY14" fmla="*/ 239809 h 392415"/>
                <a:gd name="connsiteX15" fmla="*/ 65403 w 392415"/>
                <a:gd name="connsiteY15" fmla="*/ 152606 h 392415"/>
                <a:gd name="connsiteX16" fmla="*/ 152606 w 392415"/>
                <a:gd name="connsiteY16" fmla="*/ 152606 h 392415"/>
                <a:gd name="connsiteX17" fmla="*/ 152606 w 392415"/>
                <a:gd name="connsiteY17" fmla="*/ 65403 h 392415"/>
                <a:gd name="connsiteX18" fmla="*/ 239809 w 392415"/>
                <a:gd name="connsiteY18" fmla="*/ 65403 h 392415"/>
                <a:gd name="connsiteX19" fmla="*/ 239809 w 392415"/>
                <a:gd name="connsiteY19" fmla="*/ 152606 h 392415"/>
                <a:gd name="connsiteX20" fmla="*/ 327013 w 392415"/>
                <a:gd name="connsiteY20" fmla="*/ 152606 h 392415"/>
                <a:gd name="connsiteX21" fmla="*/ 327013 w 392415"/>
                <a:gd name="connsiteY21" fmla="*/ 239809 h 39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2415" h="392415">
                  <a:moveTo>
                    <a:pt x="348813" y="0"/>
                  </a:moveTo>
                  <a:lnTo>
                    <a:pt x="43602" y="0"/>
                  </a:lnTo>
                  <a:cubicBezTo>
                    <a:pt x="19621" y="0"/>
                    <a:pt x="218" y="19621"/>
                    <a:pt x="218" y="43602"/>
                  </a:cubicBezTo>
                  <a:lnTo>
                    <a:pt x="0" y="348813"/>
                  </a:lnTo>
                  <a:cubicBezTo>
                    <a:pt x="0" y="372794"/>
                    <a:pt x="19621" y="392415"/>
                    <a:pt x="43602" y="392415"/>
                  </a:cubicBezTo>
                  <a:lnTo>
                    <a:pt x="348813" y="392415"/>
                  </a:lnTo>
                  <a:cubicBezTo>
                    <a:pt x="372794" y="392415"/>
                    <a:pt x="392415" y="372794"/>
                    <a:pt x="392415" y="348813"/>
                  </a:cubicBezTo>
                  <a:lnTo>
                    <a:pt x="392415" y="43602"/>
                  </a:lnTo>
                  <a:cubicBezTo>
                    <a:pt x="392415" y="19621"/>
                    <a:pt x="372794" y="0"/>
                    <a:pt x="348813" y="0"/>
                  </a:cubicBezTo>
                  <a:close/>
                  <a:moveTo>
                    <a:pt x="327013" y="239809"/>
                  </a:moveTo>
                  <a:lnTo>
                    <a:pt x="239809" y="239809"/>
                  </a:lnTo>
                  <a:lnTo>
                    <a:pt x="239809" y="327013"/>
                  </a:lnTo>
                  <a:lnTo>
                    <a:pt x="152606" y="327013"/>
                  </a:lnTo>
                  <a:lnTo>
                    <a:pt x="152606" y="239809"/>
                  </a:lnTo>
                  <a:lnTo>
                    <a:pt x="65403" y="239809"/>
                  </a:lnTo>
                  <a:lnTo>
                    <a:pt x="65403" y="152606"/>
                  </a:lnTo>
                  <a:lnTo>
                    <a:pt x="152606" y="152606"/>
                  </a:lnTo>
                  <a:lnTo>
                    <a:pt x="152606" y="65403"/>
                  </a:lnTo>
                  <a:lnTo>
                    <a:pt x="239809" y="65403"/>
                  </a:lnTo>
                  <a:lnTo>
                    <a:pt x="239809" y="152606"/>
                  </a:lnTo>
                  <a:lnTo>
                    <a:pt x="327013" y="152606"/>
                  </a:lnTo>
                  <a:lnTo>
                    <a:pt x="327013" y="239809"/>
                  </a:lnTo>
                  <a:close/>
                </a:path>
              </a:pathLst>
            </a:custGeom>
            <a:solidFill>
              <a:schemeClr val="bg1"/>
            </a:solidFill>
            <a:ln w="21431" cap="flat">
              <a:noFill/>
              <a:prstDash val="solid"/>
              <a:miter/>
            </a:ln>
          </p:spPr>
          <p:txBody>
            <a:bodyPr rtlCol="0" anchor="ctr"/>
            <a:lstStyle/>
            <a:p>
              <a:endParaRPr lang="en-US" sz="1400"/>
            </a:p>
          </p:txBody>
        </p:sp>
      </p:grpSp>
      <p:grpSp>
        <p:nvGrpSpPr>
          <p:cNvPr id="249" name="Group 248">
            <a:extLst>
              <a:ext uri="{FF2B5EF4-FFF2-40B4-BE49-F238E27FC236}">
                <a16:creationId xmlns:a16="http://schemas.microsoft.com/office/drawing/2014/main" id="{D9740847-7A76-2D47-9683-82F3100EDFCA}"/>
              </a:ext>
            </a:extLst>
          </p:cNvPr>
          <p:cNvGrpSpPr/>
          <p:nvPr/>
        </p:nvGrpSpPr>
        <p:grpSpPr>
          <a:xfrm>
            <a:off x="3980385" y="4221633"/>
            <a:ext cx="1660988" cy="559728"/>
            <a:chOff x="3315775" y="3624517"/>
            <a:chExt cx="2164232" cy="729313"/>
          </a:xfrm>
        </p:grpSpPr>
        <p:grpSp>
          <p:nvGrpSpPr>
            <p:cNvPr id="243" name="Group 242">
              <a:extLst>
                <a:ext uri="{FF2B5EF4-FFF2-40B4-BE49-F238E27FC236}">
                  <a16:creationId xmlns:a16="http://schemas.microsoft.com/office/drawing/2014/main" id="{0AF1E1D6-8B0D-4D4E-97E3-9A4AA7DECFED}"/>
                </a:ext>
              </a:extLst>
            </p:cNvPr>
            <p:cNvGrpSpPr/>
            <p:nvPr/>
          </p:nvGrpSpPr>
          <p:grpSpPr>
            <a:xfrm>
              <a:off x="3315775" y="3624517"/>
              <a:ext cx="2164232" cy="729313"/>
              <a:chOff x="3568593" y="1183429"/>
              <a:chExt cx="2164232" cy="729313"/>
            </a:xfrm>
          </p:grpSpPr>
          <p:grpSp>
            <p:nvGrpSpPr>
              <p:cNvPr id="244" name="Group 243">
                <a:extLst>
                  <a:ext uri="{FF2B5EF4-FFF2-40B4-BE49-F238E27FC236}">
                    <a16:creationId xmlns:a16="http://schemas.microsoft.com/office/drawing/2014/main" id="{48536123-B76B-2346-A18A-ABEDE74C11F6}"/>
                  </a:ext>
                </a:extLst>
              </p:cNvPr>
              <p:cNvGrpSpPr/>
              <p:nvPr/>
            </p:nvGrpSpPr>
            <p:grpSpPr>
              <a:xfrm>
                <a:off x="3568593" y="1183429"/>
                <a:ext cx="720000" cy="720000"/>
                <a:chOff x="1257403" y="1268840"/>
                <a:chExt cx="720000" cy="720000"/>
              </a:xfrm>
            </p:grpSpPr>
            <p:sp>
              <p:nvSpPr>
                <p:cNvPr id="247" name="Oval 246">
                  <a:extLst>
                    <a:ext uri="{FF2B5EF4-FFF2-40B4-BE49-F238E27FC236}">
                      <a16:creationId xmlns:a16="http://schemas.microsoft.com/office/drawing/2014/main" id="{488C3CBB-4EC2-7647-96A0-DF73AE4C2795}"/>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48" name="Freeform 247">
                  <a:extLst>
                    <a:ext uri="{FF2B5EF4-FFF2-40B4-BE49-F238E27FC236}">
                      <a16:creationId xmlns:a16="http://schemas.microsoft.com/office/drawing/2014/main" id="{71474264-D4EE-E54B-93B8-9511B1363A51}"/>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245" name="TextBox 244">
                <a:extLst>
                  <a:ext uri="{FF2B5EF4-FFF2-40B4-BE49-F238E27FC236}">
                    <a16:creationId xmlns:a16="http://schemas.microsoft.com/office/drawing/2014/main" id="{622FFDD4-BEC4-0F46-8942-4D721262519C}"/>
                  </a:ext>
                </a:extLst>
              </p:cNvPr>
              <p:cNvSpPr txBox="1"/>
              <p:nvPr/>
            </p:nvSpPr>
            <p:spPr>
              <a:xfrm>
                <a:off x="4299573" y="1230998"/>
                <a:ext cx="1433252" cy="681744"/>
              </a:xfrm>
              <a:prstGeom prst="rect">
                <a:avLst/>
              </a:prstGeom>
              <a:noFill/>
            </p:spPr>
            <p:txBody>
              <a:bodyPr wrap="none" rtlCol="0">
                <a:spAutoFit/>
              </a:bodyPr>
              <a:lstStyle/>
              <a:p>
                <a:r>
                  <a:rPr lang="en-US" sz="1400" b="1" dirty="0">
                    <a:solidFill>
                      <a:schemeClr val="tx2"/>
                    </a:solidFill>
                  </a:rPr>
                  <a:t>Consumer</a:t>
                </a:r>
                <a:br>
                  <a:rPr lang="en-US" sz="1400" b="1" dirty="0">
                    <a:solidFill>
                      <a:schemeClr val="tx2"/>
                    </a:solidFill>
                  </a:rPr>
                </a:br>
                <a:r>
                  <a:rPr lang="en-US" sz="1400" b="1" dirty="0">
                    <a:solidFill>
                      <a:schemeClr val="tx2"/>
                    </a:solidFill>
                  </a:rPr>
                  <a:t>goods</a:t>
                </a:r>
              </a:p>
            </p:txBody>
          </p:sp>
        </p:grpSp>
        <p:grpSp>
          <p:nvGrpSpPr>
            <p:cNvPr id="69" name="Graphic 26">
              <a:extLst>
                <a:ext uri="{FF2B5EF4-FFF2-40B4-BE49-F238E27FC236}">
                  <a16:creationId xmlns:a16="http://schemas.microsoft.com/office/drawing/2014/main" id="{AAB1D555-169F-8345-99DF-01A79CAB0E0A}"/>
                </a:ext>
              </a:extLst>
            </p:cNvPr>
            <p:cNvGrpSpPr/>
            <p:nvPr/>
          </p:nvGrpSpPr>
          <p:grpSpPr>
            <a:xfrm>
              <a:off x="3432598" y="3738382"/>
              <a:ext cx="470242" cy="470242"/>
              <a:chOff x="5981700" y="3020080"/>
              <a:chExt cx="523220" cy="523220"/>
            </a:xfrm>
          </p:grpSpPr>
          <p:sp>
            <p:nvSpPr>
              <p:cNvPr id="70" name="Freeform 69">
                <a:extLst>
                  <a:ext uri="{FF2B5EF4-FFF2-40B4-BE49-F238E27FC236}">
                    <a16:creationId xmlns:a16="http://schemas.microsoft.com/office/drawing/2014/main" id="{B3690D1E-BD8E-CF45-BB2C-EB91240C2816}"/>
                  </a:ext>
                </a:extLst>
              </p:cNvPr>
              <p:cNvSpPr>
                <a:spLocks noChangeAspect="1"/>
              </p:cNvSpPr>
              <p:nvPr/>
            </p:nvSpPr>
            <p:spPr>
              <a:xfrm>
                <a:off x="6020818" y="3036631"/>
                <a:ext cx="440614" cy="440414"/>
              </a:xfrm>
              <a:custGeom>
                <a:avLst/>
                <a:gdLst>
                  <a:gd name="connsiteX0" fmla="*/ 371922 w 479618"/>
                  <a:gd name="connsiteY0" fmla="*/ 479400 h 479400"/>
                  <a:gd name="connsiteX1" fmla="*/ 408112 w 479618"/>
                  <a:gd name="connsiteY1" fmla="*/ 479400 h 479400"/>
                  <a:gd name="connsiteX2" fmla="*/ 443647 w 479618"/>
                  <a:gd name="connsiteY2" fmla="*/ 447571 h 479400"/>
                  <a:gd name="connsiteX3" fmla="*/ 479618 w 479618"/>
                  <a:gd name="connsiteY3" fmla="*/ 88293 h 479400"/>
                  <a:gd name="connsiteX4" fmla="*/ 370614 w 479618"/>
                  <a:gd name="connsiteY4" fmla="*/ 88293 h 479400"/>
                  <a:gd name="connsiteX5" fmla="*/ 370614 w 479618"/>
                  <a:gd name="connsiteY5" fmla="*/ 0 h 479400"/>
                  <a:gd name="connsiteX6" fmla="*/ 327667 w 479618"/>
                  <a:gd name="connsiteY6" fmla="*/ 0 h 479400"/>
                  <a:gd name="connsiteX7" fmla="*/ 327667 w 479618"/>
                  <a:gd name="connsiteY7" fmla="*/ 88293 h 479400"/>
                  <a:gd name="connsiteX8" fmla="*/ 219316 w 479618"/>
                  <a:gd name="connsiteY8" fmla="*/ 88293 h 479400"/>
                  <a:gd name="connsiteX9" fmla="*/ 225857 w 479618"/>
                  <a:gd name="connsiteY9" fmla="*/ 139307 h 479400"/>
                  <a:gd name="connsiteX10" fmla="*/ 318946 w 479618"/>
                  <a:gd name="connsiteY10" fmla="*/ 188577 h 479400"/>
                  <a:gd name="connsiteX11" fmla="*/ 371922 w 479618"/>
                  <a:gd name="connsiteY11" fmla="*/ 303904 h 479400"/>
                  <a:gd name="connsiteX12" fmla="*/ 371922 w 479618"/>
                  <a:gd name="connsiteY12" fmla="*/ 479400 h 479400"/>
                  <a:gd name="connsiteX13" fmla="*/ 0 w 479618"/>
                  <a:gd name="connsiteY13" fmla="*/ 457600 h 479400"/>
                  <a:gd name="connsiteX14" fmla="*/ 0 w 479618"/>
                  <a:gd name="connsiteY14" fmla="*/ 436017 h 479400"/>
                  <a:gd name="connsiteX15" fmla="*/ 327667 w 479618"/>
                  <a:gd name="connsiteY15" fmla="*/ 436017 h 479400"/>
                  <a:gd name="connsiteX16" fmla="*/ 327667 w 479618"/>
                  <a:gd name="connsiteY16" fmla="*/ 457600 h 479400"/>
                  <a:gd name="connsiteX17" fmla="*/ 305648 w 479618"/>
                  <a:gd name="connsiteY17" fmla="*/ 479400 h 479400"/>
                  <a:gd name="connsiteX18" fmla="*/ 22019 w 479618"/>
                  <a:gd name="connsiteY18" fmla="*/ 479400 h 479400"/>
                  <a:gd name="connsiteX19" fmla="*/ 0 w 479618"/>
                  <a:gd name="connsiteY19" fmla="*/ 457600 h 479400"/>
                  <a:gd name="connsiteX20" fmla="*/ 327667 w 479618"/>
                  <a:gd name="connsiteY20" fmla="*/ 304994 h 479400"/>
                  <a:gd name="connsiteX21" fmla="*/ 0 w 479618"/>
                  <a:gd name="connsiteY21" fmla="*/ 304994 h 479400"/>
                  <a:gd name="connsiteX22" fmla="*/ 327667 w 479618"/>
                  <a:gd name="connsiteY22" fmla="*/ 304994 h 479400"/>
                  <a:gd name="connsiteX23" fmla="*/ 436 w 479618"/>
                  <a:gd name="connsiteY23" fmla="*/ 348813 h 479400"/>
                  <a:gd name="connsiteX24" fmla="*/ 327449 w 479618"/>
                  <a:gd name="connsiteY24" fmla="*/ 348813 h 479400"/>
                  <a:gd name="connsiteX25" fmla="*/ 327449 w 479618"/>
                  <a:gd name="connsiteY25" fmla="*/ 392415 h 479400"/>
                  <a:gd name="connsiteX26" fmla="*/ 436 w 479618"/>
                  <a:gd name="connsiteY26" fmla="*/ 392415 h 4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79618" h="479400">
                    <a:moveTo>
                      <a:pt x="371922" y="479400"/>
                    </a:moveTo>
                    <a:lnTo>
                      <a:pt x="408112" y="479400"/>
                    </a:lnTo>
                    <a:cubicBezTo>
                      <a:pt x="426424" y="479400"/>
                      <a:pt x="441467" y="465448"/>
                      <a:pt x="443647" y="447571"/>
                    </a:cubicBezTo>
                    <a:lnTo>
                      <a:pt x="479618" y="88293"/>
                    </a:lnTo>
                    <a:lnTo>
                      <a:pt x="370614" y="88293"/>
                    </a:lnTo>
                    <a:lnTo>
                      <a:pt x="370614" y="0"/>
                    </a:lnTo>
                    <a:lnTo>
                      <a:pt x="327667" y="0"/>
                    </a:lnTo>
                    <a:lnTo>
                      <a:pt x="327667" y="88293"/>
                    </a:lnTo>
                    <a:lnTo>
                      <a:pt x="219316" y="88293"/>
                    </a:lnTo>
                    <a:lnTo>
                      <a:pt x="225857" y="139307"/>
                    </a:lnTo>
                    <a:cubicBezTo>
                      <a:pt x="263136" y="149554"/>
                      <a:pt x="298017" y="168084"/>
                      <a:pt x="318946" y="188577"/>
                    </a:cubicBezTo>
                    <a:cubicBezTo>
                      <a:pt x="350339" y="219534"/>
                      <a:pt x="371922" y="251582"/>
                      <a:pt x="371922" y="303904"/>
                    </a:cubicBezTo>
                    <a:lnTo>
                      <a:pt x="371922" y="479400"/>
                    </a:lnTo>
                    <a:close/>
                    <a:moveTo>
                      <a:pt x="0" y="457600"/>
                    </a:moveTo>
                    <a:lnTo>
                      <a:pt x="0" y="436017"/>
                    </a:lnTo>
                    <a:lnTo>
                      <a:pt x="327667" y="436017"/>
                    </a:lnTo>
                    <a:lnTo>
                      <a:pt x="327667" y="457600"/>
                    </a:lnTo>
                    <a:cubicBezTo>
                      <a:pt x="327667" y="469590"/>
                      <a:pt x="317856" y="479400"/>
                      <a:pt x="305648" y="479400"/>
                    </a:cubicBezTo>
                    <a:lnTo>
                      <a:pt x="22019" y="479400"/>
                    </a:lnTo>
                    <a:cubicBezTo>
                      <a:pt x="9810" y="479400"/>
                      <a:pt x="0" y="469590"/>
                      <a:pt x="0" y="457600"/>
                    </a:cubicBezTo>
                    <a:close/>
                    <a:moveTo>
                      <a:pt x="327667" y="304994"/>
                    </a:moveTo>
                    <a:cubicBezTo>
                      <a:pt x="327667" y="130587"/>
                      <a:pt x="0" y="130587"/>
                      <a:pt x="0" y="304994"/>
                    </a:cubicBezTo>
                    <a:lnTo>
                      <a:pt x="327667" y="304994"/>
                    </a:lnTo>
                    <a:close/>
                    <a:moveTo>
                      <a:pt x="436" y="348813"/>
                    </a:moveTo>
                    <a:lnTo>
                      <a:pt x="327449" y="348813"/>
                    </a:lnTo>
                    <a:lnTo>
                      <a:pt x="327449" y="392415"/>
                    </a:lnTo>
                    <a:lnTo>
                      <a:pt x="436" y="392415"/>
                    </a:lnTo>
                    <a:close/>
                  </a:path>
                </a:pathLst>
              </a:custGeom>
              <a:solidFill>
                <a:schemeClr val="bg1"/>
              </a:solidFill>
              <a:ln w="21431" cap="flat">
                <a:noFill/>
                <a:prstDash val="solid"/>
                <a:miter/>
              </a:ln>
            </p:spPr>
            <p:txBody>
              <a:bodyPr rtlCol="0" anchor="ctr"/>
              <a:lstStyle/>
              <a:p>
                <a:endParaRPr lang="en-US" sz="1400" dirty="0"/>
              </a:p>
            </p:txBody>
          </p:sp>
          <p:sp>
            <p:nvSpPr>
              <p:cNvPr id="71" name="Freeform 70">
                <a:extLst>
                  <a:ext uri="{FF2B5EF4-FFF2-40B4-BE49-F238E27FC236}">
                    <a16:creationId xmlns:a16="http://schemas.microsoft.com/office/drawing/2014/main" id="{15E38F85-E89D-114B-9053-33DE84A74062}"/>
                  </a:ext>
                </a:extLst>
              </p:cNvPr>
              <p:cNvSpPr/>
              <p:nvPr/>
            </p:nvSpPr>
            <p:spPr>
              <a:xfrm>
                <a:off x="5981700" y="3020080"/>
                <a:ext cx="523220" cy="523220"/>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Lst>
                <a:ahLst/>
                <a:cxnLst>
                  <a:cxn ang="0">
                    <a:pos x="connsiteX0" y="connsiteY0"/>
                  </a:cxn>
                  <a:cxn ang="0">
                    <a:pos x="connsiteX1" y="connsiteY1"/>
                  </a:cxn>
                  <a:cxn ang="0">
                    <a:pos x="connsiteX2" y="connsiteY2"/>
                  </a:cxn>
                  <a:cxn ang="0">
                    <a:pos x="connsiteX3" y="connsiteY3"/>
                  </a:cxn>
                </a:cxnLst>
                <a:rect l="l" t="t" r="r" b="b"/>
                <a:pathLst>
                  <a:path w="523220" h="523220">
                    <a:moveTo>
                      <a:pt x="0" y="0"/>
                    </a:moveTo>
                    <a:lnTo>
                      <a:pt x="523220" y="0"/>
                    </a:lnTo>
                    <a:lnTo>
                      <a:pt x="523220" y="523220"/>
                    </a:lnTo>
                    <a:lnTo>
                      <a:pt x="0" y="523220"/>
                    </a:lnTo>
                    <a:close/>
                  </a:path>
                </a:pathLst>
              </a:custGeom>
              <a:noFill/>
              <a:ln w="21431" cap="flat">
                <a:noFill/>
                <a:prstDash val="solid"/>
                <a:miter/>
              </a:ln>
            </p:spPr>
            <p:txBody>
              <a:bodyPr rtlCol="0" anchor="ctr"/>
              <a:lstStyle/>
              <a:p>
                <a:endParaRPr lang="en-US" sz="1400"/>
              </a:p>
            </p:txBody>
          </p:sp>
        </p:grpSp>
      </p:grpSp>
      <p:grpSp>
        <p:nvGrpSpPr>
          <p:cNvPr id="12" name="Group 11">
            <a:extLst>
              <a:ext uri="{FF2B5EF4-FFF2-40B4-BE49-F238E27FC236}">
                <a16:creationId xmlns:a16="http://schemas.microsoft.com/office/drawing/2014/main" id="{4FF77046-A889-A849-B3A2-8B108B6BAA15}"/>
              </a:ext>
            </a:extLst>
          </p:cNvPr>
          <p:cNvGrpSpPr/>
          <p:nvPr/>
        </p:nvGrpSpPr>
        <p:grpSpPr>
          <a:xfrm>
            <a:off x="1322456" y="2670803"/>
            <a:ext cx="1487451" cy="552580"/>
            <a:chOff x="1155938" y="246579"/>
            <a:chExt cx="1938117" cy="720000"/>
          </a:xfrm>
        </p:grpSpPr>
        <p:grpSp>
          <p:nvGrpSpPr>
            <p:cNvPr id="133" name="Group 132">
              <a:extLst>
                <a:ext uri="{FF2B5EF4-FFF2-40B4-BE49-F238E27FC236}">
                  <a16:creationId xmlns:a16="http://schemas.microsoft.com/office/drawing/2014/main" id="{DE7C893C-60B1-0549-B818-42DADF811F64}"/>
                </a:ext>
              </a:extLst>
            </p:cNvPr>
            <p:cNvGrpSpPr/>
            <p:nvPr/>
          </p:nvGrpSpPr>
          <p:grpSpPr>
            <a:xfrm>
              <a:off x="1155938" y="246579"/>
              <a:ext cx="1938117" cy="720000"/>
              <a:chOff x="748036" y="1836281"/>
              <a:chExt cx="1938117" cy="720000"/>
            </a:xfrm>
          </p:grpSpPr>
          <p:grpSp>
            <p:nvGrpSpPr>
              <p:cNvPr id="135" name="Group 134">
                <a:extLst>
                  <a:ext uri="{FF2B5EF4-FFF2-40B4-BE49-F238E27FC236}">
                    <a16:creationId xmlns:a16="http://schemas.microsoft.com/office/drawing/2014/main" id="{403F1B37-AC98-FD49-A9A1-91AE9A413B25}"/>
                  </a:ext>
                </a:extLst>
              </p:cNvPr>
              <p:cNvGrpSpPr/>
              <p:nvPr/>
            </p:nvGrpSpPr>
            <p:grpSpPr>
              <a:xfrm>
                <a:off x="748036" y="1836281"/>
                <a:ext cx="720000" cy="720000"/>
                <a:chOff x="1257403" y="1268840"/>
                <a:chExt cx="720000" cy="720000"/>
              </a:xfrm>
            </p:grpSpPr>
            <p:sp>
              <p:nvSpPr>
                <p:cNvPr id="145" name="Oval 144">
                  <a:extLst>
                    <a:ext uri="{FF2B5EF4-FFF2-40B4-BE49-F238E27FC236}">
                      <a16:creationId xmlns:a16="http://schemas.microsoft.com/office/drawing/2014/main" id="{DF6FCCAE-399B-4E4E-B12E-67389EEA942B}"/>
                    </a:ext>
                  </a:extLst>
                </p:cNvPr>
                <p:cNvSpPr/>
                <p:nvPr/>
              </p:nvSpPr>
              <p:spPr>
                <a:xfrm>
                  <a:off x="1257403" y="1268840"/>
                  <a:ext cx="720000" cy="72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54" name="Freeform 153">
                  <a:extLst>
                    <a:ext uri="{FF2B5EF4-FFF2-40B4-BE49-F238E27FC236}">
                      <a16:creationId xmlns:a16="http://schemas.microsoft.com/office/drawing/2014/main" id="{844A8A26-0E7F-C043-9102-38AC0B7F9ABA}"/>
                    </a:ext>
                  </a:extLst>
                </p:cNvPr>
                <p:cNvSpPr/>
                <p:nvPr/>
              </p:nvSpPr>
              <p:spPr>
                <a:xfrm>
                  <a:off x="1416626" y="1382906"/>
                  <a:ext cx="416862" cy="416862"/>
                </a:xfrm>
                <a:custGeom>
                  <a:avLst/>
                  <a:gdLst>
                    <a:gd name="connsiteX0" fmla="*/ 0 w 523220"/>
                    <a:gd name="connsiteY0" fmla="*/ 0 h 523220"/>
                    <a:gd name="connsiteX1" fmla="*/ 523220 w 523220"/>
                    <a:gd name="connsiteY1" fmla="*/ 0 h 523220"/>
                    <a:gd name="connsiteX2" fmla="*/ 523220 w 523220"/>
                    <a:gd name="connsiteY2" fmla="*/ 523220 h 523220"/>
                    <a:gd name="connsiteX3" fmla="*/ 0 w 523220"/>
                    <a:gd name="connsiteY3" fmla="*/ 523220 h 523220"/>
                    <a:gd name="connsiteX4" fmla="*/ 0 w 523220"/>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220" h="523220">
                      <a:moveTo>
                        <a:pt x="0" y="0"/>
                      </a:moveTo>
                      <a:lnTo>
                        <a:pt x="523220" y="0"/>
                      </a:lnTo>
                      <a:lnTo>
                        <a:pt x="523220" y="523220"/>
                      </a:lnTo>
                      <a:lnTo>
                        <a:pt x="0" y="523220"/>
                      </a:lnTo>
                      <a:lnTo>
                        <a:pt x="0" y="0"/>
                      </a:lnTo>
                      <a:close/>
                    </a:path>
                  </a:pathLst>
                </a:custGeom>
                <a:noFill/>
                <a:ln w="21431" cap="flat">
                  <a:noFill/>
                  <a:prstDash val="solid"/>
                  <a:miter/>
                </a:ln>
              </p:spPr>
              <p:txBody>
                <a:bodyPr rtlCol="0" anchor="ctr"/>
                <a:lstStyle/>
                <a:p>
                  <a:endParaRPr lang="en-US" sz="1400"/>
                </a:p>
              </p:txBody>
            </p:sp>
          </p:grpSp>
          <p:sp>
            <p:nvSpPr>
              <p:cNvPr id="136" name="TextBox 135">
                <a:extLst>
                  <a:ext uri="{FF2B5EF4-FFF2-40B4-BE49-F238E27FC236}">
                    <a16:creationId xmlns:a16="http://schemas.microsoft.com/office/drawing/2014/main" id="{BEA64D9E-74A3-A646-BF4B-19878C27DA1F}"/>
                  </a:ext>
                </a:extLst>
              </p:cNvPr>
              <p:cNvSpPr txBox="1"/>
              <p:nvPr/>
            </p:nvSpPr>
            <p:spPr>
              <a:xfrm>
                <a:off x="1468036" y="2022517"/>
                <a:ext cx="1218117" cy="401027"/>
              </a:xfrm>
              <a:prstGeom prst="rect">
                <a:avLst/>
              </a:prstGeom>
              <a:noFill/>
            </p:spPr>
            <p:txBody>
              <a:bodyPr wrap="none" rtlCol="0">
                <a:spAutoFit/>
              </a:bodyPr>
              <a:lstStyle/>
              <a:p>
                <a:r>
                  <a:rPr lang="en-US" sz="1400" b="1" dirty="0">
                    <a:solidFill>
                      <a:schemeClr val="tx2"/>
                    </a:solidFill>
                  </a:rPr>
                  <a:t>Telecom</a:t>
                </a:r>
              </a:p>
            </p:txBody>
          </p:sp>
        </p:grpSp>
        <p:grpSp>
          <p:nvGrpSpPr>
            <p:cNvPr id="7" name="Graphic 4">
              <a:extLst>
                <a:ext uri="{FF2B5EF4-FFF2-40B4-BE49-F238E27FC236}">
                  <a16:creationId xmlns:a16="http://schemas.microsoft.com/office/drawing/2014/main" id="{CD761898-DBE5-864F-902A-584D8E27D863}"/>
                </a:ext>
              </a:extLst>
            </p:cNvPr>
            <p:cNvGrpSpPr/>
            <p:nvPr/>
          </p:nvGrpSpPr>
          <p:grpSpPr>
            <a:xfrm>
              <a:off x="1307512" y="393693"/>
              <a:ext cx="396000" cy="396000"/>
              <a:chOff x="1307512" y="408579"/>
              <a:chExt cx="396000" cy="396000"/>
            </a:xfrm>
          </p:grpSpPr>
          <p:sp>
            <p:nvSpPr>
              <p:cNvPr id="8" name="Freeform 7">
                <a:extLst>
                  <a:ext uri="{FF2B5EF4-FFF2-40B4-BE49-F238E27FC236}">
                    <a16:creationId xmlns:a16="http://schemas.microsoft.com/office/drawing/2014/main" id="{BB37A212-8929-CB48-ABB8-A147869312D9}"/>
                  </a:ext>
                </a:extLst>
              </p:cNvPr>
              <p:cNvSpPr/>
              <p:nvPr/>
            </p:nvSpPr>
            <p:spPr>
              <a:xfrm>
                <a:off x="1307512" y="408579"/>
                <a:ext cx="396000" cy="396000"/>
              </a:xfrm>
              <a:custGeom>
                <a:avLst/>
                <a:gdLst>
                  <a:gd name="connsiteX0" fmla="*/ 0 w 396000"/>
                  <a:gd name="connsiteY0" fmla="*/ 0 h 396000"/>
                  <a:gd name="connsiteX1" fmla="*/ 396000 w 396000"/>
                  <a:gd name="connsiteY1" fmla="*/ 0 h 396000"/>
                  <a:gd name="connsiteX2" fmla="*/ 396000 w 396000"/>
                  <a:gd name="connsiteY2" fmla="*/ 396000 h 396000"/>
                  <a:gd name="connsiteX3" fmla="*/ 0 w 396000"/>
                  <a:gd name="connsiteY3" fmla="*/ 396000 h 396000"/>
                </a:gdLst>
                <a:ahLst/>
                <a:cxnLst>
                  <a:cxn ang="0">
                    <a:pos x="connsiteX0" y="connsiteY0"/>
                  </a:cxn>
                  <a:cxn ang="0">
                    <a:pos x="connsiteX1" y="connsiteY1"/>
                  </a:cxn>
                  <a:cxn ang="0">
                    <a:pos x="connsiteX2" y="connsiteY2"/>
                  </a:cxn>
                  <a:cxn ang="0">
                    <a:pos x="connsiteX3" y="connsiteY3"/>
                  </a:cxn>
                </a:cxnLst>
                <a:rect l="l" t="t" r="r" b="b"/>
                <a:pathLst>
                  <a:path w="396000" h="396000">
                    <a:moveTo>
                      <a:pt x="0" y="0"/>
                    </a:moveTo>
                    <a:lnTo>
                      <a:pt x="396000" y="0"/>
                    </a:lnTo>
                    <a:lnTo>
                      <a:pt x="396000" y="396000"/>
                    </a:lnTo>
                    <a:lnTo>
                      <a:pt x="0" y="396000"/>
                    </a:lnTo>
                    <a:close/>
                  </a:path>
                </a:pathLst>
              </a:custGeom>
              <a:noFill/>
              <a:ln w="16272" cap="flat">
                <a:noFill/>
                <a:prstDash val="solid"/>
                <a:miter/>
              </a:ln>
            </p:spPr>
            <p:txBody>
              <a:bodyPr rtlCol="0" anchor="ctr"/>
              <a:lstStyle/>
              <a:p>
                <a:endParaRPr lang="en-US" sz="1400"/>
              </a:p>
            </p:txBody>
          </p:sp>
          <p:sp>
            <p:nvSpPr>
              <p:cNvPr id="9" name="Freeform 8">
                <a:extLst>
                  <a:ext uri="{FF2B5EF4-FFF2-40B4-BE49-F238E27FC236}">
                    <a16:creationId xmlns:a16="http://schemas.microsoft.com/office/drawing/2014/main" id="{1FE14C3D-126C-3C43-BB47-B32D169B20D2}"/>
                  </a:ext>
                </a:extLst>
              </p:cNvPr>
              <p:cNvSpPr>
                <a:spLocks noChangeAspect="1"/>
              </p:cNvSpPr>
              <p:nvPr/>
            </p:nvSpPr>
            <p:spPr>
              <a:xfrm>
                <a:off x="1333614" y="438729"/>
                <a:ext cx="360000" cy="335699"/>
              </a:xfrm>
              <a:custGeom>
                <a:avLst/>
                <a:gdLst>
                  <a:gd name="connsiteX0" fmla="*/ 165000 w 330000"/>
                  <a:gd name="connsiteY0" fmla="*/ 132000 h 307724"/>
                  <a:gd name="connsiteX1" fmla="*/ 132000 w 330000"/>
                  <a:gd name="connsiteY1" fmla="*/ 165000 h 307724"/>
                  <a:gd name="connsiteX2" fmla="*/ 165000 w 330000"/>
                  <a:gd name="connsiteY2" fmla="*/ 198000 h 307724"/>
                  <a:gd name="connsiteX3" fmla="*/ 198000 w 330000"/>
                  <a:gd name="connsiteY3" fmla="*/ 165000 h 307724"/>
                  <a:gd name="connsiteX4" fmla="*/ 165000 w 330000"/>
                  <a:gd name="connsiteY4" fmla="*/ 132000 h 307724"/>
                  <a:gd name="connsiteX5" fmla="*/ 264000 w 330000"/>
                  <a:gd name="connsiteY5" fmla="*/ 165000 h 307724"/>
                  <a:gd name="connsiteX6" fmla="*/ 165000 w 330000"/>
                  <a:gd name="connsiteY6" fmla="*/ 66000 h 307724"/>
                  <a:gd name="connsiteX7" fmla="*/ 66000 w 330000"/>
                  <a:gd name="connsiteY7" fmla="*/ 165000 h 307724"/>
                  <a:gd name="connsiteX8" fmla="*/ 115500 w 330000"/>
                  <a:gd name="connsiteY8" fmla="*/ 250635 h 307724"/>
                  <a:gd name="connsiteX9" fmla="*/ 132000 w 330000"/>
                  <a:gd name="connsiteY9" fmla="*/ 221925 h 307724"/>
                  <a:gd name="connsiteX10" fmla="*/ 99000 w 330000"/>
                  <a:gd name="connsiteY10" fmla="*/ 165000 h 307724"/>
                  <a:gd name="connsiteX11" fmla="*/ 165000 w 330000"/>
                  <a:gd name="connsiteY11" fmla="*/ 99000 h 307724"/>
                  <a:gd name="connsiteX12" fmla="*/ 231000 w 330000"/>
                  <a:gd name="connsiteY12" fmla="*/ 165000 h 307724"/>
                  <a:gd name="connsiteX13" fmla="*/ 198000 w 330000"/>
                  <a:gd name="connsiteY13" fmla="*/ 221925 h 307724"/>
                  <a:gd name="connsiteX14" fmla="*/ 214500 w 330000"/>
                  <a:gd name="connsiteY14" fmla="*/ 250635 h 307724"/>
                  <a:gd name="connsiteX15" fmla="*/ 264000 w 330000"/>
                  <a:gd name="connsiteY15" fmla="*/ 165000 h 307724"/>
                  <a:gd name="connsiteX16" fmla="*/ 165000 w 330000"/>
                  <a:gd name="connsiteY16" fmla="*/ 0 h 307724"/>
                  <a:gd name="connsiteX17" fmla="*/ 0 w 330000"/>
                  <a:gd name="connsiteY17" fmla="*/ 165000 h 307724"/>
                  <a:gd name="connsiteX18" fmla="*/ 82335 w 330000"/>
                  <a:gd name="connsiteY18" fmla="*/ 307725 h 307724"/>
                  <a:gd name="connsiteX19" fmla="*/ 98835 w 330000"/>
                  <a:gd name="connsiteY19" fmla="*/ 279180 h 307724"/>
                  <a:gd name="connsiteX20" fmla="*/ 33000 w 330000"/>
                  <a:gd name="connsiteY20" fmla="*/ 165000 h 307724"/>
                  <a:gd name="connsiteX21" fmla="*/ 165000 w 330000"/>
                  <a:gd name="connsiteY21" fmla="*/ 33000 h 307724"/>
                  <a:gd name="connsiteX22" fmla="*/ 297000 w 330000"/>
                  <a:gd name="connsiteY22" fmla="*/ 165000 h 307724"/>
                  <a:gd name="connsiteX23" fmla="*/ 231000 w 330000"/>
                  <a:gd name="connsiteY23" fmla="*/ 279180 h 307724"/>
                  <a:gd name="connsiteX24" fmla="*/ 247500 w 330000"/>
                  <a:gd name="connsiteY24" fmla="*/ 307725 h 307724"/>
                  <a:gd name="connsiteX25" fmla="*/ 330000 w 330000"/>
                  <a:gd name="connsiteY25" fmla="*/ 165000 h 307724"/>
                  <a:gd name="connsiteX26" fmla="*/ 165000 w 330000"/>
                  <a:gd name="connsiteY26" fmla="*/ 0 h 307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30000" h="307724">
                    <a:moveTo>
                      <a:pt x="165000" y="132000"/>
                    </a:moveTo>
                    <a:cubicBezTo>
                      <a:pt x="146850" y="132000"/>
                      <a:pt x="132000" y="146850"/>
                      <a:pt x="132000" y="165000"/>
                    </a:cubicBezTo>
                    <a:cubicBezTo>
                      <a:pt x="132000" y="183150"/>
                      <a:pt x="146850" y="198000"/>
                      <a:pt x="165000" y="198000"/>
                    </a:cubicBezTo>
                    <a:cubicBezTo>
                      <a:pt x="183150" y="198000"/>
                      <a:pt x="198000" y="183150"/>
                      <a:pt x="198000" y="165000"/>
                    </a:cubicBezTo>
                    <a:cubicBezTo>
                      <a:pt x="198000" y="146850"/>
                      <a:pt x="183150" y="132000"/>
                      <a:pt x="165000" y="132000"/>
                    </a:cubicBezTo>
                    <a:close/>
                    <a:moveTo>
                      <a:pt x="264000" y="165000"/>
                    </a:moveTo>
                    <a:cubicBezTo>
                      <a:pt x="264000" y="110385"/>
                      <a:pt x="219615" y="66000"/>
                      <a:pt x="165000" y="66000"/>
                    </a:cubicBezTo>
                    <a:cubicBezTo>
                      <a:pt x="110385" y="66000"/>
                      <a:pt x="66000" y="110385"/>
                      <a:pt x="66000" y="165000"/>
                    </a:cubicBezTo>
                    <a:cubicBezTo>
                      <a:pt x="66000" y="201630"/>
                      <a:pt x="85965" y="233475"/>
                      <a:pt x="115500" y="250635"/>
                    </a:cubicBezTo>
                    <a:lnTo>
                      <a:pt x="132000" y="221925"/>
                    </a:lnTo>
                    <a:cubicBezTo>
                      <a:pt x="112365" y="210375"/>
                      <a:pt x="99000" y="189420"/>
                      <a:pt x="99000" y="165000"/>
                    </a:cubicBezTo>
                    <a:cubicBezTo>
                      <a:pt x="99000" y="128535"/>
                      <a:pt x="128535" y="99000"/>
                      <a:pt x="165000" y="99000"/>
                    </a:cubicBezTo>
                    <a:cubicBezTo>
                      <a:pt x="201465" y="99000"/>
                      <a:pt x="231000" y="128535"/>
                      <a:pt x="231000" y="165000"/>
                    </a:cubicBezTo>
                    <a:cubicBezTo>
                      <a:pt x="231000" y="189420"/>
                      <a:pt x="217635" y="210375"/>
                      <a:pt x="198000" y="221925"/>
                    </a:cubicBezTo>
                    <a:lnTo>
                      <a:pt x="214500" y="250635"/>
                    </a:lnTo>
                    <a:cubicBezTo>
                      <a:pt x="244035" y="233475"/>
                      <a:pt x="264000" y="201630"/>
                      <a:pt x="264000" y="165000"/>
                    </a:cubicBezTo>
                    <a:close/>
                    <a:moveTo>
                      <a:pt x="165000" y="0"/>
                    </a:moveTo>
                    <a:cubicBezTo>
                      <a:pt x="73920" y="0"/>
                      <a:pt x="0" y="73920"/>
                      <a:pt x="0" y="165000"/>
                    </a:cubicBezTo>
                    <a:cubicBezTo>
                      <a:pt x="0" y="226050"/>
                      <a:pt x="33165" y="279180"/>
                      <a:pt x="82335" y="307725"/>
                    </a:cubicBezTo>
                    <a:lnTo>
                      <a:pt x="98835" y="279180"/>
                    </a:lnTo>
                    <a:cubicBezTo>
                      <a:pt x="59565" y="256245"/>
                      <a:pt x="33000" y="213840"/>
                      <a:pt x="33000" y="165000"/>
                    </a:cubicBezTo>
                    <a:cubicBezTo>
                      <a:pt x="33000" y="92070"/>
                      <a:pt x="92070" y="33000"/>
                      <a:pt x="165000" y="33000"/>
                    </a:cubicBezTo>
                    <a:cubicBezTo>
                      <a:pt x="237930" y="33000"/>
                      <a:pt x="297000" y="92070"/>
                      <a:pt x="297000" y="165000"/>
                    </a:cubicBezTo>
                    <a:cubicBezTo>
                      <a:pt x="297000" y="213840"/>
                      <a:pt x="270435" y="256245"/>
                      <a:pt x="231000" y="279180"/>
                    </a:cubicBezTo>
                    <a:lnTo>
                      <a:pt x="247500" y="307725"/>
                    </a:lnTo>
                    <a:cubicBezTo>
                      <a:pt x="296835" y="279180"/>
                      <a:pt x="330000" y="226050"/>
                      <a:pt x="330000" y="165000"/>
                    </a:cubicBezTo>
                    <a:cubicBezTo>
                      <a:pt x="330000" y="73920"/>
                      <a:pt x="256080" y="0"/>
                      <a:pt x="165000" y="0"/>
                    </a:cubicBezTo>
                    <a:close/>
                  </a:path>
                </a:pathLst>
              </a:custGeom>
              <a:solidFill>
                <a:schemeClr val="bg1"/>
              </a:solidFill>
              <a:ln w="16272" cap="flat">
                <a:noFill/>
                <a:prstDash val="solid"/>
                <a:miter/>
              </a:ln>
            </p:spPr>
            <p:txBody>
              <a:bodyPr rtlCol="0" anchor="ctr"/>
              <a:lstStyle/>
              <a:p>
                <a:endParaRPr lang="en-US" sz="1400" dirty="0"/>
              </a:p>
            </p:txBody>
          </p:sp>
        </p:grpSp>
      </p:grpSp>
      <p:sp>
        <p:nvSpPr>
          <p:cNvPr id="2" name="Rectangle 1">
            <a:extLst>
              <a:ext uri="{FF2B5EF4-FFF2-40B4-BE49-F238E27FC236}">
                <a16:creationId xmlns:a16="http://schemas.microsoft.com/office/drawing/2014/main" id="{FFF697EA-63A4-47EB-BF49-3C1FC69A4E33}"/>
              </a:ext>
            </a:extLst>
          </p:cNvPr>
          <p:cNvSpPr/>
          <p:nvPr/>
        </p:nvSpPr>
        <p:spPr>
          <a:xfrm>
            <a:off x="1127447" y="1102389"/>
            <a:ext cx="7248367" cy="292388"/>
          </a:xfrm>
          <a:prstGeom prst="rect">
            <a:avLst/>
          </a:prstGeom>
        </p:spPr>
        <p:txBody>
          <a:bodyPr wrap="square">
            <a:spAutoFit/>
          </a:bodyPr>
          <a:lstStyle/>
          <a:p>
            <a:r>
              <a:rPr lang="en-US" sz="1300" dirty="0">
                <a:solidFill>
                  <a:schemeClr val="bg1">
                    <a:lumMod val="65000"/>
                  </a:schemeClr>
                </a:solidFill>
              </a:rPr>
              <a:t>No one knows when the change is going to happen exactly. </a:t>
            </a:r>
            <a:r>
              <a:rPr lang="en-US" sz="1300" dirty="0" err="1">
                <a:solidFill>
                  <a:schemeClr val="bg1">
                    <a:lumMod val="65000"/>
                  </a:schemeClr>
                </a:solidFill>
              </a:rPr>
              <a:t>Hhere’s</a:t>
            </a:r>
            <a:r>
              <a:rPr lang="en-US" sz="1300" dirty="0">
                <a:solidFill>
                  <a:schemeClr val="bg1">
                    <a:lumMod val="65000"/>
                  </a:schemeClr>
                </a:solidFill>
              </a:rPr>
              <a:t> our best guess:</a:t>
            </a:r>
          </a:p>
        </p:txBody>
      </p:sp>
    </p:spTree>
    <p:extLst>
      <p:ext uri="{BB962C8B-B14F-4D97-AF65-F5344CB8AC3E}">
        <p14:creationId xmlns:p14="http://schemas.microsoft.com/office/powerpoint/2010/main" val="6879032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5B47CD58-5308-4DF3-8468-28D7E979D29A}"/>
              </a:ext>
            </a:extLst>
          </p:cNvPr>
          <p:cNvSpPr txBox="1"/>
          <p:nvPr/>
        </p:nvSpPr>
        <p:spPr>
          <a:xfrm>
            <a:off x="915963" y="454224"/>
            <a:ext cx="7920880" cy="954107"/>
          </a:xfrm>
          <a:prstGeom prst="rect">
            <a:avLst/>
          </a:prstGeom>
          <a:noFill/>
        </p:spPr>
        <p:txBody>
          <a:bodyPr wrap="square" rtlCol="0">
            <a:spAutoFit/>
          </a:bodyPr>
          <a:lstStyle/>
          <a:p>
            <a:r>
              <a:rPr lang="en-US" sz="2800" b="1" dirty="0"/>
              <a:t>Thanks for downloading The Ultimate Guide to Different Types of Innovations!</a:t>
            </a:r>
          </a:p>
        </p:txBody>
      </p:sp>
      <p:sp>
        <p:nvSpPr>
          <p:cNvPr id="2" name="Rectangle 1">
            <a:extLst>
              <a:ext uri="{FF2B5EF4-FFF2-40B4-BE49-F238E27FC236}">
                <a16:creationId xmlns:a16="http://schemas.microsoft.com/office/drawing/2014/main" id="{06483BD4-A976-4951-B6CF-35DA6A730B1A}"/>
              </a:ext>
            </a:extLst>
          </p:cNvPr>
          <p:cNvSpPr/>
          <p:nvPr/>
        </p:nvSpPr>
        <p:spPr>
          <a:xfrm>
            <a:off x="911424" y="1628800"/>
            <a:ext cx="10369152" cy="4262705"/>
          </a:xfrm>
          <a:prstGeom prst="rect">
            <a:avLst/>
          </a:prstGeom>
        </p:spPr>
        <p:txBody>
          <a:bodyPr wrap="square">
            <a:spAutoFit/>
          </a:bodyPr>
          <a:lstStyle/>
          <a:p>
            <a:r>
              <a:rPr lang="en-US" sz="1300" dirty="0">
                <a:solidFill>
                  <a:schemeClr val="bg1">
                    <a:lumMod val="65000"/>
                  </a:schemeClr>
                </a:solidFill>
              </a:rPr>
              <a:t>Innovation comes in many forms and can be categorized in several ways. Because there are so many ways to use the term</a:t>
            </a:r>
            <a:r>
              <a:rPr lang="fi-FI" sz="1300" dirty="0">
                <a:solidFill>
                  <a:schemeClr val="bg1">
                    <a:lumMod val="65000"/>
                  </a:schemeClr>
                </a:solidFill>
              </a:rPr>
              <a:t>, classifying different types of innovations can be confusing.</a:t>
            </a:r>
            <a:r>
              <a:rPr lang="en-US" sz="1300" dirty="0">
                <a:solidFill>
                  <a:schemeClr val="bg1">
                    <a:lumMod val="65000"/>
                  </a:schemeClr>
                </a:solidFill>
              </a:rPr>
              <a:t> </a:t>
            </a:r>
            <a:endParaRPr lang="fi-FI" sz="1300" dirty="0">
              <a:solidFill>
                <a:schemeClr val="bg1">
                  <a:lumMod val="65000"/>
                </a:schemeClr>
              </a:solidFill>
            </a:endParaRPr>
          </a:p>
          <a:p>
            <a:endParaRPr lang="fi-FI" sz="1300" dirty="0">
              <a:solidFill>
                <a:schemeClr val="bg1">
                  <a:lumMod val="65000"/>
                </a:schemeClr>
              </a:solidFill>
            </a:endParaRPr>
          </a:p>
          <a:p>
            <a:r>
              <a:rPr lang="en-US" sz="1300" dirty="0">
                <a:solidFill>
                  <a:schemeClr val="bg1">
                    <a:lumMod val="65000"/>
                  </a:schemeClr>
                </a:solidFill>
              </a:rPr>
              <a:t>Most innovations are smaller, gradual improvements on existing products, processes and services while some innovations can be the ground-breaking technological inventions or business models that transform industries and thus get most of the attention.</a:t>
            </a:r>
            <a:br>
              <a:rPr lang="en-US" sz="1300" dirty="0">
                <a:solidFill>
                  <a:schemeClr val="bg1">
                    <a:lumMod val="65000"/>
                  </a:schemeClr>
                </a:solidFill>
              </a:rPr>
            </a:br>
            <a:endParaRPr lang="en-US" sz="1300" dirty="0">
              <a:solidFill>
                <a:schemeClr val="bg1">
                  <a:lumMod val="65000"/>
                </a:schemeClr>
              </a:solidFill>
            </a:endParaRPr>
          </a:p>
          <a:p>
            <a:endParaRPr lang="en-US" sz="1300" dirty="0">
              <a:solidFill>
                <a:schemeClr val="bg1">
                  <a:lumMod val="65000"/>
                </a:schemeClr>
              </a:solidFill>
            </a:endParaRPr>
          </a:p>
          <a:p>
            <a:r>
              <a:rPr lang="en-US" sz="1600" b="1" dirty="0">
                <a:solidFill>
                  <a:schemeClr val="tx1">
                    <a:lumMod val="50000"/>
                    <a:lumOff val="50000"/>
                  </a:schemeClr>
                </a:solidFill>
              </a:rPr>
              <a:t>The purpose of this guide</a:t>
            </a:r>
            <a:br>
              <a:rPr lang="en-US" sz="1300" b="1" dirty="0">
                <a:solidFill>
                  <a:schemeClr val="tx1">
                    <a:lumMod val="50000"/>
                    <a:lumOff val="50000"/>
                  </a:schemeClr>
                </a:solidFill>
              </a:rPr>
            </a:br>
            <a:endParaRPr lang="en-US" sz="1300" b="1" dirty="0">
              <a:solidFill>
                <a:schemeClr val="tx1">
                  <a:lumMod val="50000"/>
                  <a:lumOff val="50000"/>
                </a:schemeClr>
              </a:solidFill>
            </a:endParaRPr>
          </a:p>
          <a:p>
            <a:r>
              <a:rPr lang="en-US" sz="1300" dirty="0">
                <a:solidFill>
                  <a:schemeClr val="bg1">
                    <a:lumMod val="65000"/>
                  </a:schemeClr>
                </a:solidFill>
              </a:rPr>
              <a:t>Knowing what types of innovations there are for an organization to pursue can help you discover the ones that are most suitable for your case. In this guide, we’ll introduce several different types of innovations we believe are the most important to understand.</a:t>
            </a:r>
          </a:p>
          <a:p>
            <a:endParaRPr lang="en-US" sz="1300" dirty="0">
              <a:solidFill>
                <a:schemeClr val="bg1">
                  <a:lumMod val="65000"/>
                </a:schemeClr>
              </a:solidFill>
            </a:endParaRPr>
          </a:p>
          <a:p>
            <a:r>
              <a:rPr lang="en-US" sz="1300" dirty="0">
                <a:solidFill>
                  <a:schemeClr val="bg1">
                    <a:lumMod val="65000"/>
                  </a:schemeClr>
                </a:solidFill>
              </a:rPr>
              <a:t>You’ll also learn more about: </a:t>
            </a:r>
            <a:br>
              <a:rPr lang="en-US" sz="1600" dirty="0">
                <a:solidFill>
                  <a:schemeClr val="tx1">
                    <a:lumMod val="50000"/>
                    <a:lumOff val="50000"/>
                  </a:schemeClr>
                </a:solidFill>
              </a:rPr>
            </a:br>
            <a:endParaRPr lang="en-US" sz="1400" dirty="0">
              <a:solidFill>
                <a:schemeClr val="tx1">
                  <a:lumMod val="65000"/>
                  <a:lumOff val="35000"/>
                </a:schemeClr>
              </a:solidFill>
            </a:endParaRPr>
          </a:p>
          <a:p>
            <a:pPr marL="628650" lvl="1" indent="-171450">
              <a:buFont typeface="Arial" panose="020B0604020202020204" pitchFamily="34" charset="0"/>
              <a:buChar char="•"/>
            </a:pPr>
            <a:r>
              <a:rPr lang="en-US" sz="1100" b="1" dirty="0">
                <a:solidFill>
                  <a:schemeClr val="bg1">
                    <a:lumMod val="50000"/>
                  </a:schemeClr>
                </a:solidFill>
              </a:rPr>
              <a:t>How to categorize innovation</a:t>
            </a:r>
          </a:p>
          <a:p>
            <a:pPr marL="628650" lvl="1" indent="-171450">
              <a:buFont typeface="Arial" panose="020B0604020202020204" pitchFamily="34" charset="0"/>
              <a:buChar char="•"/>
            </a:pPr>
            <a:r>
              <a:rPr lang="en-US" sz="1100" b="1" dirty="0">
                <a:solidFill>
                  <a:schemeClr val="bg1">
                    <a:lumMod val="50000"/>
                  </a:schemeClr>
                </a:solidFill>
              </a:rPr>
              <a:t>Characteristics of different types of innovations</a:t>
            </a:r>
          </a:p>
          <a:p>
            <a:pPr marL="628650" lvl="1" indent="-171450">
              <a:buFont typeface="Arial" panose="020B0604020202020204" pitchFamily="34" charset="0"/>
              <a:buChar char="•"/>
            </a:pPr>
            <a:r>
              <a:rPr lang="en-US" sz="1100" b="1" dirty="0">
                <a:solidFill>
                  <a:schemeClr val="bg1">
                    <a:lumMod val="50000"/>
                  </a:schemeClr>
                </a:solidFill>
              </a:rPr>
              <a:t>Real-life examples of each innovation type</a:t>
            </a:r>
            <a:br>
              <a:rPr lang="en-US" sz="1100" b="1" dirty="0">
                <a:solidFill>
                  <a:schemeClr val="bg1">
                    <a:lumMod val="50000"/>
                  </a:schemeClr>
                </a:solidFill>
              </a:rPr>
            </a:br>
            <a:endParaRPr lang="en-US" sz="1300" dirty="0">
              <a:solidFill>
                <a:schemeClr val="bg1">
                  <a:lumMod val="65000"/>
                </a:schemeClr>
              </a:solidFill>
            </a:endParaRPr>
          </a:p>
          <a:p>
            <a:br>
              <a:rPr lang="fi-FI" sz="1300" dirty="0">
                <a:solidFill>
                  <a:schemeClr val="bg1">
                    <a:lumMod val="65000"/>
                  </a:schemeClr>
                </a:solidFill>
              </a:rPr>
            </a:br>
            <a:r>
              <a:rPr lang="fi-FI" sz="1300" dirty="0">
                <a:solidFill>
                  <a:schemeClr val="bg1">
                    <a:lumMod val="65000"/>
                  </a:schemeClr>
                </a:solidFill>
              </a:rPr>
              <a:t>This guide is for all of those who who want to get a comprehensive overview of the topic. If you know someone who might find this guide useful, you’re more than welcome to share it with them!</a:t>
            </a:r>
          </a:p>
        </p:txBody>
      </p:sp>
    </p:spTree>
    <p:extLst>
      <p:ext uri="{BB962C8B-B14F-4D97-AF65-F5344CB8AC3E}">
        <p14:creationId xmlns:p14="http://schemas.microsoft.com/office/powerpoint/2010/main" val="2144098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46DE3E23-6FEB-4341-B233-8730C7CAB7D3}"/>
              </a:ext>
            </a:extLst>
          </p:cNvPr>
          <p:cNvPicPr>
            <a:picLocks noGrp="1" noChangeAspect="1"/>
          </p:cNvPicPr>
          <p:nvPr>
            <p:ph type="pic" sz="quarter" idx="12"/>
          </p:nvPr>
        </p:nvPicPr>
        <p:blipFill>
          <a:blip r:embed="rId2"/>
          <a:srcRect l="44" r="44"/>
          <a:stretch>
            <a:fillRect/>
          </a:stretch>
        </p:blipFill>
        <p:spPr>
          <a:xfrm>
            <a:off x="0" y="0"/>
            <a:ext cx="12192000" cy="6858000"/>
          </a:xfrm>
        </p:spPr>
      </p:pic>
      <p:sp>
        <p:nvSpPr>
          <p:cNvPr id="21" name="Rectangle 20">
            <a:extLst>
              <a:ext uri="{FF2B5EF4-FFF2-40B4-BE49-F238E27FC236}">
                <a16:creationId xmlns:a16="http://schemas.microsoft.com/office/drawing/2014/main" id="{0BB9C142-91A3-A34F-BC4C-F9C5FF9C1B3F}"/>
              </a:ext>
            </a:extLst>
          </p:cNvPr>
          <p:cNvSpPr/>
          <p:nvPr/>
        </p:nvSpPr>
        <p:spPr>
          <a:xfrm>
            <a:off x="3136" y="-1601"/>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OTHER TYPES OF INNOVATION</a:t>
            </a:r>
          </a:p>
        </p:txBody>
      </p:sp>
    </p:spTree>
    <p:extLst>
      <p:ext uri="{BB962C8B-B14F-4D97-AF65-F5344CB8AC3E}">
        <p14:creationId xmlns:p14="http://schemas.microsoft.com/office/powerpoint/2010/main" val="13206278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5B47CD58-5308-4DF3-8468-28D7E979D29A}"/>
              </a:ext>
            </a:extLst>
          </p:cNvPr>
          <p:cNvSpPr txBox="1"/>
          <p:nvPr/>
        </p:nvSpPr>
        <p:spPr>
          <a:xfrm>
            <a:off x="914178" y="537549"/>
            <a:ext cx="7920880" cy="523220"/>
          </a:xfrm>
          <a:prstGeom prst="rect">
            <a:avLst/>
          </a:prstGeom>
          <a:noFill/>
        </p:spPr>
        <p:txBody>
          <a:bodyPr wrap="square" rtlCol="0">
            <a:spAutoFit/>
          </a:bodyPr>
          <a:lstStyle/>
          <a:p>
            <a:r>
              <a:rPr lang="en-US" sz="2800" b="1" dirty="0"/>
              <a:t>Other types of innovation</a:t>
            </a:r>
          </a:p>
        </p:txBody>
      </p:sp>
      <p:sp>
        <p:nvSpPr>
          <p:cNvPr id="2" name="Rectangle 1">
            <a:extLst>
              <a:ext uri="{FF2B5EF4-FFF2-40B4-BE49-F238E27FC236}">
                <a16:creationId xmlns:a16="http://schemas.microsoft.com/office/drawing/2014/main" id="{06483BD4-A976-4951-B6CF-35DA6A730B1A}"/>
              </a:ext>
            </a:extLst>
          </p:cNvPr>
          <p:cNvSpPr/>
          <p:nvPr/>
        </p:nvSpPr>
        <p:spPr>
          <a:xfrm>
            <a:off x="920255" y="1129270"/>
            <a:ext cx="9802216" cy="2092881"/>
          </a:xfrm>
          <a:prstGeom prst="rect">
            <a:avLst/>
          </a:prstGeom>
        </p:spPr>
        <p:txBody>
          <a:bodyPr wrap="square">
            <a:spAutoFit/>
          </a:bodyPr>
          <a:lstStyle/>
          <a:p>
            <a:r>
              <a:rPr lang="en-US" sz="1300" dirty="0">
                <a:solidFill>
                  <a:schemeClr val="bg1">
                    <a:lumMod val="65000"/>
                  </a:schemeClr>
                </a:solidFill>
              </a:rPr>
              <a:t>Incremental, disruptive, sustaining and radical innovations can be used to describe the technology the innovation uses and the impact it has on the market. However, these are </a:t>
            </a:r>
            <a:r>
              <a:rPr lang="en-US" sz="1300" b="1" dirty="0">
                <a:solidFill>
                  <a:schemeClr val="bg1">
                    <a:lumMod val="50000"/>
                  </a:schemeClr>
                </a:solidFill>
              </a:rPr>
              <a:t>not the only types of innovation</a:t>
            </a:r>
            <a:r>
              <a:rPr lang="en-US" sz="1300" dirty="0">
                <a:solidFill>
                  <a:schemeClr val="bg1">
                    <a:lumMod val="65000"/>
                  </a:schemeClr>
                </a:solidFill>
              </a:rPr>
              <a:t>.</a:t>
            </a:r>
          </a:p>
          <a:p>
            <a:endParaRPr lang="en-US" sz="1300" dirty="0">
              <a:solidFill>
                <a:schemeClr val="bg1">
                  <a:lumMod val="65000"/>
                </a:schemeClr>
              </a:solidFill>
            </a:endParaRPr>
          </a:p>
          <a:p>
            <a:r>
              <a:rPr lang="en-US" sz="1300" dirty="0">
                <a:solidFill>
                  <a:schemeClr val="bg1">
                    <a:lumMod val="65000"/>
                  </a:schemeClr>
                </a:solidFill>
              </a:rPr>
              <a:t>You wouldn’t necessarily start your next innovation initiative by telling people to come up with new disruptive business ideas that are going to transform the entire industry, or simply to make more incremental innovation happen.</a:t>
            </a:r>
          </a:p>
          <a:p>
            <a:endParaRPr lang="en-US" sz="1300" dirty="0">
              <a:solidFill>
                <a:schemeClr val="bg1">
                  <a:lumMod val="65000"/>
                </a:schemeClr>
              </a:solidFill>
            </a:endParaRPr>
          </a:p>
          <a:p>
            <a:r>
              <a:rPr lang="en-US" sz="1300" dirty="0">
                <a:solidFill>
                  <a:schemeClr val="bg1">
                    <a:lumMod val="65000"/>
                  </a:schemeClr>
                </a:solidFill>
              </a:rPr>
              <a:t>To get more concrete and actionable results, innovation should be approached </a:t>
            </a:r>
            <a:r>
              <a:rPr lang="en-US" sz="1300" b="1" dirty="0">
                <a:solidFill>
                  <a:schemeClr val="bg1">
                    <a:lumMod val="65000"/>
                  </a:schemeClr>
                </a:solidFill>
              </a:rPr>
              <a:t>pragmatically and holistically</a:t>
            </a:r>
            <a:r>
              <a:rPr lang="en-US" sz="1300" dirty="0">
                <a:solidFill>
                  <a:schemeClr val="bg1">
                    <a:lumMod val="65000"/>
                  </a:schemeClr>
                </a:solidFill>
              </a:rPr>
              <a:t>. </a:t>
            </a:r>
          </a:p>
          <a:p>
            <a:endParaRPr lang="en-US" sz="1300" dirty="0">
              <a:solidFill>
                <a:schemeClr val="bg1">
                  <a:lumMod val="65000"/>
                </a:schemeClr>
              </a:solidFill>
            </a:endParaRPr>
          </a:p>
          <a:p>
            <a:r>
              <a:rPr lang="en-US" sz="1300" dirty="0">
                <a:solidFill>
                  <a:schemeClr val="bg1">
                    <a:lumMod val="65000"/>
                  </a:schemeClr>
                </a:solidFill>
              </a:rPr>
              <a:t>In the second part of this guide, you’ll learn more about other types of innovation that can be used to improve and </a:t>
            </a:r>
            <a:r>
              <a:rPr lang="en-US" sz="1300" b="1" dirty="0">
                <a:solidFill>
                  <a:schemeClr val="bg1">
                    <a:lumMod val="50000"/>
                  </a:schemeClr>
                </a:solidFill>
              </a:rPr>
              <a:t>unlock new value in different parts of your business</a:t>
            </a:r>
            <a:r>
              <a:rPr lang="en-US" sz="1300" dirty="0">
                <a:solidFill>
                  <a:schemeClr val="bg1">
                    <a:lumMod val="65000"/>
                  </a:schemeClr>
                </a:solidFill>
              </a:rPr>
              <a:t>. In this section, you’ll learn more about the following types of innovations:</a:t>
            </a:r>
          </a:p>
        </p:txBody>
      </p:sp>
      <p:sp>
        <p:nvSpPr>
          <p:cNvPr id="4" name="Rectangle 3">
            <a:extLst>
              <a:ext uri="{FF2B5EF4-FFF2-40B4-BE49-F238E27FC236}">
                <a16:creationId xmlns:a16="http://schemas.microsoft.com/office/drawing/2014/main" id="{B2DFF1F4-0232-4ACB-B788-F3F3E841A3BB}"/>
              </a:ext>
            </a:extLst>
          </p:cNvPr>
          <p:cNvSpPr/>
          <p:nvPr/>
        </p:nvSpPr>
        <p:spPr>
          <a:xfrm>
            <a:off x="1127448" y="3429000"/>
            <a:ext cx="6096000" cy="2350515"/>
          </a:xfrm>
          <a:prstGeom prst="rect">
            <a:avLst/>
          </a:prstGeom>
        </p:spPr>
        <p:txBody>
          <a:bodyPr>
            <a:spAutoFit/>
          </a:bodyPr>
          <a:lstStyle/>
          <a:p>
            <a:pPr marL="285750" indent="-285750">
              <a:lnSpc>
                <a:spcPct val="150000"/>
              </a:lnSpc>
              <a:buFont typeface="Arial" panose="020B0604020202020204" pitchFamily="34" charset="0"/>
              <a:buChar char="•"/>
            </a:pPr>
            <a:r>
              <a:rPr lang="en-US" sz="1100" b="1" dirty="0">
                <a:solidFill>
                  <a:schemeClr val="bg1">
                    <a:lumMod val="50000"/>
                  </a:schemeClr>
                </a:solidFill>
              </a:rPr>
              <a:t>Doblin’s Ten Types of Innovation</a:t>
            </a:r>
          </a:p>
          <a:p>
            <a:pPr marL="285750" indent="-285750">
              <a:lnSpc>
                <a:spcPct val="150000"/>
              </a:lnSpc>
              <a:buFont typeface="Arial" panose="020B0604020202020204" pitchFamily="34" charset="0"/>
              <a:buChar char="•"/>
            </a:pPr>
            <a:r>
              <a:rPr lang="en-US" sz="1100" b="1" dirty="0">
                <a:solidFill>
                  <a:schemeClr val="bg1">
                    <a:lumMod val="50000"/>
                  </a:schemeClr>
                </a:solidFill>
              </a:rPr>
              <a:t>Product innovation</a:t>
            </a:r>
          </a:p>
          <a:p>
            <a:pPr marL="285750" indent="-285750">
              <a:lnSpc>
                <a:spcPct val="150000"/>
              </a:lnSpc>
              <a:buFont typeface="Arial" panose="020B0604020202020204" pitchFamily="34" charset="0"/>
              <a:buChar char="•"/>
            </a:pPr>
            <a:r>
              <a:rPr lang="en-US" sz="1100" b="1" dirty="0">
                <a:solidFill>
                  <a:schemeClr val="bg1">
                    <a:lumMod val="50000"/>
                  </a:schemeClr>
                </a:solidFill>
              </a:rPr>
              <a:t>Service innovation</a:t>
            </a:r>
          </a:p>
          <a:p>
            <a:pPr marL="285750" indent="-285750">
              <a:lnSpc>
                <a:spcPct val="150000"/>
              </a:lnSpc>
              <a:buFont typeface="Arial" panose="020B0604020202020204" pitchFamily="34" charset="0"/>
              <a:buChar char="•"/>
            </a:pPr>
            <a:r>
              <a:rPr lang="en-US" sz="1100" b="1" dirty="0">
                <a:solidFill>
                  <a:schemeClr val="bg1">
                    <a:lumMod val="50000"/>
                  </a:schemeClr>
                </a:solidFill>
              </a:rPr>
              <a:t>Process innovation</a:t>
            </a:r>
          </a:p>
          <a:p>
            <a:pPr marL="285750" indent="-285750">
              <a:lnSpc>
                <a:spcPct val="150000"/>
              </a:lnSpc>
              <a:buFont typeface="Arial" panose="020B0604020202020204" pitchFamily="34" charset="0"/>
              <a:buChar char="•"/>
            </a:pPr>
            <a:r>
              <a:rPr lang="en-US" sz="1100" b="1" dirty="0">
                <a:solidFill>
                  <a:schemeClr val="bg1">
                    <a:lumMod val="50000"/>
                  </a:schemeClr>
                </a:solidFill>
              </a:rPr>
              <a:t>Technological innovation</a:t>
            </a:r>
          </a:p>
          <a:p>
            <a:pPr marL="285750" indent="-285750">
              <a:lnSpc>
                <a:spcPct val="150000"/>
              </a:lnSpc>
              <a:buFont typeface="Arial" panose="020B0604020202020204" pitchFamily="34" charset="0"/>
              <a:buChar char="•"/>
            </a:pPr>
            <a:r>
              <a:rPr lang="en-US" sz="1100" b="1" dirty="0">
                <a:solidFill>
                  <a:schemeClr val="bg1">
                    <a:lumMod val="50000"/>
                  </a:schemeClr>
                </a:solidFill>
              </a:rPr>
              <a:t>Business model innovation</a:t>
            </a:r>
          </a:p>
          <a:p>
            <a:pPr marL="285750" indent="-285750">
              <a:lnSpc>
                <a:spcPct val="150000"/>
              </a:lnSpc>
              <a:buFont typeface="Arial" panose="020B0604020202020204" pitchFamily="34" charset="0"/>
              <a:buChar char="•"/>
            </a:pPr>
            <a:r>
              <a:rPr lang="en-US" sz="1100" b="1" dirty="0">
                <a:solidFill>
                  <a:schemeClr val="bg1">
                    <a:lumMod val="50000"/>
                  </a:schemeClr>
                </a:solidFill>
              </a:rPr>
              <a:t>Marketing innovation</a:t>
            </a:r>
          </a:p>
          <a:p>
            <a:pPr marL="285750" indent="-285750">
              <a:lnSpc>
                <a:spcPct val="150000"/>
              </a:lnSpc>
              <a:buFont typeface="Arial" panose="020B0604020202020204" pitchFamily="34" charset="0"/>
              <a:buChar char="•"/>
            </a:pPr>
            <a:r>
              <a:rPr lang="en-US" sz="1100" b="1" dirty="0">
                <a:solidFill>
                  <a:schemeClr val="bg1">
                    <a:lumMod val="50000"/>
                  </a:schemeClr>
                </a:solidFill>
              </a:rPr>
              <a:t>Architectural innovation </a:t>
            </a:r>
          </a:p>
          <a:p>
            <a:pPr marL="285750" indent="-285750">
              <a:lnSpc>
                <a:spcPct val="150000"/>
              </a:lnSpc>
              <a:buFont typeface="Arial" panose="020B0604020202020204" pitchFamily="34" charset="0"/>
              <a:buChar char="•"/>
            </a:pPr>
            <a:r>
              <a:rPr lang="en-US" sz="1100" b="1" dirty="0">
                <a:solidFill>
                  <a:schemeClr val="bg1">
                    <a:lumMod val="50000"/>
                  </a:schemeClr>
                </a:solidFill>
              </a:rPr>
              <a:t>Social innovation</a:t>
            </a:r>
          </a:p>
        </p:txBody>
      </p:sp>
    </p:spTree>
    <p:extLst>
      <p:ext uri="{BB962C8B-B14F-4D97-AF65-F5344CB8AC3E}">
        <p14:creationId xmlns:p14="http://schemas.microsoft.com/office/powerpoint/2010/main" val="4700046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itting, white, refrigerator&#10;&#10;Description automatically generated">
            <a:extLst>
              <a:ext uri="{FF2B5EF4-FFF2-40B4-BE49-F238E27FC236}">
                <a16:creationId xmlns:a16="http://schemas.microsoft.com/office/drawing/2014/main" id="{1BB3045F-CC1C-4E5A-A7ED-56D6420CC772}"/>
              </a:ext>
            </a:extLst>
          </p:cNvPr>
          <p:cNvPicPr>
            <a:picLocks noChangeAspect="1"/>
          </p:cNvPicPr>
          <p:nvPr/>
        </p:nvPicPr>
        <p:blipFill>
          <a:blip r:embed="rId2"/>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35112"/>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DOBLIN’S TEN TYPES OF INNOVATION</a:t>
            </a:r>
          </a:p>
        </p:txBody>
      </p:sp>
    </p:spTree>
    <p:extLst>
      <p:ext uri="{BB962C8B-B14F-4D97-AF65-F5344CB8AC3E}">
        <p14:creationId xmlns:p14="http://schemas.microsoft.com/office/powerpoint/2010/main" val="2018882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1013223" y="563305"/>
            <a:ext cx="6917093" cy="523220"/>
          </a:xfrm>
          <a:prstGeom prst="rect">
            <a:avLst/>
          </a:prstGeom>
          <a:noFill/>
        </p:spPr>
        <p:txBody>
          <a:bodyPr wrap="square" rtlCol="0">
            <a:spAutoFit/>
          </a:bodyPr>
          <a:lstStyle/>
          <a:p>
            <a:r>
              <a:rPr lang="en-US" sz="2800" b="1" dirty="0"/>
              <a:t>Doblin’s Ten Types of Innovation</a:t>
            </a:r>
          </a:p>
        </p:txBody>
      </p:sp>
      <p:sp>
        <p:nvSpPr>
          <p:cNvPr id="4" name="Rectangle 3">
            <a:extLst>
              <a:ext uri="{FF2B5EF4-FFF2-40B4-BE49-F238E27FC236}">
                <a16:creationId xmlns:a16="http://schemas.microsoft.com/office/drawing/2014/main" id="{6839ACF4-64D2-4EA6-8EDE-B96F9B1037CE}"/>
              </a:ext>
            </a:extLst>
          </p:cNvPr>
          <p:cNvSpPr/>
          <p:nvPr/>
        </p:nvSpPr>
        <p:spPr>
          <a:xfrm>
            <a:off x="5182103" y="2323619"/>
            <a:ext cx="5580859" cy="2492990"/>
          </a:xfrm>
          <a:prstGeom prst="rect">
            <a:avLst/>
          </a:prstGeom>
        </p:spPr>
        <p:txBody>
          <a:bodyPr wrap="square">
            <a:spAutoFit/>
          </a:bodyPr>
          <a:lstStyle/>
          <a:p>
            <a:r>
              <a:rPr lang="en-US" sz="1300" u="sng" dirty="0">
                <a:solidFill>
                  <a:schemeClr val="bg1">
                    <a:lumMod val="65000"/>
                  </a:schemeClr>
                </a:solidFill>
                <a:hlinkClick r:id="rId3"/>
              </a:rPr>
              <a:t>Doblin’s Ten Types of Innovation</a:t>
            </a:r>
            <a:r>
              <a:rPr lang="en-US" sz="1300" u="sng" dirty="0">
                <a:solidFill>
                  <a:schemeClr val="bg1">
                    <a:lumMod val="65000"/>
                  </a:schemeClr>
                </a:solidFill>
              </a:rPr>
              <a:t> </a:t>
            </a:r>
            <a:r>
              <a:rPr lang="en-US" sz="1300" dirty="0">
                <a:solidFill>
                  <a:schemeClr val="bg1">
                    <a:lumMod val="65000"/>
                  </a:schemeClr>
                </a:solidFill>
              </a:rPr>
              <a:t>framework can be used to revisit existing strategies to develop viable innovations across all levels of your organization.</a:t>
            </a:r>
          </a:p>
          <a:p>
            <a:br>
              <a:rPr lang="en-US" sz="1300" dirty="0">
                <a:solidFill>
                  <a:schemeClr val="bg1">
                    <a:lumMod val="65000"/>
                  </a:schemeClr>
                </a:solidFill>
              </a:rPr>
            </a:br>
            <a:r>
              <a:rPr lang="en-US" sz="1300" dirty="0">
                <a:solidFill>
                  <a:schemeClr val="bg1">
                    <a:lumMod val="65000"/>
                  </a:schemeClr>
                </a:solidFill>
              </a:rPr>
              <a:t>It can be used as a diagnostic tool to assess how innovation could be approached internally and to evaluate which aspects to improve on that aren’t solely focused on technology innovation.</a:t>
            </a:r>
          </a:p>
          <a:p>
            <a:endParaRPr lang="en-US" sz="1300" dirty="0">
              <a:solidFill>
                <a:schemeClr val="bg1">
                  <a:lumMod val="65000"/>
                </a:schemeClr>
              </a:solidFill>
            </a:endParaRPr>
          </a:p>
          <a:p>
            <a:r>
              <a:rPr lang="en-US" sz="1300" dirty="0">
                <a:solidFill>
                  <a:schemeClr val="bg1">
                    <a:lumMod val="65000"/>
                  </a:schemeClr>
                </a:solidFill>
              </a:rPr>
              <a:t>In the Ten Types of Innovation framework, the different types of innovations are divided into three main categories: configuration, offering and experience. In layman’s terms, </a:t>
            </a:r>
            <a:r>
              <a:rPr lang="en-US" sz="1300" b="1" dirty="0">
                <a:solidFill>
                  <a:schemeClr val="bg1">
                    <a:lumMod val="50000"/>
                  </a:schemeClr>
                </a:solidFill>
              </a:rPr>
              <a:t>business model, product and marketing</a:t>
            </a:r>
            <a:r>
              <a:rPr lang="en-US" sz="1300" dirty="0">
                <a:solidFill>
                  <a:schemeClr val="bg1">
                    <a:lumMod val="65000"/>
                  </a:schemeClr>
                </a:solidFill>
              </a:rPr>
              <a:t>.</a:t>
            </a:r>
          </a:p>
        </p:txBody>
      </p:sp>
      <p:pic>
        <p:nvPicPr>
          <p:cNvPr id="7" name="Picture 6" descr="A picture containing screenshot&#10;&#10;Description automatically generated">
            <a:extLst>
              <a:ext uri="{FF2B5EF4-FFF2-40B4-BE49-F238E27FC236}">
                <a16:creationId xmlns:a16="http://schemas.microsoft.com/office/drawing/2014/main" id="{7E04E94B-C9B1-435A-B18A-434B6EC4FE85}"/>
              </a:ext>
            </a:extLst>
          </p:cNvPr>
          <p:cNvPicPr>
            <a:picLocks noChangeAspect="1"/>
          </p:cNvPicPr>
          <p:nvPr/>
        </p:nvPicPr>
        <p:blipFill>
          <a:blip r:embed="rId4"/>
          <a:stretch>
            <a:fillRect/>
          </a:stretch>
        </p:blipFill>
        <p:spPr>
          <a:xfrm>
            <a:off x="1027287" y="2107642"/>
            <a:ext cx="3149939" cy="2924944"/>
          </a:xfrm>
          <a:prstGeom prst="rect">
            <a:avLst/>
          </a:prstGeom>
        </p:spPr>
      </p:pic>
    </p:spTree>
    <p:extLst>
      <p:ext uri="{BB962C8B-B14F-4D97-AF65-F5344CB8AC3E}">
        <p14:creationId xmlns:p14="http://schemas.microsoft.com/office/powerpoint/2010/main" val="23543225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1028428" y="601524"/>
            <a:ext cx="6917093" cy="523220"/>
          </a:xfrm>
          <a:prstGeom prst="rect">
            <a:avLst/>
          </a:prstGeom>
          <a:noFill/>
        </p:spPr>
        <p:txBody>
          <a:bodyPr wrap="square" rtlCol="0">
            <a:spAutoFit/>
          </a:bodyPr>
          <a:lstStyle/>
          <a:p>
            <a:r>
              <a:rPr lang="en-US" sz="2800" b="1" dirty="0"/>
              <a:t>Doblin’s Ten Types of Innovation</a:t>
            </a:r>
          </a:p>
        </p:txBody>
      </p:sp>
      <p:pic>
        <p:nvPicPr>
          <p:cNvPr id="5" name="Picture 4" descr="A screenshot of a cell phone&#10;&#10;Description automatically generated">
            <a:extLst>
              <a:ext uri="{FF2B5EF4-FFF2-40B4-BE49-F238E27FC236}">
                <a16:creationId xmlns:a16="http://schemas.microsoft.com/office/drawing/2014/main" id="{5B916A90-2563-4244-AEB1-2FADDC58B702}"/>
              </a:ext>
            </a:extLst>
          </p:cNvPr>
          <p:cNvPicPr>
            <a:picLocks noChangeAspect="1"/>
          </p:cNvPicPr>
          <p:nvPr/>
        </p:nvPicPr>
        <p:blipFill>
          <a:blip r:embed="rId3"/>
          <a:stretch>
            <a:fillRect/>
          </a:stretch>
        </p:blipFill>
        <p:spPr>
          <a:xfrm>
            <a:off x="1199456" y="1844030"/>
            <a:ext cx="9001000" cy="4569659"/>
          </a:xfrm>
          <a:prstGeom prst="rect">
            <a:avLst/>
          </a:prstGeom>
        </p:spPr>
      </p:pic>
      <p:sp>
        <p:nvSpPr>
          <p:cNvPr id="6" name="Rectangle 5">
            <a:extLst>
              <a:ext uri="{FF2B5EF4-FFF2-40B4-BE49-F238E27FC236}">
                <a16:creationId xmlns:a16="http://schemas.microsoft.com/office/drawing/2014/main" id="{F2538439-FE1A-4886-A9FA-0218E40D33B5}"/>
              </a:ext>
            </a:extLst>
          </p:cNvPr>
          <p:cNvSpPr/>
          <p:nvPr/>
        </p:nvSpPr>
        <p:spPr>
          <a:xfrm>
            <a:off x="1028428" y="1124744"/>
            <a:ext cx="9865096" cy="492443"/>
          </a:xfrm>
          <a:prstGeom prst="rect">
            <a:avLst/>
          </a:prstGeom>
        </p:spPr>
        <p:txBody>
          <a:bodyPr wrap="square">
            <a:spAutoFit/>
          </a:bodyPr>
          <a:lstStyle/>
          <a:p>
            <a:r>
              <a:rPr lang="en-US" sz="1300" dirty="0">
                <a:solidFill>
                  <a:schemeClr val="bg1">
                    <a:lumMod val="65000"/>
                  </a:schemeClr>
                </a:solidFill>
              </a:rPr>
              <a:t>The types on the left side of the framework are the most internally focused and distant from customers. </a:t>
            </a:r>
          </a:p>
          <a:p>
            <a:r>
              <a:rPr lang="en-US" sz="1300" dirty="0">
                <a:solidFill>
                  <a:schemeClr val="bg1">
                    <a:lumMod val="65000"/>
                  </a:schemeClr>
                </a:solidFill>
              </a:rPr>
              <a:t>As you move toward the right side, the types become increasingly apparent and obvious to end users.</a:t>
            </a:r>
          </a:p>
        </p:txBody>
      </p:sp>
    </p:spTree>
    <p:extLst>
      <p:ext uri="{BB962C8B-B14F-4D97-AF65-F5344CB8AC3E}">
        <p14:creationId xmlns:p14="http://schemas.microsoft.com/office/powerpoint/2010/main" val="4039441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1055440" y="627107"/>
            <a:ext cx="7848872" cy="523220"/>
          </a:xfrm>
          <a:prstGeom prst="rect">
            <a:avLst/>
          </a:prstGeom>
          <a:noFill/>
        </p:spPr>
        <p:txBody>
          <a:bodyPr wrap="square" rtlCol="0">
            <a:spAutoFit/>
          </a:bodyPr>
          <a:lstStyle/>
          <a:p>
            <a:r>
              <a:rPr lang="en-US" sz="2800" b="1" dirty="0"/>
              <a:t>6 tips for using the framework effectively</a:t>
            </a:r>
          </a:p>
        </p:txBody>
      </p:sp>
      <p:grpSp>
        <p:nvGrpSpPr>
          <p:cNvPr id="19" name="Group 18">
            <a:extLst>
              <a:ext uri="{FF2B5EF4-FFF2-40B4-BE49-F238E27FC236}">
                <a16:creationId xmlns:a16="http://schemas.microsoft.com/office/drawing/2014/main" id="{D922AF98-F208-461D-B504-6D1B76C136BD}"/>
              </a:ext>
            </a:extLst>
          </p:cNvPr>
          <p:cNvGrpSpPr/>
          <p:nvPr/>
        </p:nvGrpSpPr>
        <p:grpSpPr>
          <a:xfrm>
            <a:off x="1199456" y="1296958"/>
            <a:ext cx="10071200" cy="4589207"/>
            <a:chOff x="1055440" y="1359013"/>
            <a:chExt cx="10071200" cy="4589207"/>
          </a:xfrm>
        </p:grpSpPr>
        <p:sp>
          <p:nvSpPr>
            <p:cNvPr id="4" name="Rectangle 3">
              <a:extLst>
                <a:ext uri="{FF2B5EF4-FFF2-40B4-BE49-F238E27FC236}">
                  <a16:creationId xmlns:a16="http://schemas.microsoft.com/office/drawing/2014/main" id="{69541F7D-F6CD-4937-AAA4-B053D091911A}"/>
                </a:ext>
              </a:extLst>
            </p:cNvPr>
            <p:cNvSpPr/>
            <p:nvPr/>
          </p:nvSpPr>
          <p:spPr>
            <a:xfrm>
              <a:off x="1095451" y="1359013"/>
              <a:ext cx="2940228" cy="338554"/>
            </a:xfrm>
            <a:prstGeom prst="rect">
              <a:avLst/>
            </a:prstGeom>
          </p:spPr>
          <p:txBody>
            <a:bodyPr wrap="none">
              <a:spAutoFit/>
            </a:bodyPr>
            <a:lstStyle/>
            <a:p>
              <a:r>
                <a:rPr lang="en-US" sz="1600" b="1" dirty="0">
                  <a:solidFill>
                    <a:schemeClr val="accent1"/>
                  </a:solidFill>
                </a:rPr>
                <a:t>1. Understand all ten types</a:t>
              </a:r>
              <a:endParaRPr lang="en-FI" sz="1600" b="1" dirty="0">
                <a:solidFill>
                  <a:schemeClr val="accent1"/>
                </a:solidFill>
              </a:endParaRPr>
            </a:p>
          </p:txBody>
        </p:sp>
        <p:sp>
          <p:nvSpPr>
            <p:cNvPr id="8" name="Rectangle 7">
              <a:extLst>
                <a:ext uri="{FF2B5EF4-FFF2-40B4-BE49-F238E27FC236}">
                  <a16:creationId xmlns:a16="http://schemas.microsoft.com/office/drawing/2014/main" id="{05710BAF-0103-4792-AD8A-595279D4C76E}"/>
                </a:ext>
              </a:extLst>
            </p:cNvPr>
            <p:cNvSpPr/>
            <p:nvPr/>
          </p:nvSpPr>
          <p:spPr>
            <a:xfrm>
              <a:off x="1055440" y="2152532"/>
              <a:ext cx="5658921" cy="338554"/>
            </a:xfrm>
            <a:prstGeom prst="rect">
              <a:avLst/>
            </a:prstGeom>
          </p:spPr>
          <p:txBody>
            <a:bodyPr wrap="none">
              <a:spAutoFit/>
            </a:bodyPr>
            <a:lstStyle/>
            <a:p>
              <a:r>
                <a:rPr lang="en-US" sz="1600" b="1" dirty="0">
                  <a:solidFill>
                    <a:schemeClr val="accent1"/>
                  </a:solidFill>
                </a:rPr>
                <a:t>2. De-emphasize reliance on products and technology </a:t>
              </a:r>
              <a:endParaRPr lang="en-FI" sz="1600" b="1" dirty="0">
                <a:solidFill>
                  <a:schemeClr val="accent1"/>
                </a:solidFill>
              </a:endParaRPr>
            </a:p>
          </p:txBody>
        </p:sp>
        <p:sp>
          <p:nvSpPr>
            <p:cNvPr id="9" name="Rectangle 8">
              <a:extLst>
                <a:ext uri="{FF2B5EF4-FFF2-40B4-BE49-F238E27FC236}">
                  <a16:creationId xmlns:a16="http://schemas.microsoft.com/office/drawing/2014/main" id="{C5F2148C-3AEE-48AD-8903-42FD28E77AA4}"/>
                </a:ext>
              </a:extLst>
            </p:cNvPr>
            <p:cNvSpPr/>
            <p:nvPr/>
          </p:nvSpPr>
          <p:spPr>
            <a:xfrm>
              <a:off x="1059705" y="2958501"/>
              <a:ext cx="4423006" cy="338554"/>
            </a:xfrm>
            <a:prstGeom prst="rect">
              <a:avLst/>
            </a:prstGeom>
          </p:spPr>
          <p:txBody>
            <a:bodyPr wrap="none">
              <a:spAutoFit/>
            </a:bodyPr>
            <a:lstStyle/>
            <a:p>
              <a:r>
                <a:rPr lang="en-US" sz="1600" b="1" dirty="0">
                  <a:solidFill>
                    <a:schemeClr val="accent1"/>
                  </a:solidFill>
                </a:rPr>
                <a:t>3. Think about categories as well as types</a:t>
              </a:r>
              <a:endParaRPr lang="en-FI" sz="1600" b="1" dirty="0">
                <a:solidFill>
                  <a:schemeClr val="accent1"/>
                </a:solidFill>
              </a:endParaRPr>
            </a:p>
          </p:txBody>
        </p:sp>
        <p:sp>
          <p:nvSpPr>
            <p:cNvPr id="10" name="Rectangle 9">
              <a:extLst>
                <a:ext uri="{FF2B5EF4-FFF2-40B4-BE49-F238E27FC236}">
                  <a16:creationId xmlns:a16="http://schemas.microsoft.com/office/drawing/2014/main" id="{B6B3554B-BAAC-49DC-AADD-AF9EEB42D3A2}"/>
                </a:ext>
              </a:extLst>
            </p:cNvPr>
            <p:cNvSpPr/>
            <p:nvPr/>
          </p:nvSpPr>
          <p:spPr>
            <a:xfrm>
              <a:off x="1333553" y="1638026"/>
              <a:ext cx="9793087" cy="292388"/>
            </a:xfrm>
            <a:prstGeom prst="rect">
              <a:avLst/>
            </a:prstGeom>
          </p:spPr>
          <p:txBody>
            <a:bodyPr wrap="square">
              <a:spAutoFit/>
            </a:bodyPr>
            <a:lstStyle/>
            <a:p>
              <a:r>
                <a:rPr lang="en-US" sz="1300" dirty="0">
                  <a:solidFill>
                    <a:schemeClr val="bg1">
                      <a:lumMod val="65000"/>
                    </a:schemeClr>
                  </a:solidFill>
                </a:rPr>
                <a:t>Virtually all projects can improve just by knowing and deeply understanding the value and subtleties of each of the types.</a:t>
              </a:r>
              <a:endParaRPr lang="en-FI" sz="1300" dirty="0">
                <a:solidFill>
                  <a:schemeClr val="bg1">
                    <a:lumMod val="65000"/>
                  </a:schemeClr>
                </a:solidFill>
              </a:endParaRPr>
            </a:p>
          </p:txBody>
        </p:sp>
        <p:sp>
          <p:nvSpPr>
            <p:cNvPr id="11" name="Rectangle 10">
              <a:extLst>
                <a:ext uri="{FF2B5EF4-FFF2-40B4-BE49-F238E27FC236}">
                  <a16:creationId xmlns:a16="http://schemas.microsoft.com/office/drawing/2014/main" id="{3FF92A35-049F-493B-8011-7944853BDBE4}"/>
                </a:ext>
              </a:extLst>
            </p:cNvPr>
            <p:cNvSpPr/>
            <p:nvPr/>
          </p:nvSpPr>
          <p:spPr>
            <a:xfrm>
              <a:off x="1293541" y="2444086"/>
              <a:ext cx="9793087" cy="292388"/>
            </a:xfrm>
            <a:prstGeom prst="rect">
              <a:avLst/>
            </a:prstGeom>
          </p:spPr>
          <p:txBody>
            <a:bodyPr wrap="square">
              <a:spAutoFit/>
            </a:bodyPr>
            <a:lstStyle/>
            <a:p>
              <a:r>
                <a:rPr lang="en-US" sz="1300" dirty="0">
                  <a:solidFill>
                    <a:schemeClr val="bg1">
                      <a:lumMod val="65000"/>
                    </a:schemeClr>
                  </a:solidFill>
                </a:rPr>
                <a:t>These are the easiest capabilities for competitors to copy.</a:t>
              </a:r>
              <a:endParaRPr lang="en-FI" sz="1300" dirty="0">
                <a:solidFill>
                  <a:schemeClr val="bg1">
                    <a:lumMod val="65000"/>
                  </a:schemeClr>
                </a:solidFill>
              </a:endParaRPr>
            </a:p>
          </p:txBody>
        </p:sp>
        <p:sp>
          <p:nvSpPr>
            <p:cNvPr id="12" name="Rectangle 11">
              <a:extLst>
                <a:ext uri="{FF2B5EF4-FFF2-40B4-BE49-F238E27FC236}">
                  <a16:creationId xmlns:a16="http://schemas.microsoft.com/office/drawing/2014/main" id="{3751D439-2CEA-4E4A-A447-CFA7FB0904DA}"/>
                </a:ext>
              </a:extLst>
            </p:cNvPr>
            <p:cNvSpPr/>
            <p:nvPr/>
          </p:nvSpPr>
          <p:spPr>
            <a:xfrm>
              <a:off x="1293541" y="3251763"/>
              <a:ext cx="9793087" cy="292388"/>
            </a:xfrm>
            <a:prstGeom prst="rect">
              <a:avLst/>
            </a:prstGeom>
          </p:spPr>
          <p:txBody>
            <a:bodyPr wrap="square">
              <a:spAutoFit/>
            </a:bodyPr>
            <a:lstStyle/>
            <a:p>
              <a:r>
                <a:rPr lang="en-US" sz="1300" dirty="0">
                  <a:solidFill>
                    <a:schemeClr val="bg1">
                      <a:lumMod val="65000"/>
                    </a:schemeClr>
                  </a:solidFill>
                </a:rPr>
                <a:t>Consciously try to imagine new ways to configure assets, build platforms, and foster fresh experiences.</a:t>
              </a:r>
              <a:endParaRPr lang="en-FI" sz="1300" dirty="0">
                <a:solidFill>
                  <a:schemeClr val="bg1">
                    <a:lumMod val="65000"/>
                  </a:schemeClr>
                </a:solidFill>
              </a:endParaRPr>
            </a:p>
          </p:txBody>
        </p:sp>
        <p:sp>
          <p:nvSpPr>
            <p:cNvPr id="13" name="Rectangle 12">
              <a:extLst>
                <a:ext uri="{FF2B5EF4-FFF2-40B4-BE49-F238E27FC236}">
                  <a16:creationId xmlns:a16="http://schemas.microsoft.com/office/drawing/2014/main" id="{FF09FCFC-38BA-4434-ABB1-73220CC49680}"/>
                </a:ext>
              </a:extLst>
            </p:cNvPr>
            <p:cNvSpPr/>
            <p:nvPr/>
          </p:nvSpPr>
          <p:spPr>
            <a:xfrm>
              <a:off x="1059705" y="3763322"/>
              <a:ext cx="3693640" cy="338554"/>
            </a:xfrm>
            <a:prstGeom prst="rect">
              <a:avLst/>
            </a:prstGeom>
          </p:spPr>
          <p:txBody>
            <a:bodyPr wrap="none">
              <a:spAutoFit/>
            </a:bodyPr>
            <a:lstStyle/>
            <a:p>
              <a:r>
                <a:rPr lang="en-US" sz="1600" b="1" dirty="0">
                  <a:solidFill>
                    <a:schemeClr val="accent1"/>
                  </a:solidFill>
                </a:rPr>
                <a:t>4. Use the types that matter most</a:t>
              </a:r>
              <a:endParaRPr lang="en-FI" sz="1600" b="1" dirty="0">
                <a:solidFill>
                  <a:schemeClr val="accent1"/>
                </a:solidFill>
              </a:endParaRPr>
            </a:p>
          </p:txBody>
        </p:sp>
        <p:sp>
          <p:nvSpPr>
            <p:cNvPr id="14" name="Rectangle 13">
              <a:extLst>
                <a:ext uri="{FF2B5EF4-FFF2-40B4-BE49-F238E27FC236}">
                  <a16:creationId xmlns:a16="http://schemas.microsoft.com/office/drawing/2014/main" id="{203FD126-008D-492C-BFDD-03875E4E8F75}"/>
                </a:ext>
              </a:extLst>
            </p:cNvPr>
            <p:cNvSpPr/>
            <p:nvPr/>
          </p:nvSpPr>
          <p:spPr>
            <a:xfrm>
              <a:off x="1293541" y="4056584"/>
              <a:ext cx="9793087" cy="292388"/>
            </a:xfrm>
            <a:prstGeom prst="rect">
              <a:avLst/>
            </a:prstGeom>
          </p:spPr>
          <p:txBody>
            <a:bodyPr wrap="square">
              <a:spAutoFit/>
            </a:bodyPr>
            <a:lstStyle/>
            <a:p>
              <a:r>
                <a:rPr lang="en-US" sz="1300" dirty="0">
                  <a:solidFill>
                    <a:schemeClr val="bg1">
                      <a:lumMod val="65000"/>
                    </a:schemeClr>
                  </a:solidFill>
                </a:rPr>
                <a:t>Use diagnostics to understand which types you and others in your industry tend to overlook.</a:t>
              </a:r>
              <a:endParaRPr lang="en-FI" sz="1300" dirty="0">
                <a:solidFill>
                  <a:schemeClr val="bg1">
                    <a:lumMod val="65000"/>
                  </a:schemeClr>
                </a:solidFill>
              </a:endParaRPr>
            </a:p>
          </p:txBody>
        </p:sp>
        <p:sp>
          <p:nvSpPr>
            <p:cNvPr id="15" name="Rectangle 14">
              <a:extLst>
                <a:ext uri="{FF2B5EF4-FFF2-40B4-BE49-F238E27FC236}">
                  <a16:creationId xmlns:a16="http://schemas.microsoft.com/office/drawing/2014/main" id="{572F15BA-2A2E-4774-B44D-37FB74338D93}"/>
                </a:ext>
              </a:extLst>
            </p:cNvPr>
            <p:cNvSpPr/>
            <p:nvPr/>
          </p:nvSpPr>
          <p:spPr>
            <a:xfrm>
              <a:off x="1059705" y="4554893"/>
              <a:ext cx="4528804" cy="338554"/>
            </a:xfrm>
            <a:prstGeom prst="rect">
              <a:avLst/>
            </a:prstGeom>
          </p:spPr>
          <p:txBody>
            <a:bodyPr wrap="none">
              <a:spAutoFit/>
            </a:bodyPr>
            <a:lstStyle/>
            <a:p>
              <a:r>
                <a:rPr lang="en-US" sz="1600" b="1" dirty="0">
                  <a:solidFill>
                    <a:schemeClr val="accent1"/>
                  </a:solidFill>
                </a:rPr>
                <a:t>5. Understand what your users really need</a:t>
              </a:r>
              <a:endParaRPr lang="en-FI" sz="1600" b="1" dirty="0">
                <a:solidFill>
                  <a:schemeClr val="accent1"/>
                </a:solidFill>
              </a:endParaRPr>
            </a:p>
          </p:txBody>
        </p:sp>
        <p:sp>
          <p:nvSpPr>
            <p:cNvPr id="16" name="Rectangle 15">
              <a:extLst>
                <a:ext uri="{FF2B5EF4-FFF2-40B4-BE49-F238E27FC236}">
                  <a16:creationId xmlns:a16="http://schemas.microsoft.com/office/drawing/2014/main" id="{135756B2-0EAF-4DD1-AA81-EFD2CF130AAB}"/>
                </a:ext>
              </a:extLst>
            </p:cNvPr>
            <p:cNvSpPr/>
            <p:nvPr/>
          </p:nvSpPr>
          <p:spPr>
            <a:xfrm>
              <a:off x="1293541" y="4848155"/>
              <a:ext cx="9793087" cy="292388"/>
            </a:xfrm>
            <a:prstGeom prst="rect">
              <a:avLst/>
            </a:prstGeom>
          </p:spPr>
          <p:txBody>
            <a:bodyPr wrap="square">
              <a:spAutoFit/>
            </a:bodyPr>
            <a:lstStyle/>
            <a:p>
              <a:r>
                <a:rPr lang="en-US" sz="1300" dirty="0">
                  <a:solidFill>
                    <a:schemeClr val="bg1">
                      <a:lumMod val="65000"/>
                    </a:schemeClr>
                  </a:solidFill>
                </a:rPr>
                <a:t>User research can help you know what is relevant to customers and what surprises other types might help to deliver.</a:t>
              </a:r>
              <a:endParaRPr lang="en-FI" sz="1300" dirty="0">
                <a:solidFill>
                  <a:schemeClr val="bg1">
                    <a:lumMod val="65000"/>
                  </a:schemeClr>
                </a:solidFill>
              </a:endParaRPr>
            </a:p>
          </p:txBody>
        </p:sp>
        <p:sp>
          <p:nvSpPr>
            <p:cNvPr id="17" name="Rectangle 16">
              <a:extLst>
                <a:ext uri="{FF2B5EF4-FFF2-40B4-BE49-F238E27FC236}">
                  <a16:creationId xmlns:a16="http://schemas.microsoft.com/office/drawing/2014/main" id="{2DF09AEE-504A-4AED-901C-3CE5A66C8E25}"/>
                </a:ext>
              </a:extLst>
            </p:cNvPr>
            <p:cNvSpPr/>
            <p:nvPr/>
          </p:nvSpPr>
          <p:spPr>
            <a:xfrm>
              <a:off x="1090911" y="5362570"/>
              <a:ext cx="4679486" cy="338554"/>
            </a:xfrm>
            <a:prstGeom prst="rect">
              <a:avLst/>
            </a:prstGeom>
          </p:spPr>
          <p:txBody>
            <a:bodyPr wrap="none">
              <a:spAutoFit/>
            </a:bodyPr>
            <a:lstStyle/>
            <a:p>
              <a:r>
                <a:rPr lang="en-US" sz="1600" b="1" dirty="0">
                  <a:solidFill>
                    <a:schemeClr val="accent1"/>
                  </a:solidFill>
                </a:rPr>
                <a:t>6. Use enough of the types to make a splash</a:t>
              </a:r>
              <a:endParaRPr lang="en-FI" sz="1600" b="1" dirty="0">
                <a:solidFill>
                  <a:schemeClr val="accent1"/>
                </a:solidFill>
              </a:endParaRPr>
            </a:p>
          </p:txBody>
        </p:sp>
        <p:sp>
          <p:nvSpPr>
            <p:cNvPr id="18" name="Rectangle 17">
              <a:extLst>
                <a:ext uri="{FF2B5EF4-FFF2-40B4-BE49-F238E27FC236}">
                  <a16:creationId xmlns:a16="http://schemas.microsoft.com/office/drawing/2014/main" id="{C3E602C5-85BA-43AD-BAD2-AA0D4392F870}"/>
                </a:ext>
              </a:extLst>
            </p:cNvPr>
            <p:cNvSpPr/>
            <p:nvPr/>
          </p:nvSpPr>
          <p:spPr>
            <a:xfrm>
              <a:off x="1324747" y="5655832"/>
              <a:ext cx="9793087" cy="292388"/>
            </a:xfrm>
            <a:prstGeom prst="rect">
              <a:avLst/>
            </a:prstGeom>
          </p:spPr>
          <p:txBody>
            <a:bodyPr wrap="square">
              <a:spAutoFit/>
            </a:bodyPr>
            <a:lstStyle/>
            <a:p>
              <a:r>
                <a:rPr lang="en-US" sz="1300" dirty="0">
                  <a:solidFill>
                    <a:schemeClr val="bg1">
                      <a:lumMod val="65000"/>
                    </a:schemeClr>
                  </a:solidFill>
                </a:rPr>
                <a:t>Using five or more types, integrated with care, is nearly always enough to reinvent a category and become newsworthy.</a:t>
              </a:r>
              <a:endParaRPr lang="en-FI" sz="1300" dirty="0">
                <a:solidFill>
                  <a:schemeClr val="bg1">
                    <a:lumMod val="65000"/>
                  </a:schemeClr>
                </a:solidFill>
              </a:endParaRPr>
            </a:p>
          </p:txBody>
        </p:sp>
      </p:grpSp>
      <p:sp>
        <p:nvSpPr>
          <p:cNvPr id="20" name="TextBox 19">
            <a:extLst>
              <a:ext uri="{FF2B5EF4-FFF2-40B4-BE49-F238E27FC236}">
                <a16:creationId xmlns:a16="http://schemas.microsoft.com/office/drawing/2014/main" id="{14F6FAB6-3E72-4FE2-93F0-63DAC4034DEF}"/>
              </a:ext>
            </a:extLst>
          </p:cNvPr>
          <p:cNvSpPr txBox="1"/>
          <p:nvPr/>
        </p:nvSpPr>
        <p:spPr>
          <a:xfrm>
            <a:off x="499839" y="6271640"/>
            <a:ext cx="1111202" cy="253916"/>
          </a:xfrm>
          <a:prstGeom prst="rect">
            <a:avLst/>
          </a:prstGeom>
          <a:noFill/>
        </p:spPr>
        <p:txBody>
          <a:bodyPr wrap="none" rtlCol="0">
            <a:spAutoFit/>
          </a:bodyPr>
          <a:lstStyle/>
          <a:p>
            <a:r>
              <a:rPr lang="en-US" sz="1050" dirty="0">
                <a:solidFill>
                  <a:schemeClr val="tx2">
                    <a:lumMod val="60000"/>
                    <a:lumOff val="40000"/>
                  </a:schemeClr>
                </a:solidFill>
              </a:rPr>
              <a:t>Source: Doblin</a:t>
            </a:r>
          </a:p>
        </p:txBody>
      </p:sp>
    </p:spTree>
    <p:extLst>
      <p:ext uri="{BB962C8B-B14F-4D97-AF65-F5344CB8AC3E}">
        <p14:creationId xmlns:p14="http://schemas.microsoft.com/office/powerpoint/2010/main" val="38032948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sitting, white, sink, water&#10;&#10;Description automatically generated">
            <a:extLst>
              <a:ext uri="{FF2B5EF4-FFF2-40B4-BE49-F238E27FC236}">
                <a16:creationId xmlns:a16="http://schemas.microsoft.com/office/drawing/2014/main" id="{790F9470-6C6C-43B3-8B83-F2B79A5AF8FC}"/>
              </a:ext>
            </a:extLst>
          </p:cNvPr>
          <p:cNvPicPr>
            <a:picLocks noChangeAspect="1"/>
          </p:cNvPicPr>
          <p:nvPr/>
        </p:nvPicPr>
        <p:blipFill>
          <a:blip r:embed="rId2"/>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12104" y="-1601"/>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PRODUCT INNOVATION</a:t>
            </a:r>
          </a:p>
        </p:txBody>
      </p:sp>
    </p:spTree>
    <p:extLst>
      <p:ext uri="{BB962C8B-B14F-4D97-AF65-F5344CB8AC3E}">
        <p14:creationId xmlns:p14="http://schemas.microsoft.com/office/powerpoint/2010/main" val="36882021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7" y="531801"/>
            <a:ext cx="3672408" cy="523220"/>
          </a:xfrm>
          <a:prstGeom prst="rect">
            <a:avLst/>
          </a:prstGeom>
          <a:noFill/>
        </p:spPr>
        <p:txBody>
          <a:bodyPr wrap="square" rtlCol="0">
            <a:spAutoFit/>
          </a:bodyPr>
          <a:lstStyle/>
          <a:p>
            <a:r>
              <a:rPr lang="en-US" sz="2800" b="1" dirty="0"/>
              <a:t>Product innovation</a:t>
            </a:r>
          </a:p>
        </p:txBody>
      </p:sp>
      <p:sp>
        <p:nvSpPr>
          <p:cNvPr id="4" name="Rectangle 3">
            <a:extLst>
              <a:ext uri="{FF2B5EF4-FFF2-40B4-BE49-F238E27FC236}">
                <a16:creationId xmlns:a16="http://schemas.microsoft.com/office/drawing/2014/main" id="{F76869CE-F68A-4115-ADBC-83DB68D8139C}"/>
              </a:ext>
            </a:extLst>
          </p:cNvPr>
          <p:cNvSpPr/>
          <p:nvPr/>
        </p:nvSpPr>
        <p:spPr>
          <a:xfrm>
            <a:off x="833686" y="1167370"/>
            <a:ext cx="9937103" cy="1692771"/>
          </a:xfrm>
          <a:prstGeom prst="rect">
            <a:avLst/>
          </a:prstGeom>
        </p:spPr>
        <p:txBody>
          <a:bodyPr wrap="square">
            <a:spAutoFit/>
          </a:bodyPr>
          <a:lstStyle/>
          <a:p>
            <a:r>
              <a:rPr lang="en-US" sz="1300" dirty="0">
                <a:solidFill>
                  <a:schemeClr val="bg1">
                    <a:lumMod val="65000"/>
                  </a:schemeClr>
                </a:solidFill>
              </a:rPr>
              <a:t>Product innovation is probably the </a:t>
            </a:r>
            <a:r>
              <a:rPr lang="en-US" sz="1300" b="1" dirty="0">
                <a:solidFill>
                  <a:schemeClr val="bg1">
                    <a:lumMod val="50000"/>
                  </a:schemeClr>
                </a:solidFill>
              </a:rPr>
              <a:t>most common form of innovation </a:t>
            </a:r>
            <a:r>
              <a:rPr lang="en-US" sz="1300" dirty="0">
                <a:solidFill>
                  <a:schemeClr val="bg1">
                    <a:lumMod val="65000"/>
                  </a:schemeClr>
                </a:solidFill>
              </a:rPr>
              <a:t>and it refers to improvements in performance characteristics and attributes of the product. It can also use components that differ from previously manufactured products.</a:t>
            </a:r>
          </a:p>
          <a:p>
            <a:endParaRPr lang="en-US" sz="1300" dirty="0">
              <a:solidFill>
                <a:schemeClr val="bg1">
                  <a:lumMod val="65000"/>
                </a:schemeClr>
              </a:solidFill>
            </a:endParaRPr>
          </a:p>
          <a:p>
            <a:r>
              <a:rPr lang="en-US" sz="1300" dirty="0">
                <a:solidFill>
                  <a:schemeClr val="bg1">
                    <a:lumMod val="65000"/>
                  </a:schemeClr>
                </a:solidFill>
              </a:rPr>
              <a:t>Product innovations are always tangible, can involve radically new technologies or can be built based on combining existing technologies in a new way, although they don’t necessarily have to involve any technology at all.</a:t>
            </a:r>
          </a:p>
          <a:p>
            <a:endParaRPr lang="en-US" sz="1300" dirty="0">
              <a:solidFill>
                <a:schemeClr val="bg1">
                  <a:lumMod val="65000"/>
                </a:schemeClr>
              </a:solidFill>
            </a:endParaRPr>
          </a:p>
          <a:p>
            <a:r>
              <a:rPr lang="en-US" sz="1300" dirty="0">
                <a:solidFill>
                  <a:schemeClr val="bg1">
                    <a:lumMod val="65000"/>
                  </a:schemeClr>
                </a:solidFill>
              </a:rPr>
              <a:t>It is a great way to improve quality and product reliability to either gain </a:t>
            </a:r>
            <a:r>
              <a:rPr lang="en-US" sz="1300" b="1" dirty="0">
                <a:solidFill>
                  <a:schemeClr val="bg1">
                    <a:lumMod val="50000"/>
                  </a:schemeClr>
                </a:solidFill>
              </a:rPr>
              <a:t>competitive edge </a:t>
            </a:r>
            <a:r>
              <a:rPr lang="en-US" sz="1300" dirty="0">
                <a:solidFill>
                  <a:schemeClr val="bg1">
                    <a:lumMod val="65000"/>
                  </a:schemeClr>
                </a:solidFill>
              </a:rPr>
              <a:t>or </a:t>
            </a:r>
            <a:r>
              <a:rPr lang="en-US" sz="1300" b="1" dirty="0">
                <a:solidFill>
                  <a:schemeClr val="bg1">
                    <a:lumMod val="50000"/>
                  </a:schemeClr>
                </a:solidFill>
              </a:rPr>
              <a:t>sustain your position </a:t>
            </a:r>
            <a:r>
              <a:rPr lang="en-US" sz="1300" dirty="0">
                <a:solidFill>
                  <a:schemeClr val="bg1">
                    <a:lumMod val="65000"/>
                  </a:schemeClr>
                </a:solidFill>
              </a:rPr>
              <a:t>in the market. In addition, it can help </a:t>
            </a:r>
            <a:r>
              <a:rPr lang="en-US" sz="1300" b="1" dirty="0">
                <a:solidFill>
                  <a:schemeClr val="bg1">
                    <a:lumMod val="50000"/>
                  </a:schemeClr>
                </a:solidFill>
              </a:rPr>
              <a:t>reduce processing and manufacturing costs</a:t>
            </a:r>
            <a:r>
              <a:rPr lang="en-US" sz="1300" dirty="0">
                <a:solidFill>
                  <a:schemeClr val="bg1">
                    <a:lumMod val="65000"/>
                  </a:schemeClr>
                </a:solidFill>
              </a:rPr>
              <a:t>.</a:t>
            </a:r>
          </a:p>
        </p:txBody>
      </p:sp>
      <p:sp>
        <p:nvSpPr>
          <p:cNvPr id="5" name="Oval 4">
            <a:extLst>
              <a:ext uri="{FF2B5EF4-FFF2-40B4-BE49-F238E27FC236}">
                <a16:creationId xmlns:a16="http://schemas.microsoft.com/office/drawing/2014/main" id="{9D6F9B17-E50E-436D-A6EB-D54571200294}"/>
              </a:ext>
            </a:extLst>
          </p:cNvPr>
          <p:cNvSpPr/>
          <p:nvPr/>
        </p:nvSpPr>
        <p:spPr>
          <a:xfrm>
            <a:off x="1885184" y="3234100"/>
            <a:ext cx="2376264" cy="2334017"/>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t>FOCUS ON PRODUCT INNOVATION WHEN</a:t>
            </a:r>
          </a:p>
        </p:txBody>
      </p:sp>
      <p:sp>
        <p:nvSpPr>
          <p:cNvPr id="8" name="Arrow: Right 7">
            <a:extLst>
              <a:ext uri="{FF2B5EF4-FFF2-40B4-BE49-F238E27FC236}">
                <a16:creationId xmlns:a16="http://schemas.microsoft.com/office/drawing/2014/main" id="{8FE87B0D-DFDF-4963-9E02-62868B005949}"/>
              </a:ext>
            </a:extLst>
          </p:cNvPr>
          <p:cNvSpPr/>
          <p:nvPr/>
        </p:nvSpPr>
        <p:spPr>
          <a:xfrm>
            <a:off x="4628643" y="4265593"/>
            <a:ext cx="662383" cy="271030"/>
          </a:xfrm>
          <a:prstGeom prst="rightArrow">
            <a:avLst/>
          </a:prstGeom>
          <a:solidFill>
            <a:srgbClr val="BBB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3" name="Rectangle 12">
            <a:extLst>
              <a:ext uri="{FF2B5EF4-FFF2-40B4-BE49-F238E27FC236}">
                <a16:creationId xmlns:a16="http://schemas.microsoft.com/office/drawing/2014/main" id="{354967DD-5857-438F-B0B6-DA5757FF1E22}"/>
              </a:ext>
            </a:extLst>
          </p:cNvPr>
          <p:cNvSpPr/>
          <p:nvPr/>
        </p:nvSpPr>
        <p:spPr>
          <a:xfrm>
            <a:off x="5658221" y="3356992"/>
            <a:ext cx="5112568" cy="20882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4" name="Rectangle 13">
            <a:extLst>
              <a:ext uri="{FF2B5EF4-FFF2-40B4-BE49-F238E27FC236}">
                <a16:creationId xmlns:a16="http://schemas.microsoft.com/office/drawing/2014/main" id="{736F6601-C891-4D9A-93A1-5F66A067B625}"/>
              </a:ext>
            </a:extLst>
          </p:cNvPr>
          <p:cNvSpPr/>
          <p:nvPr/>
        </p:nvSpPr>
        <p:spPr>
          <a:xfrm>
            <a:off x="5896582" y="3573015"/>
            <a:ext cx="4464496" cy="1588768"/>
          </a:xfrm>
          <a:prstGeom prst="rect">
            <a:avLst/>
          </a:prstGeom>
        </p:spPr>
        <p:txBody>
          <a:bodyPr wrap="square">
            <a:spAutoFit/>
          </a:bodyPr>
          <a:lstStyle/>
          <a:p>
            <a:pPr marL="285750" indent="-285750">
              <a:lnSpc>
                <a:spcPct val="150000"/>
              </a:lnSpc>
              <a:buFont typeface="Arial" panose="020B0604020202020204" pitchFamily="34" charset="0"/>
              <a:buChar char="•"/>
            </a:pPr>
            <a:r>
              <a:rPr lang="en-US" sz="1100" b="1" dirty="0">
                <a:solidFill>
                  <a:schemeClr val="bg1">
                    <a:lumMod val="50000"/>
                  </a:schemeClr>
                </a:solidFill>
              </a:rPr>
              <a:t>You witness changes in customer requirements</a:t>
            </a:r>
          </a:p>
          <a:p>
            <a:pPr marL="285750" indent="-285750">
              <a:lnSpc>
                <a:spcPct val="150000"/>
              </a:lnSpc>
              <a:buFont typeface="Arial" panose="020B0604020202020204" pitchFamily="34" charset="0"/>
              <a:buChar char="•"/>
            </a:pPr>
            <a:r>
              <a:rPr lang="en-US" sz="1100" b="1" dirty="0">
                <a:solidFill>
                  <a:schemeClr val="bg1">
                    <a:lumMod val="50000"/>
                  </a:schemeClr>
                </a:solidFill>
              </a:rPr>
              <a:t>Have the urge to tap new markets or segments</a:t>
            </a:r>
          </a:p>
          <a:p>
            <a:pPr marL="285750" indent="-285750">
              <a:lnSpc>
                <a:spcPct val="150000"/>
              </a:lnSpc>
              <a:buFont typeface="Arial" panose="020B0604020202020204" pitchFamily="34" charset="0"/>
              <a:buChar char="•"/>
            </a:pPr>
            <a:r>
              <a:rPr lang="en-US" sz="1100" b="1" dirty="0">
                <a:solidFill>
                  <a:schemeClr val="bg1">
                    <a:lumMod val="50000"/>
                  </a:schemeClr>
                </a:solidFill>
              </a:rPr>
              <a:t>Need to increase the life cycle of the product</a:t>
            </a:r>
          </a:p>
          <a:p>
            <a:pPr marL="285750" indent="-285750">
              <a:lnSpc>
                <a:spcPct val="150000"/>
              </a:lnSpc>
              <a:buFont typeface="Arial" panose="020B0604020202020204" pitchFamily="34" charset="0"/>
              <a:buChar char="•"/>
            </a:pPr>
            <a:r>
              <a:rPr lang="en-US" sz="1100" b="1" dirty="0">
                <a:solidFill>
                  <a:schemeClr val="bg1">
                    <a:lumMod val="50000"/>
                  </a:schemeClr>
                </a:solidFill>
              </a:rPr>
              <a:t>Want to enhance the look-and-feel</a:t>
            </a:r>
          </a:p>
          <a:p>
            <a:pPr marL="285750" indent="-285750">
              <a:lnSpc>
                <a:spcPct val="150000"/>
              </a:lnSpc>
              <a:buFont typeface="Arial" panose="020B0604020202020204" pitchFamily="34" charset="0"/>
              <a:buChar char="•"/>
            </a:pPr>
            <a:r>
              <a:rPr lang="en-US" sz="1100" b="1" dirty="0">
                <a:solidFill>
                  <a:schemeClr val="bg1">
                    <a:lumMod val="50000"/>
                  </a:schemeClr>
                </a:solidFill>
              </a:rPr>
              <a:t>Want to make the product more convenient to use</a:t>
            </a:r>
          </a:p>
          <a:p>
            <a:pPr marL="285750" indent="-285750">
              <a:lnSpc>
                <a:spcPct val="150000"/>
              </a:lnSpc>
              <a:buFont typeface="Arial" panose="020B0604020202020204" pitchFamily="34" charset="0"/>
              <a:buChar char="•"/>
            </a:pPr>
            <a:r>
              <a:rPr lang="en-US" sz="1100" b="1" dirty="0">
                <a:solidFill>
                  <a:schemeClr val="bg1">
                    <a:lumMod val="50000"/>
                  </a:schemeClr>
                </a:solidFill>
              </a:rPr>
              <a:t>Notice defects in product performance </a:t>
            </a:r>
          </a:p>
        </p:txBody>
      </p:sp>
    </p:spTree>
    <p:extLst>
      <p:ext uri="{BB962C8B-B14F-4D97-AF65-F5344CB8AC3E}">
        <p14:creationId xmlns:p14="http://schemas.microsoft.com/office/powerpoint/2010/main" val="42091055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7" y="531801"/>
            <a:ext cx="5904656" cy="523220"/>
          </a:xfrm>
          <a:prstGeom prst="rect">
            <a:avLst/>
          </a:prstGeom>
          <a:noFill/>
        </p:spPr>
        <p:txBody>
          <a:bodyPr wrap="square" rtlCol="0">
            <a:spAutoFit/>
          </a:bodyPr>
          <a:lstStyle/>
          <a:p>
            <a:r>
              <a:rPr lang="en-US" sz="2800" b="1" dirty="0"/>
              <a:t>Examples of product innovation</a:t>
            </a:r>
          </a:p>
        </p:txBody>
      </p:sp>
      <p:sp>
        <p:nvSpPr>
          <p:cNvPr id="4" name="Rectangle 3">
            <a:extLst>
              <a:ext uri="{FF2B5EF4-FFF2-40B4-BE49-F238E27FC236}">
                <a16:creationId xmlns:a16="http://schemas.microsoft.com/office/drawing/2014/main" id="{F76869CE-F68A-4115-ADBC-83DB68D8139C}"/>
              </a:ext>
            </a:extLst>
          </p:cNvPr>
          <p:cNvSpPr/>
          <p:nvPr/>
        </p:nvSpPr>
        <p:spPr>
          <a:xfrm>
            <a:off x="833686" y="1167370"/>
            <a:ext cx="9896371" cy="492443"/>
          </a:xfrm>
          <a:prstGeom prst="rect">
            <a:avLst/>
          </a:prstGeom>
        </p:spPr>
        <p:txBody>
          <a:bodyPr wrap="square">
            <a:spAutoFit/>
          </a:bodyPr>
          <a:lstStyle/>
          <a:p>
            <a:r>
              <a:rPr lang="en-US" sz="1300" dirty="0">
                <a:solidFill>
                  <a:schemeClr val="bg1">
                    <a:lumMod val="65000"/>
                  </a:schemeClr>
                </a:solidFill>
              </a:rPr>
              <a:t>A product innovation can be a completely new product that has never been seen before, an improved version of an existing product, or a new feature to an existing product.</a:t>
            </a:r>
          </a:p>
        </p:txBody>
      </p:sp>
      <p:sp>
        <p:nvSpPr>
          <p:cNvPr id="2" name="Rectangle 1">
            <a:extLst>
              <a:ext uri="{FF2B5EF4-FFF2-40B4-BE49-F238E27FC236}">
                <a16:creationId xmlns:a16="http://schemas.microsoft.com/office/drawing/2014/main" id="{9E9556F0-356D-4D13-8CD6-BA4B83390F2C}"/>
              </a:ext>
            </a:extLst>
          </p:cNvPr>
          <p:cNvSpPr/>
          <p:nvPr/>
        </p:nvSpPr>
        <p:spPr>
          <a:xfrm>
            <a:off x="1432632" y="2604976"/>
            <a:ext cx="1810111" cy="307777"/>
          </a:xfrm>
          <a:prstGeom prst="rect">
            <a:avLst/>
          </a:prstGeom>
        </p:spPr>
        <p:txBody>
          <a:bodyPr wrap="none">
            <a:spAutoFit/>
          </a:bodyPr>
          <a:lstStyle/>
          <a:p>
            <a:r>
              <a:rPr lang="en-US" sz="1400" b="1" dirty="0">
                <a:solidFill>
                  <a:schemeClr val="bg1">
                    <a:lumMod val="65000"/>
                  </a:schemeClr>
                </a:solidFill>
              </a:rPr>
              <a:t>COMPLETELY NEW</a:t>
            </a:r>
            <a:endParaRPr lang="en-FI" sz="1400" dirty="0">
              <a:solidFill>
                <a:schemeClr val="bg1">
                  <a:lumMod val="65000"/>
                </a:schemeClr>
              </a:solidFill>
            </a:endParaRPr>
          </a:p>
        </p:txBody>
      </p:sp>
      <p:sp>
        <p:nvSpPr>
          <p:cNvPr id="9" name="Rectangle 8">
            <a:extLst>
              <a:ext uri="{FF2B5EF4-FFF2-40B4-BE49-F238E27FC236}">
                <a16:creationId xmlns:a16="http://schemas.microsoft.com/office/drawing/2014/main" id="{BF4AABD9-8CB1-4442-BF8D-2DE98B8952A6}"/>
              </a:ext>
            </a:extLst>
          </p:cNvPr>
          <p:cNvSpPr/>
          <p:nvPr/>
        </p:nvSpPr>
        <p:spPr>
          <a:xfrm>
            <a:off x="5151945" y="2604976"/>
            <a:ext cx="1991251" cy="307777"/>
          </a:xfrm>
          <a:prstGeom prst="rect">
            <a:avLst/>
          </a:prstGeom>
        </p:spPr>
        <p:txBody>
          <a:bodyPr wrap="none">
            <a:spAutoFit/>
          </a:bodyPr>
          <a:lstStyle/>
          <a:p>
            <a:r>
              <a:rPr lang="en-US" sz="1400" b="1" dirty="0">
                <a:solidFill>
                  <a:schemeClr val="bg1">
                    <a:lumMod val="65000"/>
                  </a:schemeClr>
                </a:solidFill>
              </a:rPr>
              <a:t>IMPROVED VERSION</a:t>
            </a:r>
            <a:endParaRPr lang="en-FI" sz="1400" dirty="0">
              <a:solidFill>
                <a:schemeClr val="bg1">
                  <a:lumMod val="65000"/>
                </a:schemeClr>
              </a:solidFill>
            </a:endParaRPr>
          </a:p>
        </p:txBody>
      </p:sp>
      <p:sp>
        <p:nvSpPr>
          <p:cNvPr id="10" name="Rectangle 9">
            <a:extLst>
              <a:ext uri="{FF2B5EF4-FFF2-40B4-BE49-F238E27FC236}">
                <a16:creationId xmlns:a16="http://schemas.microsoft.com/office/drawing/2014/main" id="{7EE56663-ECD4-4711-A6A4-49B07E58FED6}"/>
              </a:ext>
            </a:extLst>
          </p:cNvPr>
          <p:cNvSpPr/>
          <p:nvPr/>
        </p:nvSpPr>
        <p:spPr>
          <a:xfrm>
            <a:off x="9052398" y="2604976"/>
            <a:ext cx="1433406" cy="307777"/>
          </a:xfrm>
          <a:prstGeom prst="rect">
            <a:avLst/>
          </a:prstGeom>
        </p:spPr>
        <p:txBody>
          <a:bodyPr wrap="none">
            <a:spAutoFit/>
          </a:bodyPr>
          <a:lstStyle/>
          <a:p>
            <a:r>
              <a:rPr lang="en-US" sz="1400" b="1" dirty="0">
                <a:solidFill>
                  <a:schemeClr val="bg1">
                    <a:lumMod val="65000"/>
                  </a:schemeClr>
                </a:solidFill>
              </a:rPr>
              <a:t>NEW FEATURE</a:t>
            </a:r>
            <a:endParaRPr lang="en-FI" sz="1400" dirty="0">
              <a:solidFill>
                <a:schemeClr val="bg1">
                  <a:lumMod val="65000"/>
                </a:schemeClr>
              </a:solidFill>
            </a:endParaRPr>
          </a:p>
        </p:txBody>
      </p:sp>
      <p:pic>
        <p:nvPicPr>
          <p:cNvPr id="15" name="Picture 14" descr="A picture containing scissors&#10;&#10;Description automatically generated">
            <a:extLst>
              <a:ext uri="{FF2B5EF4-FFF2-40B4-BE49-F238E27FC236}">
                <a16:creationId xmlns:a16="http://schemas.microsoft.com/office/drawing/2014/main" id="{926C5E1E-E7BB-49C4-B55A-6DAF11DD7C2A}"/>
              </a:ext>
            </a:extLst>
          </p:cNvPr>
          <p:cNvPicPr>
            <a:picLocks noChangeAspect="1"/>
          </p:cNvPicPr>
          <p:nvPr/>
        </p:nvPicPr>
        <p:blipFill rotWithShape="1">
          <a:blip r:embed="rId3"/>
          <a:srcRect t="13376" b="14681"/>
          <a:stretch/>
        </p:blipFill>
        <p:spPr>
          <a:xfrm>
            <a:off x="1136595" y="3429000"/>
            <a:ext cx="2402186" cy="1728192"/>
          </a:xfrm>
          <a:prstGeom prst="rect">
            <a:avLst/>
          </a:prstGeom>
        </p:spPr>
      </p:pic>
      <p:pic>
        <p:nvPicPr>
          <p:cNvPr id="17" name="Picture 16" descr="A picture containing white&#10;&#10;Description automatically generated">
            <a:extLst>
              <a:ext uri="{FF2B5EF4-FFF2-40B4-BE49-F238E27FC236}">
                <a16:creationId xmlns:a16="http://schemas.microsoft.com/office/drawing/2014/main" id="{1DF6BCE1-02DA-4187-8B9D-657887CA08FB}"/>
              </a:ext>
            </a:extLst>
          </p:cNvPr>
          <p:cNvPicPr>
            <a:picLocks noChangeAspect="1"/>
          </p:cNvPicPr>
          <p:nvPr/>
        </p:nvPicPr>
        <p:blipFill rotWithShape="1">
          <a:blip r:embed="rId4"/>
          <a:srcRect l="13529" t="7890" r="11229" b="4587"/>
          <a:stretch/>
        </p:blipFill>
        <p:spPr>
          <a:xfrm>
            <a:off x="5182635" y="3170655"/>
            <a:ext cx="1929872" cy="2244881"/>
          </a:xfrm>
          <a:prstGeom prst="rect">
            <a:avLst/>
          </a:prstGeom>
        </p:spPr>
      </p:pic>
      <p:pic>
        <p:nvPicPr>
          <p:cNvPr id="20" name="Picture 19" descr="A toaster oven sitting on top of a car&#10;&#10;Description automatically generated">
            <a:extLst>
              <a:ext uri="{FF2B5EF4-FFF2-40B4-BE49-F238E27FC236}">
                <a16:creationId xmlns:a16="http://schemas.microsoft.com/office/drawing/2014/main" id="{E89A6E64-23E0-484C-8E4E-AA4A038EFCD6}"/>
              </a:ext>
            </a:extLst>
          </p:cNvPr>
          <p:cNvPicPr>
            <a:picLocks noChangeAspect="1"/>
          </p:cNvPicPr>
          <p:nvPr/>
        </p:nvPicPr>
        <p:blipFill>
          <a:blip r:embed="rId5"/>
          <a:stretch>
            <a:fillRect/>
          </a:stretch>
        </p:blipFill>
        <p:spPr>
          <a:xfrm>
            <a:off x="8482360" y="3384169"/>
            <a:ext cx="2581851" cy="1722718"/>
          </a:xfrm>
          <a:prstGeom prst="rect">
            <a:avLst/>
          </a:prstGeom>
          <a:effectLst>
            <a:outerShdw blurRad="50800" dist="50800" dir="5400000" algn="ctr" rotWithShape="0">
              <a:srgbClr val="000000">
                <a:alpha val="54000"/>
              </a:srgbClr>
            </a:outerShdw>
          </a:effectLst>
        </p:spPr>
      </p:pic>
      <p:sp>
        <p:nvSpPr>
          <p:cNvPr id="21" name="TextBox 20">
            <a:extLst>
              <a:ext uri="{FF2B5EF4-FFF2-40B4-BE49-F238E27FC236}">
                <a16:creationId xmlns:a16="http://schemas.microsoft.com/office/drawing/2014/main" id="{35D34E9F-0750-49EA-868E-12320362921E}"/>
              </a:ext>
            </a:extLst>
          </p:cNvPr>
          <p:cNvSpPr txBox="1"/>
          <p:nvPr/>
        </p:nvSpPr>
        <p:spPr>
          <a:xfrm>
            <a:off x="8535430" y="5429452"/>
            <a:ext cx="2467342" cy="276999"/>
          </a:xfrm>
          <a:prstGeom prst="rect">
            <a:avLst/>
          </a:prstGeom>
          <a:noFill/>
        </p:spPr>
        <p:txBody>
          <a:bodyPr wrap="none" rtlCol="0">
            <a:spAutoFit/>
          </a:bodyPr>
          <a:lstStyle/>
          <a:p>
            <a:r>
              <a:rPr lang="fi-FI" sz="1200" dirty="0"/>
              <a:t>Dynamic LED turning indicators</a:t>
            </a:r>
            <a:endParaRPr lang="en-FI" sz="1200" dirty="0"/>
          </a:p>
        </p:txBody>
      </p:sp>
      <p:sp>
        <p:nvSpPr>
          <p:cNvPr id="22" name="TextBox 21">
            <a:extLst>
              <a:ext uri="{FF2B5EF4-FFF2-40B4-BE49-F238E27FC236}">
                <a16:creationId xmlns:a16="http://schemas.microsoft.com/office/drawing/2014/main" id="{C8A6491F-F877-432B-BC8D-A2F6BBBF20F5}"/>
              </a:ext>
            </a:extLst>
          </p:cNvPr>
          <p:cNvSpPr txBox="1"/>
          <p:nvPr/>
        </p:nvSpPr>
        <p:spPr>
          <a:xfrm>
            <a:off x="5434875" y="5429452"/>
            <a:ext cx="1425390" cy="276999"/>
          </a:xfrm>
          <a:prstGeom prst="rect">
            <a:avLst/>
          </a:prstGeom>
          <a:noFill/>
        </p:spPr>
        <p:txBody>
          <a:bodyPr wrap="none" rtlCol="0">
            <a:spAutoFit/>
          </a:bodyPr>
          <a:lstStyle/>
          <a:p>
            <a:r>
              <a:rPr lang="fi-FI" sz="1200" dirty="0"/>
              <a:t>Wireless earpods</a:t>
            </a:r>
            <a:endParaRPr lang="en-FI" sz="1200" dirty="0"/>
          </a:p>
        </p:txBody>
      </p:sp>
      <p:sp>
        <p:nvSpPr>
          <p:cNvPr id="23" name="TextBox 22">
            <a:extLst>
              <a:ext uri="{FF2B5EF4-FFF2-40B4-BE49-F238E27FC236}">
                <a16:creationId xmlns:a16="http://schemas.microsoft.com/office/drawing/2014/main" id="{C36B7B95-AC16-4069-B4A0-F8E7AC458FC2}"/>
              </a:ext>
            </a:extLst>
          </p:cNvPr>
          <p:cNvSpPr txBox="1"/>
          <p:nvPr/>
        </p:nvSpPr>
        <p:spPr>
          <a:xfrm>
            <a:off x="1601800" y="5429452"/>
            <a:ext cx="1225015" cy="276999"/>
          </a:xfrm>
          <a:prstGeom prst="rect">
            <a:avLst/>
          </a:prstGeom>
          <a:noFill/>
        </p:spPr>
        <p:txBody>
          <a:bodyPr wrap="none" rtlCol="0">
            <a:spAutoFit/>
          </a:bodyPr>
          <a:lstStyle/>
          <a:p>
            <a:r>
              <a:rPr lang="fi-FI" sz="1200" dirty="0"/>
              <a:t>Fidget spinner</a:t>
            </a:r>
            <a:endParaRPr lang="en-FI" sz="1200" dirty="0"/>
          </a:p>
        </p:txBody>
      </p:sp>
    </p:spTree>
    <p:extLst>
      <p:ext uri="{BB962C8B-B14F-4D97-AF65-F5344CB8AC3E}">
        <p14:creationId xmlns:p14="http://schemas.microsoft.com/office/powerpoint/2010/main" val="9695284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up of water&#10;&#10;Description automatically generated">
            <a:extLst>
              <a:ext uri="{FF2B5EF4-FFF2-40B4-BE49-F238E27FC236}">
                <a16:creationId xmlns:a16="http://schemas.microsoft.com/office/drawing/2014/main" id="{3FAD0AC0-AB2C-40F5-8070-1563E8BF71C4}"/>
              </a:ext>
            </a:extLst>
          </p:cNvPr>
          <p:cNvPicPr>
            <a:picLocks noChangeAspect="1"/>
          </p:cNvPicPr>
          <p:nvPr/>
        </p:nvPicPr>
        <p:blipFill>
          <a:blip r:embed="rId2"/>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1601"/>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SERVICE INNOVATION</a:t>
            </a:r>
          </a:p>
        </p:txBody>
      </p:sp>
    </p:spTree>
    <p:extLst>
      <p:ext uri="{BB962C8B-B14F-4D97-AF65-F5344CB8AC3E}">
        <p14:creationId xmlns:p14="http://schemas.microsoft.com/office/powerpoint/2010/main" val="3465273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CC775-34E3-4B38-95D8-C73D64519564}"/>
              </a:ext>
            </a:extLst>
          </p:cNvPr>
          <p:cNvSpPr>
            <a:spLocks noGrp="1"/>
          </p:cNvSpPr>
          <p:nvPr>
            <p:ph type="title"/>
          </p:nvPr>
        </p:nvSpPr>
        <p:spPr/>
        <p:txBody>
          <a:bodyPr/>
          <a:lstStyle/>
          <a:p>
            <a:r>
              <a:rPr lang="en-US" dirty="0"/>
              <a:t>Table of Contents</a:t>
            </a:r>
            <a:endParaRPr lang="en-FI" dirty="0"/>
          </a:p>
        </p:txBody>
      </p:sp>
      <p:sp>
        <p:nvSpPr>
          <p:cNvPr id="3" name="Picture Placeholder 2">
            <a:extLst>
              <a:ext uri="{FF2B5EF4-FFF2-40B4-BE49-F238E27FC236}">
                <a16:creationId xmlns:a16="http://schemas.microsoft.com/office/drawing/2014/main" id="{23ECE4FD-9318-4973-87C5-F65AA5FD9448}"/>
              </a:ext>
            </a:extLst>
          </p:cNvPr>
          <p:cNvSpPr>
            <a:spLocks noGrp="1"/>
          </p:cNvSpPr>
          <p:nvPr>
            <p:ph type="pic" idx="1"/>
          </p:nvPr>
        </p:nvSpPr>
        <p:spPr/>
      </p:sp>
      <p:sp>
        <p:nvSpPr>
          <p:cNvPr id="5" name="Picture Placeholder 4">
            <a:extLst>
              <a:ext uri="{FF2B5EF4-FFF2-40B4-BE49-F238E27FC236}">
                <a16:creationId xmlns:a16="http://schemas.microsoft.com/office/drawing/2014/main" id="{3FA09C9E-13AB-4702-A333-D91BC610269F}"/>
              </a:ext>
            </a:extLst>
          </p:cNvPr>
          <p:cNvSpPr>
            <a:spLocks noGrp="1"/>
          </p:cNvSpPr>
          <p:nvPr>
            <p:ph type="pic" sz="quarter" idx="10"/>
          </p:nvPr>
        </p:nvSpPr>
        <p:spPr/>
      </p:sp>
      <p:sp>
        <p:nvSpPr>
          <p:cNvPr id="6" name="Text Placeholder 3">
            <a:extLst>
              <a:ext uri="{FF2B5EF4-FFF2-40B4-BE49-F238E27FC236}">
                <a16:creationId xmlns:a16="http://schemas.microsoft.com/office/drawing/2014/main" id="{E178CD02-2582-4C81-B042-94042D1C1281}"/>
              </a:ext>
            </a:extLst>
          </p:cNvPr>
          <p:cNvSpPr>
            <a:spLocks noGrp="1"/>
          </p:cNvSpPr>
          <p:nvPr>
            <p:ph type="body" sz="half" idx="2"/>
          </p:nvPr>
        </p:nvSpPr>
        <p:spPr>
          <a:xfrm>
            <a:off x="623392" y="1484256"/>
            <a:ext cx="6121400" cy="4400550"/>
          </a:xfrm>
        </p:spPr>
        <p:txBody>
          <a:bodyPr>
            <a:normAutofit fontScale="70000" lnSpcReduction="20000"/>
          </a:bodyPr>
          <a:lstStyle/>
          <a:p>
            <a:r>
              <a:rPr lang="en-US" sz="2000" dirty="0"/>
              <a:t>Innovation Taxonomy</a:t>
            </a:r>
          </a:p>
          <a:p>
            <a:pPr lvl="1"/>
            <a:r>
              <a:rPr lang="en-US" dirty="0"/>
              <a:t>How to categorize innovation</a:t>
            </a:r>
          </a:p>
          <a:p>
            <a:r>
              <a:rPr lang="en-US" sz="2000" dirty="0"/>
              <a:t>Innovation Matrix</a:t>
            </a:r>
          </a:p>
          <a:p>
            <a:pPr lvl="1"/>
            <a:r>
              <a:rPr lang="en-US" dirty="0"/>
              <a:t>Incremental innovation</a:t>
            </a:r>
          </a:p>
          <a:p>
            <a:pPr lvl="1"/>
            <a:r>
              <a:rPr lang="en-US" dirty="0"/>
              <a:t>Disruptive innovation</a:t>
            </a:r>
          </a:p>
          <a:p>
            <a:pPr lvl="1"/>
            <a:r>
              <a:rPr lang="en-US" dirty="0"/>
              <a:t>Sustaining innovation</a:t>
            </a:r>
          </a:p>
          <a:p>
            <a:pPr lvl="1"/>
            <a:r>
              <a:rPr lang="en-US" dirty="0"/>
              <a:t>Radical innovation</a:t>
            </a:r>
          </a:p>
          <a:p>
            <a:r>
              <a:rPr lang="en-US" sz="2000" dirty="0"/>
              <a:t>Other Types of Innovation</a:t>
            </a:r>
          </a:p>
          <a:p>
            <a:pPr lvl="1"/>
            <a:r>
              <a:rPr lang="en-US" dirty="0"/>
              <a:t>Doblin’s Ten Types of Innovation</a:t>
            </a:r>
          </a:p>
          <a:p>
            <a:pPr lvl="1"/>
            <a:r>
              <a:rPr lang="en-US" dirty="0"/>
              <a:t>Product innovation</a:t>
            </a:r>
          </a:p>
          <a:p>
            <a:pPr lvl="1"/>
            <a:r>
              <a:rPr lang="en-US" dirty="0"/>
              <a:t>Service innovation </a:t>
            </a:r>
          </a:p>
          <a:p>
            <a:pPr lvl="1"/>
            <a:r>
              <a:rPr lang="en-US" dirty="0"/>
              <a:t>Technological innovation </a:t>
            </a:r>
          </a:p>
          <a:p>
            <a:pPr lvl="1"/>
            <a:r>
              <a:rPr lang="en-US" dirty="0"/>
              <a:t>Business model innovation</a:t>
            </a:r>
          </a:p>
          <a:p>
            <a:pPr lvl="1"/>
            <a:r>
              <a:rPr lang="en-US" dirty="0"/>
              <a:t>Architectural innovation</a:t>
            </a:r>
          </a:p>
          <a:p>
            <a:pPr lvl="1"/>
            <a:r>
              <a:rPr lang="en-US" dirty="0"/>
              <a:t>Modular innovation</a:t>
            </a:r>
          </a:p>
          <a:p>
            <a:pPr lvl="1"/>
            <a:r>
              <a:rPr lang="en-US" dirty="0"/>
              <a:t>Marketing innovation</a:t>
            </a:r>
          </a:p>
          <a:p>
            <a:pPr lvl="1"/>
            <a:r>
              <a:rPr lang="en-US" dirty="0"/>
              <a:t>Social innovation </a:t>
            </a:r>
          </a:p>
          <a:p>
            <a:r>
              <a:rPr lang="en-US" sz="2000" dirty="0"/>
              <a:t>What’s Next? </a:t>
            </a:r>
          </a:p>
          <a:p>
            <a:pPr lvl="1"/>
            <a:r>
              <a:rPr lang="en-US" dirty="0"/>
              <a:t>4 simple steps towards more innovation</a:t>
            </a:r>
          </a:p>
          <a:p>
            <a:pPr lvl="1"/>
            <a:r>
              <a:rPr lang="en-US" dirty="0"/>
              <a:t>Innovation Map</a:t>
            </a:r>
          </a:p>
          <a:p>
            <a:pPr lvl="1"/>
            <a:endParaRPr lang="en-US" dirty="0"/>
          </a:p>
        </p:txBody>
      </p:sp>
    </p:spTree>
    <p:extLst>
      <p:ext uri="{BB962C8B-B14F-4D97-AF65-F5344CB8AC3E}">
        <p14:creationId xmlns:p14="http://schemas.microsoft.com/office/powerpoint/2010/main" val="2923653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7" y="495489"/>
            <a:ext cx="3672408" cy="523220"/>
          </a:xfrm>
          <a:prstGeom prst="rect">
            <a:avLst/>
          </a:prstGeom>
          <a:noFill/>
        </p:spPr>
        <p:txBody>
          <a:bodyPr wrap="square" rtlCol="0">
            <a:spAutoFit/>
          </a:bodyPr>
          <a:lstStyle/>
          <a:p>
            <a:r>
              <a:rPr lang="en-US" sz="2800" b="1" dirty="0"/>
              <a:t>Service innovation</a:t>
            </a:r>
          </a:p>
        </p:txBody>
      </p:sp>
      <p:sp>
        <p:nvSpPr>
          <p:cNvPr id="4" name="Rectangle 3">
            <a:extLst>
              <a:ext uri="{FF2B5EF4-FFF2-40B4-BE49-F238E27FC236}">
                <a16:creationId xmlns:a16="http://schemas.microsoft.com/office/drawing/2014/main" id="{894D7B44-2AB8-4549-9ADB-5CCF6980772F}"/>
              </a:ext>
            </a:extLst>
          </p:cNvPr>
          <p:cNvSpPr/>
          <p:nvPr/>
        </p:nvSpPr>
        <p:spPr>
          <a:xfrm>
            <a:off x="833686" y="1167370"/>
            <a:ext cx="9937103" cy="1523494"/>
          </a:xfrm>
          <a:prstGeom prst="rect">
            <a:avLst/>
          </a:prstGeom>
        </p:spPr>
        <p:txBody>
          <a:bodyPr wrap="square">
            <a:spAutoFit/>
          </a:bodyPr>
          <a:lstStyle/>
          <a:p>
            <a:r>
              <a:rPr lang="en-US" sz="1300" dirty="0">
                <a:solidFill>
                  <a:schemeClr val="bg1">
                    <a:lumMod val="65000"/>
                  </a:schemeClr>
                </a:solidFill>
              </a:rPr>
              <a:t>Service innovation refers to a new or </a:t>
            </a:r>
            <a:r>
              <a:rPr lang="en-US" sz="1300" b="1" dirty="0">
                <a:solidFill>
                  <a:schemeClr val="bg1">
                    <a:lumMod val="50000"/>
                  </a:schemeClr>
                </a:solidFill>
              </a:rPr>
              <a:t>significantly improved service concept, product or process in a new or existing market</a:t>
            </a:r>
            <a:r>
              <a:rPr lang="en-US" sz="1300" dirty="0">
                <a:solidFill>
                  <a:schemeClr val="bg1">
                    <a:lumMod val="65000"/>
                  </a:schemeClr>
                </a:solidFill>
              </a:rPr>
              <a:t>. It can be for example a new customer interaction or distribution channel, a system that improves the delivery process or new solutions in the customer interface.</a:t>
            </a:r>
          </a:p>
          <a:p>
            <a:endParaRPr lang="en-US" sz="1300" dirty="0">
              <a:solidFill>
                <a:schemeClr val="bg1">
                  <a:lumMod val="65000"/>
                </a:schemeClr>
              </a:solidFill>
            </a:endParaRPr>
          </a:p>
          <a:p>
            <a:r>
              <a:rPr lang="en-US" sz="1300" dirty="0">
                <a:solidFill>
                  <a:schemeClr val="bg1">
                    <a:lumMod val="65000"/>
                  </a:schemeClr>
                </a:solidFill>
              </a:rPr>
              <a:t>A big part of a successful business is the ability to make your customers lives easier and the better you’re able to meet the needs and expectations of the ones you serve, the brighter your future looks like.</a:t>
            </a:r>
          </a:p>
          <a:p>
            <a:endParaRPr lang="en-US" sz="1300" dirty="0">
              <a:solidFill>
                <a:schemeClr val="bg1">
                  <a:lumMod val="65000"/>
                </a:schemeClr>
              </a:solidFill>
            </a:endParaRPr>
          </a:p>
        </p:txBody>
      </p:sp>
      <p:sp>
        <p:nvSpPr>
          <p:cNvPr id="5" name="Rectangle 4">
            <a:extLst>
              <a:ext uri="{FF2B5EF4-FFF2-40B4-BE49-F238E27FC236}">
                <a16:creationId xmlns:a16="http://schemas.microsoft.com/office/drawing/2014/main" id="{6A63488C-6FE6-48F6-8659-CE47C0408413}"/>
              </a:ext>
            </a:extLst>
          </p:cNvPr>
          <p:cNvSpPr/>
          <p:nvPr/>
        </p:nvSpPr>
        <p:spPr>
          <a:xfrm>
            <a:off x="844725" y="2634981"/>
            <a:ext cx="3895618" cy="338554"/>
          </a:xfrm>
          <a:prstGeom prst="rect">
            <a:avLst/>
          </a:prstGeom>
        </p:spPr>
        <p:txBody>
          <a:bodyPr wrap="none">
            <a:spAutoFit/>
          </a:bodyPr>
          <a:lstStyle/>
          <a:p>
            <a:r>
              <a:rPr lang="en-US" sz="1600" b="1" dirty="0">
                <a:solidFill>
                  <a:schemeClr val="bg1">
                    <a:lumMod val="50000"/>
                  </a:schemeClr>
                </a:solidFill>
              </a:rPr>
              <a:t>Service innovation is a great way to:</a:t>
            </a:r>
            <a:endParaRPr lang="en-FI" sz="1600" b="1" dirty="0">
              <a:solidFill>
                <a:schemeClr val="bg1">
                  <a:lumMod val="50000"/>
                </a:schemeClr>
              </a:solidFill>
            </a:endParaRPr>
          </a:p>
        </p:txBody>
      </p:sp>
      <p:grpSp>
        <p:nvGrpSpPr>
          <p:cNvPr id="11" name="Group 10">
            <a:extLst>
              <a:ext uri="{FF2B5EF4-FFF2-40B4-BE49-F238E27FC236}">
                <a16:creationId xmlns:a16="http://schemas.microsoft.com/office/drawing/2014/main" id="{8D86CD08-7A4E-4ED7-B54E-ED0537DD7A08}"/>
              </a:ext>
            </a:extLst>
          </p:cNvPr>
          <p:cNvGrpSpPr/>
          <p:nvPr/>
        </p:nvGrpSpPr>
        <p:grpSpPr>
          <a:xfrm>
            <a:off x="833685" y="3498174"/>
            <a:ext cx="3445968" cy="2595122"/>
            <a:chOff x="582668" y="2636913"/>
            <a:chExt cx="3445968" cy="2595122"/>
          </a:xfrm>
        </p:grpSpPr>
        <p:sp>
          <p:nvSpPr>
            <p:cNvPr id="7" name="Rectangle 6">
              <a:extLst>
                <a:ext uri="{FF2B5EF4-FFF2-40B4-BE49-F238E27FC236}">
                  <a16:creationId xmlns:a16="http://schemas.microsoft.com/office/drawing/2014/main" id="{F48E87BB-516C-4E9E-B9A9-BB533DE6FF6C}"/>
                </a:ext>
              </a:extLst>
            </p:cNvPr>
            <p:cNvSpPr/>
            <p:nvPr/>
          </p:nvSpPr>
          <p:spPr>
            <a:xfrm>
              <a:off x="1043509" y="3330965"/>
              <a:ext cx="1518364" cy="338554"/>
            </a:xfrm>
            <a:prstGeom prst="rect">
              <a:avLst/>
            </a:prstGeom>
          </p:spPr>
          <p:txBody>
            <a:bodyPr wrap="none">
              <a:spAutoFit/>
            </a:bodyPr>
            <a:lstStyle/>
            <a:p>
              <a:r>
                <a:rPr lang="en-US" sz="1600" b="1" dirty="0">
                  <a:solidFill>
                    <a:schemeClr val="tx1">
                      <a:lumMod val="50000"/>
                      <a:lumOff val="50000"/>
                    </a:schemeClr>
                  </a:solidFill>
                </a:rPr>
                <a:t>Differentiate</a:t>
              </a:r>
              <a:endParaRPr lang="en-FI" sz="1600" b="1" dirty="0">
                <a:solidFill>
                  <a:schemeClr val="tx1">
                    <a:lumMod val="50000"/>
                    <a:lumOff val="50000"/>
                  </a:schemeClr>
                </a:solidFill>
              </a:endParaRPr>
            </a:p>
          </p:txBody>
        </p:sp>
        <p:sp>
          <p:nvSpPr>
            <p:cNvPr id="8" name="Oval 7">
              <a:extLst>
                <a:ext uri="{FF2B5EF4-FFF2-40B4-BE49-F238E27FC236}">
                  <a16:creationId xmlns:a16="http://schemas.microsoft.com/office/drawing/2014/main" id="{EBFE6BDC-EEB4-4F16-A21E-9961DC5C70FB}"/>
                </a:ext>
              </a:extLst>
            </p:cNvPr>
            <p:cNvSpPr/>
            <p:nvPr/>
          </p:nvSpPr>
          <p:spPr>
            <a:xfrm>
              <a:off x="1111977" y="2636913"/>
              <a:ext cx="562582" cy="5525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9" name="Rectangle 8">
              <a:extLst>
                <a:ext uri="{FF2B5EF4-FFF2-40B4-BE49-F238E27FC236}">
                  <a16:creationId xmlns:a16="http://schemas.microsoft.com/office/drawing/2014/main" id="{C574334A-1222-4A6A-91EC-67672D89CD0F}"/>
                </a:ext>
              </a:extLst>
            </p:cNvPr>
            <p:cNvSpPr/>
            <p:nvPr/>
          </p:nvSpPr>
          <p:spPr>
            <a:xfrm>
              <a:off x="582668" y="3662375"/>
              <a:ext cx="3445968" cy="1569660"/>
            </a:xfrm>
            <a:prstGeom prst="rect">
              <a:avLst/>
            </a:prstGeom>
          </p:spPr>
          <p:txBody>
            <a:bodyPr wrap="square">
              <a:spAutoFit/>
            </a:bodyPr>
            <a:lstStyle/>
            <a:p>
              <a:pPr lvl="1"/>
              <a:r>
                <a:rPr lang="en-US" sz="1200" dirty="0">
                  <a:solidFill>
                    <a:schemeClr val="bg1">
                      <a:lumMod val="65000"/>
                    </a:schemeClr>
                  </a:solidFill>
                </a:rPr>
                <a:t>How you respond to the needs of your customers plays a significant role in how people perceive your brand. </a:t>
              </a:r>
            </a:p>
            <a:p>
              <a:pPr lvl="1"/>
              <a:endParaRPr lang="en-US" sz="1200" dirty="0">
                <a:solidFill>
                  <a:schemeClr val="bg1">
                    <a:lumMod val="65000"/>
                  </a:schemeClr>
                </a:solidFill>
              </a:endParaRPr>
            </a:p>
            <a:p>
              <a:pPr lvl="1"/>
              <a:r>
                <a:rPr lang="en-US" sz="1200" dirty="0">
                  <a:solidFill>
                    <a:schemeClr val="bg1">
                      <a:lumMod val="65000"/>
                    </a:schemeClr>
                  </a:solidFill>
                </a:rPr>
                <a:t>Products and technologies can be easy to copy, which is why you can use service innovation to differentiate your business.</a:t>
              </a:r>
            </a:p>
          </p:txBody>
        </p:sp>
      </p:grpSp>
      <p:grpSp>
        <p:nvGrpSpPr>
          <p:cNvPr id="12" name="Group 11">
            <a:extLst>
              <a:ext uri="{FF2B5EF4-FFF2-40B4-BE49-F238E27FC236}">
                <a16:creationId xmlns:a16="http://schemas.microsoft.com/office/drawing/2014/main" id="{E6B2D113-FAF1-4A70-BE42-EF733EA011E0}"/>
              </a:ext>
            </a:extLst>
          </p:cNvPr>
          <p:cNvGrpSpPr/>
          <p:nvPr/>
        </p:nvGrpSpPr>
        <p:grpSpPr>
          <a:xfrm>
            <a:off x="4429692" y="3510217"/>
            <a:ext cx="3275737" cy="2225791"/>
            <a:chOff x="582668" y="2636913"/>
            <a:chExt cx="3275737" cy="2225791"/>
          </a:xfrm>
        </p:grpSpPr>
        <p:sp>
          <p:nvSpPr>
            <p:cNvPr id="13" name="Rectangle 12">
              <a:extLst>
                <a:ext uri="{FF2B5EF4-FFF2-40B4-BE49-F238E27FC236}">
                  <a16:creationId xmlns:a16="http://schemas.microsoft.com/office/drawing/2014/main" id="{635A3DAC-FCF8-4884-A589-086EBFB42767}"/>
                </a:ext>
              </a:extLst>
            </p:cNvPr>
            <p:cNvSpPr/>
            <p:nvPr/>
          </p:nvSpPr>
          <p:spPr>
            <a:xfrm>
              <a:off x="1043509" y="3330965"/>
              <a:ext cx="2124299" cy="338554"/>
            </a:xfrm>
            <a:prstGeom prst="rect">
              <a:avLst/>
            </a:prstGeom>
          </p:spPr>
          <p:txBody>
            <a:bodyPr wrap="none">
              <a:spAutoFit/>
            </a:bodyPr>
            <a:lstStyle/>
            <a:p>
              <a:r>
                <a:rPr lang="en-US" sz="1600" b="1" dirty="0">
                  <a:solidFill>
                    <a:schemeClr val="tx1">
                      <a:lumMod val="50000"/>
                      <a:lumOff val="50000"/>
                    </a:schemeClr>
                  </a:solidFill>
                </a:rPr>
                <a:t>Deliver more value</a:t>
              </a:r>
              <a:endParaRPr lang="en-FI" sz="1600" b="1" dirty="0">
                <a:solidFill>
                  <a:schemeClr val="tx1">
                    <a:lumMod val="50000"/>
                    <a:lumOff val="50000"/>
                  </a:schemeClr>
                </a:solidFill>
              </a:endParaRPr>
            </a:p>
          </p:txBody>
        </p:sp>
        <p:sp>
          <p:nvSpPr>
            <p:cNvPr id="14" name="Oval 13">
              <a:extLst>
                <a:ext uri="{FF2B5EF4-FFF2-40B4-BE49-F238E27FC236}">
                  <a16:creationId xmlns:a16="http://schemas.microsoft.com/office/drawing/2014/main" id="{4DB97C0A-98CC-4119-A6F9-73ADF000AD63}"/>
                </a:ext>
              </a:extLst>
            </p:cNvPr>
            <p:cNvSpPr/>
            <p:nvPr/>
          </p:nvSpPr>
          <p:spPr>
            <a:xfrm>
              <a:off x="1111977" y="2636913"/>
              <a:ext cx="562582" cy="5525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5" name="Rectangle 14">
              <a:extLst>
                <a:ext uri="{FF2B5EF4-FFF2-40B4-BE49-F238E27FC236}">
                  <a16:creationId xmlns:a16="http://schemas.microsoft.com/office/drawing/2014/main" id="{7A114E0F-8713-4183-B002-C20A84070328}"/>
                </a:ext>
              </a:extLst>
            </p:cNvPr>
            <p:cNvSpPr/>
            <p:nvPr/>
          </p:nvSpPr>
          <p:spPr>
            <a:xfrm>
              <a:off x="582668" y="3662375"/>
              <a:ext cx="3275737" cy="1200329"/>
            </a:xfrm>
            <a:prstGeom prst="rect">
              <a:avLst/>
            </a:prstGeom>
          </p:spPr>
          <p:txBody>
            <a:bodyPr wrap="square">
              <a:spAutoFit/>
            </a:bodyPr>
            <a:lstStyle/>
            <a:p>
              <a:pPr lvl="1"/>
              <a:r>
                <a:rPr lang="en-US" sz="1200" dirty="0">
                  <a:solidFill>
                    <a:schemeClr val="bg1">
                      <a:lumMod val="65000"/>
                    </a:schemeClr>
                  </a:solidFill>
                </a:rPr>
                <a:t>Exceptional and consistent customer service, smooth order processing, inventory management and troubleshooting all contribute to value creation and the happiness of a customer.</a:t>
              </a:r>
            </a:p>
          </p:txBody>
        </p:sp>
        <p:pic>
          <p:nvPicPr>
            <p:cNvPr id="16" name="Graphic 15" descr="Present">
              <a:extLst>
                <a:ext uri="{FF2B5EF4-FFF2-40B4-BE49-F238E27FC236}">
                  <a16:creationId xmlns:a16="http://schemas.microsoft.com/office/drawing/2014/main" id="{B977CA0B-AEAB-4009-AF32-6F8503C4BB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02204" y="2690126"/>
              <a:ext cx="382128" cy="382128"/>
            </a:xfrm>
            <a:prstGeom prst="rect">
              <a:avLst/>
            </a:prstGeom>
          </p:spPr>
        </p:pic>
      </p:grpSp>
      <p:grpSp>
        <p:nvGrpSpPr>
          <p:cNvPr id="22" name="Group 21">
            <a:extLst>
              <a:ext uri="{FF2B5EF4-FFF2-40B4-BE49-F238E27FC236}">
                <a16:creationId xmlns:a16="http://schemas.microsoft.com/office/drawing/2014/main" id="{06FFC031-77B3-4FD1-9024-74962C317A31}"/>
              </a:ext>
            </a:extLst>
          </p:cNvPr>
          <p:cNvGrpSpPr/>
          <p:nvPr/>
        </p:nvGrpSpPr>
        <p:grpSpPr>
          <a:xfrm>
            <a:off x="7855468" y="3498174"/>
            <a:ext cx="3275737" cy="1856459"/>
            <a:chOff x="582668" y="2636913"/>
            <a:chExt cx="3275737" cy="1856459"/>
          </a:xfrm>
        </p:grpSpPr>
        <p:sp>
          <p:nvSpPr>
            <p:cNvPr id="23" name="Rectangle 22">
              <a:extLst>
                <a:ext uri="{FF2B5EF4-FFF2-40B4-BE49-F238E27FC236}">
                  <a16:creationId xmlns:a16="http://schemas.microsoft.com/office/drawing/2014/main" id="{877948F8-B988-4954-AA0E-DE8E331C6707}"/>
                </a:ext>
              </a:extLst>
            </p:cNvPr>
            <p:cNvSpPr/>
            <p:nvPr/>
          </p:nvSpPr>
          <p:spPr>
            <a:xfrm>
              <a:off x="1043509" y="3330965"/>
              <a:ext cx="2634054" cy="338554"/>
            </a:xfrm>
            <a:prstGeom prst="rect">
              <a:avLst/>
            </a:prstGeom>
          </p:spPr>
          <p:txBody>
            <a:bodyPr wrap="none">
              <a:spAutoFit/>
            </a:bodyPr>
            <a:lstStyle/>
            <a:p>
              <a:r>
                <a:rPr lang="en-US" sz="1600" b="1" dirty="0">
                  <a:solidFill>
                    <a:schemeClr val="tx1">
                      <a:lumMod val="50000"/>
                      <a:lumOff val="50000"/>
                    </a:schemeClr>
                  </a:solidFill>
                </a:rPr>
                <a:t>Generate more revenue</a:t>
              </a:r>
              <a:endParaRPr lang="en-FI" sz="1600" b="1" dirty="0">
                <a:solidFill>
                  <a:schemeClr val="tx1">
                    <a:lumMod val="50000"/>
                    <a:lumOff val="50000"/>
                  </a:schemeClr>
                </a:solidFill>
              </a:endParaRPr>
            </a:p>
          </p:txBody>
        </p:sp>
        <p:sp>
          <p:nvSpPr>
            <p:cNvPr id="24" name="Oval 23">
              <a:extLst>
                <a:ext uri="{FF2B5EF4-FFF2-40B4-BE49-F238E27FC236}">
                  <a16:creationId xmlns:a16="http://schemas.microsoft.com/office/drawing/2014/main" id="{2491B6E3-5B3E-4FE9-A639-27818CAC3234}"/>
                </a:ext>
              </a:extLst>
            </p:cNvPr>
            <p:cNvSpPr/>
            <p:nvPr/>
          </p:nvSpPr>
          <p:spPr>
            <a:xfrm>
              <a:off x="1111977" y="2636913"/>
              <a:ext cx="562582" cy="5525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5" name="Rectangle 24">
              <a:extLst>
                <a:ext uri="{FF2B5EF4-FFF2-40B4-BE49-F238E27FC236}">
                  <a16:creationId xmlns:a16="http://schemas.microsoft.com/office/drawing/2014/main" id="{2ADB9673-D639-4811-9834-0477AA045FF7}"/>
                </a:ext>
              </a:extLst>
            </p:cNvPr>
            <p:cNvSpPr/>
            <p:nvPr/>
          </p:nvSpPr>
          <p:spPr>
            <a:xfrm>
              <a:off x="582668" y="3662375"/>
              <a:ext cx="3275737" cy="830997"/>
            </a:xfrm>
            <a:prstGeom prst="rect">
              <a:avLst/>
            </a:prstGeom>
          </p:spPr>
          <p:txBody>
            <a:bodyPr wrap="square">
              <a:spAutoFit/>
            </a:bodyPr>
            <a:lstStyle/>
            <a:p>
              <a:pPr lvl="1"/>
              <a:r>
                <a:rPr lang="en-US" sz="1200" dirty="0">
                  <a:solidFill>
                    <a:schemeClr val="bg1">
                      <a:lumMod val="65000"/>
                    </a:schemeClr>
                  </a:solidFill>
                </a:rPr>
                <a:t>By focusing on service innovation, you can unlock new business opportunities and find new revenue streams. </a:t>
              </a:r>
            </a:p>
          </p:txBody>
        </p:sp>
      </p:grpSp>
      <p:sp>
        <p:nvSpPr>
          <p:cNvPr id="27" name="Freeform 72">
            <a:extLst>
              <a:ext uri="{FF2B5EF4-FFF2-40B4-BE49-F238E27FC236}">
                <a16:creationId xmlns:a16="http://schemas.microsoft.com/office/drawing/2014/main" id="{25F8BF5A-DF98-4197-BE1F-D9D47F873DC0}"/>
              </a:ext>
            </a:extLst>
          </p:cNvPr>
          <p:cNvSpPr>
            <a:spLocks noChangeAspect="1"/>
          </p:cNvSpPr>
          <p:nvPr/>
        </p:nvSpPr>
        <p:spPr>
          <a:xfrm>
            <a:off x="7014370" y="2814246"/>
            <a:ext cx="157485" cy="278461"/>
          </a:xfrm>
          <a:custGeom>
            <a:avLst/>
            <a:gdLst>
              <a:gd name="connsiteX0" fmla="*/ 119469 w 221932"/>
              <a:gd name="connsiteY0" fmla="*/ 172227 h 392415"/>
              <a:gd name="connsiteX1" fmla="*/ 54066 w 221932"/>
              <a:gd name="connsiteY1" fmla="*/ 125355 h 392415"/>
              <a:gd name="connsiteX2" fmla="*/ 112928 w 221932"/>
              <a:gd name="connsiteY2" fmla="*/ 85023 h 392415"/>
              <a:gd name="connsiteX3" fmla="*/ 167430 w 221932"/>
              <a:gd name="connsiteY3" fmla="*/ 130805 h 392415"/>
              <a:gd name="connsiteX4" fmla="*/ 215610 w 221932"/>
              <a:gd name="connsiteY4" fmla="*/ 130805 h 392415"/>
              <a:gd name="connsiteX5" fmla="*/ 145630 w 221932"/>
              <a:gd name="connsiteY5" fmla="*/ 47744 h 392415"/>
              <a:gd name="connsiteX6" fmla="*/ 145630 w 221932"/>
              <a:gd name="connsiteY6" fmla="*/ 0 h 392415"/>
              <a:gd name="connsiteX7" fmla="*/ 80227 w 221932"/>
              <a:gd name="connsiteY7" fmla="*/ 0 h 392415"/>
              <a:gd name="connsiteX8" fmla="*/ 80227 w 221932"/>
              <a:gd name="connsiteY8" fmla="*/ 47090 h 392415"/>
              <a:gd name="connsiteX9" fmla="*/ 3924 w 221932"/>
              <a:gd name="connsiteY9" fmla="*/ 125791 h 392415"/>
              <a:gd name="connsiteX10" fmla="*/ 106388 w 221932"/>
              <a:gd name="connsiteY10" fmla="*/ 215828 h 392415"/>
              <a:gd name="connsiteX11" fmla="*/ 171791 w 221932"/>
              <a:gd name="connsiteY11" fmla="*/ 268368 h 392415"/>
              <a:gd name="connsiteX12" fmla="*/ 112928 w 221932"/>
              <a:gd name="connsiteY12" fmla="*/ 307392 h 392415"/>
              <a:gd name="connsiteX13" fmla="*/ 47962 w 221932"/>
              <a:gd name="connsiteY13" fmla="*/ 261610 h 392415"/>
              <a:gd name="connsiteX14" fmla="*/ 0 w 221932"/>
              <a:gd name="connsiteY14" fmla="*/ 261610 h 392415"/>
              <a:gd name="connsiteX15" fmla="*/ 80227 w 221932"/>
              <a:gd name="connsiteY15" fmla="*/ 345107 h 392415"/>
              <a:gd name="connsiteX16" fmla="*/ 80227 w 221932"/>
              <a:gd name="connsiteY16" fmla="*/ 392415 h 392415"/>
              <a:gd name="connsiteX17" fmla="*/ 145630 w 221932"/>
              <a:gd name="connsiteY17" fmla="*/ 392415 h 392415"/>
              <a:gd name="connsiteX18" fmla="*/ 145630 w 221932"/>
              <a:gd name="connsiteY18" fmla="*/ 345543 h 392415"/>
              <a:gd name="connsiteX19" fmla="*/ 221932 w 221932"/>
              <a:gd name="connsiteY19" fmla="*/ 268150 h 392415"/>
              <a:gd name="connsiteX20" fmla="*/ 119469 w 221932"/>
              <a:gd name="connsiteY20" fmla="*/ 172227 h 39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1932" h="392415">
                <a:moveTo>
                  <a:pt x="119469" y="172227"/>
                </a:moveTo>
                <a:cubicBezTo>
                  <a:pt x="69981" y="159364"/>
                  <a:pt x="54066" y="146066"/>
                  <a:pt x="54066" y="125355"/>
                </a:cubicBezTo>
                <a:cubicBezTo>
                  <a:pt x="54066" y="101592"/>
                  <a:pt x="76085" y="85023"/>
                  <a:pt x="112928" y="85023"/>
                </a:cubicBezTo>
                <a:cubicBezTo>
                  <a:pt x="151734" y="85023"/>
                  <a:pt x="166122" y="103554"/>
                  <a:pt x="167430" y="130805"/>
                </a:cubicBezTo>
                <a:lnTo>
                  <a:pt x="215610" y="130805"/>
                </a:lnTo>
                <a:cubicBezTo>
                  <a:pt x="214084" y="93308"/>
                  <a:pt x="191193" y="58862"/>
                  <a:pt x="145630" y="47744"/>
                </a:cubicBezTo>
                <a:lnTo>
                  <a:pt x="145630" y="0"/>
                </a:lnTo>
                <a:lnTo>
                  <a:pt x="80227" y="0"/>
                </a:lnTo>
                <a:lnTo>
                  <a:pt x="80227" y="47090"/>
                </a:lnTo>
                <a:cubicBezTo>
                  <a:pt x="37933" y="56246"/>
                  <a:pt x="3924" y="83715"/>
                  <a:pt x="3924" y="125791"/>
                </a:cubicBezTo>
                <a:cubicBezTo>
                  <a:pt x="3924" y="176151"/>
                  <a:pt x="45564" y="201222"/>
                  <a:pt x="106388" y="215828"/>
                </a:cubicBezTo>
                <a:cubicBezTo>
                  <a:pt x="160890" y="228909"/>
                  <a:pt x="171791" y="248093"/>
                  <a:pt x="171791" y="268368"/>
                </a:cubicBezTo>
                <a:cubicBezTo>
                  <a:pt x="171791" y="283411"/>
                  <a:pt x="161108" y="307392"/>
                  <a:pt x="112928" y="307392"/>
                </a:cubicBezTo>
                <a:cubicBezTo>
                  <a:pt x="68019" y="307392"/>
                  <a:pt x="50360" y="287335"/>
                  <a:pt x="47962" y="261610"/>
                </a:cubicBezTo>
                <a:lnTo>
                  <a:pt x="0" y="261610"/>
                </a:lnTo>
                <a:cubicBezTo>
                  <a:pt x="2616" y="309354"/>
                  <a:pt x="38369" y="336169"/>
                  <a:pt x="80227" y="345107"/>
                </a:cubicBezTo>
                <a:lnTo>
                  <a:pt x="80227" y="392415"/>
                </a:lnTo>
                <a:lnTo>
                  <a:pt x="145630" y="392415"/>
                </a:lnTo>
                <a:lnTo>
                  <a:pt x="145630" y="345543"/>
                </a:lnTo>
                <a:cubicBezTo>
                  <a:pt x="188141" y="337477"/>
                  <a:pt x="221932" y="312842"/>
                  <a:pt x="221932" y="268150"/>
                </a:cubicBezTo>
                <a:cubicBezTo>
                  <a:pt x="221932" y="206236"/>
                  <a:pt x="168956" y="185089"/>
                  <a:pt x="119469" y="172227"/>
                </a:cubicBezTo>
                <a:close/>
              </a:path>
            </a:pathLst>
          </a:custGeom>
          <a:solidFill>
            <a:schemeClr val="bg1"/>
          </a:solidFill>
          <a:ln w="21431" cap="flat">
            <a:noFill/>
            <a:prstDash val="solid"/>
            <a:miter/>
          </a:ln>
        </p:spPr>
        <p:txBody>
          <a:bodyPr rtlCol="0" anchor="ctr"/>
          <a:lstStyle/>
          <a:p>
            <a:endParaRPr lang="en-US" sz="1400" dirty="0"/>
          </a:p>
        </p:txBody>
      </p:sp>
      <p:sp>
        <p:nvSpPr>
          <p:cNvPr id="28" name="Freeform 72">
            <a:extLst>
              <a:ext uri="{FF2B5EF4-FFF2-40B4-BE49-F238E27FC236}">
                <a16:creationId xmlns:a16="http://schemas.microsoft.com/office/drawing/2014/main" id="{0A62478B-2250-4593-A713-246EEFC90951}"/>
              </a:ext>
            </a:extLst>
          </p:cNvPr>
          <p:cNvSpPr>
            <a:spLocks noChangeAspect="1"/>
          </p:cNvSpPr>
          <p:nvPr/>
        </p:nvSpPr>
        <p:spPr>
          <a:xfrm>
            <a:off x="8587325" y="3633801"/>
            <a:ext cx="157485" cy="278461"/>
          </a:xfrm>
          <a:custGeom>
            <a:avLst/>
            <a:gdLst>
              <a:gd name="connsiteX0" fmla="*/ 119469 w 221932"/>
              <a:gd name="connsiteY0" fmla="*/ 172227 h 392415"/>
              <a:gd name="connsiteX1" fmla="*/ 54066 w 221932"/>
              <a:gd name="connsiteY1" fmla="*/ 125355 h 392415"/>
              <a:gd name="connsiteX2" fmla="*/ 112928 w 221932"/>
              <a:gd name="connsiteY2" fmla="*/ 85023 h 392415"/>
              <a:gd name="connsiteX3" fmla="*/ 167430 w 221932"/>
              <a:gd name="connsiteY3" fmla="*/ 130805 h 392415"/>
              <a:gd name="connsiteX4" fmla="*/ 215610 w 221932"/>
              <a:gd name="connsiteY4" fmla="*/ 130805 h 392415"/>
              <a:gd name="connsiteX5" fmla="*/ 145630 w 221932"/>
              <a:gd name="connsiteY5" fmla="*/ 47744 h 392415"/>
              <a:gd name="connsiteX6" fmla="*/ 145630 w 221932"/>
              <a:gd name="connsiteY6" fmla="*/ 0 h 392415"/>
              <a:gd name="connsiteX7" fmla="*/ 80227 w 221932"/>
              <a:gd name="connsiteY7" fmla="*/ 0 h 392415"/>
              <a:gd name="connsiteX8" fmla="*/ 80227 w 221932"/>
              <a:gd name="connsiteY8" fmla="*/ 47090 h 392415"/>
              <a:gd name="connsiteX9" fmla="*/ 3924 w 221932"/>
              <a:gd name="connsiteY9" fmla="*/ 125791 h 392415"/>
              <a:gd name="connsiteX10" fmla="*/ 106388 w 221932"/>
              <a:gd name="connsiteY10" fmla="*/ 215828 h 392415"/>
              <a:gd name="connsiteX11" fmla="*/ 171791 w 221932"/>
              <a:gd name="connsiteY11" fmla="*/ 268368 h 392415"/>
              <a:gd name="connsiteX12" fmla="*/ 112928 w 221932"/>
              <a:gd name="connsiteY12" fmla="*/ 307392 h 392415"/>
              <a:gd name="connsiteX13" fmla="*/ 47962 w 221932"/>
              <a:gd name="connsiteY13" fmla="*/ 261610 h 392415"/>
              <a:gd name="connsiteX14" fmla="*/ 0 w 221932"/>
              <a:gd name="connsiteY14" fmla="*/ 261610 h 392415"/>
              <a:gd name="connsiteX15" fmla="*/ 80227 w 221932"/>
              <a:gd name="connsiteY15" fmla="*/ 345107 h 392415"/>
              <a:gd name="connsiteX16" fmla="*/ 80227 w 221932"/>
              <a:gd name="connsiteY16" fmla="*/ 392415 h 392415"/>
              <a:gd name="connsiteX17" fmla="*/ 145630 w 221932"/>
              <a:gd name="connsiteY17" fmla="*/ 392415 h 392415"/>
              <a:gd name="connsiteX18" fmla="*/ 145630 w 221932"/>
              <a:gd name="connsiteY18" fmla="*/ 345543 h 392415"/>
              <a:gd name="connsiteX19" fmla="*/ 221932 w 221932"/>
              <a:gd name="connsiteY19" fmla="*/ 268150 h 392415"/>
              <a:gd name="connsiteX20" fmla="*/ 119469 w 221932"/>
              <a:gd name="connsiteY20" fmla="*/ 172227 h 39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1932" h="392415">
                <a:moveTo>
                  <a:pt x="119469" y="172227"/>
                </a:moveTo>
                <a:cubicBezTo>
                  <a:pt x="69981" y="159364"/>
                  <a:pt x="54066" y="146066"/>
                  <a:pt x="54066" y="125355"/>
                </a:cubicBezTo>
                <a:cubicBezTo>
                  <a:pt x="54066" y="101592"/>
                  <a:pt x="76085" y="85023"/>
                  <a:pt x="112928" y="85023"/>
                </a:cubicBezTo>
                <a:cubicBezTo>
                  <a:pt x="151734" y="85023"/>
                  <a:pt x="166122" y="103554"/>
                  <a:pt x="167430" y="130805"/>
                </a:cubicBezTo>
                <a:lnTo>
                  <a:pt x="215610" y="130805"/>
                </a:lnTo>
                <a:cubicBezTo>
                  <a:pt x="214084" y="93308"/>
                  <a:pt x="191193" y="58862"/>
                  <a:pt x="145630" y="47744"/>
                </a:cubicBezTo>
                <a:lnTo>
                  <a:pt x="145630" y="0"/>
                </a:lnTo>
                <a:lnTo>
                  <a:pt x="80227" y="0"/>
                </a:lnTo>
                <a:lnTo>
                  <a:pt x="80227" y="47090"/>
                </a:lnTo>
                <a:cubicBezTo>
                  <a:pt x="37933" y="56246"/>
                  <a:pt x="3924" y="83715"/>
                  <a:pt x="3924" y="125791"/>
                </a:cubicBezTo>
                <a:cubicBezTo>
                  <a:pt x="3924" y="176151"/>
                  <a:pt x="45564" y="201222"/>
                  <a:pt x="106388" y="215828"/>
                </a:cubicBezTo>
                <a:cubicBezTo>
                  <a:pt x="160890" y="228909"/>
                  <a:pt x="171791" y="248093"/>
                  <a:pt x="171791" y="268368"/>
                </a:cubicBezTo>
                <a:cubicBezTo>
                  <a:pt x="171791" y="283411"/>
                  <a:pt x="161108" y="307392"/>
                  <a:pt x="112928" y="307392"/>
                </a:cubicBezTo>
                <a:cubicBezTo>
                  <a:pt x="68019" y="307392"/>
                  <a:pt x="50360" y="287335"/>
                  <a:pt x="47962" y="261610"/>
                </a:cubicBezTo>
                <a:lnTo>
                  <a:pt x="0" y="261610"/>
                </a:lnTo>
                <a:cubicBezTo>
                  <a:pt x="2616" y="309354"/>
                  <a:pt x="38369" y="336169"/>
                  <a:pt x="80227" y="345107"/>
                </a:cubicBezTo>
                <a:lnTo>
                  <a:pt x="80227" y="392415"/>
                </a:lnTo>
                <a:lnTo>
                  <a:pt x="145630" y="392415"/>
                </a:lnTo>
                <a:lnTo>
                  <a:pt x="145630" y="345543"/>
                </a:lnTo>
                <a:cubicBezTo>
                  <a:pt x="188141" y="337477"/>
                  <a:pt x="221932" y="312842"/>
                  <a:pt x="221932" y="268150"/>
                </a:cubicBezTo>
                <a:cubicBezTo>
                  <a:pt x="221932" y="206236"/>
                  <a:pt x="168956" y="185089"/>
                  <a:pt x="119469" y="172227"/>
                </a:cubicBezTo>
                <a:close/>
              </a:path>
            </a:pathLst>
          </a:custGeom>
          <a:solidFill>
            <a:schemeClr val="bg1"/>
          </a:solidFill>
          <a:ln w="21431" cap="flat">
            <a:noFill/>
            <a:prstDash val="solid"/>
            <a:miter/>
          </a:ln>
        </p:spPr>
        <p:txBody>
          <a:bodyPr rtlCol="0" anchor="ctr"/>
          <a:lstStyle/>
          <a:p>
            <a:endParaRPr lang="en-US" sz="1400" dirty="0"/>
          </a:p>
        </p:txBody>
      </p:sp>
      <p:sp>
        <p:nvSpPr>
          <p:cNvPr id="29" name="Star: 5 Points 28">
            <a:extLst>
              <a:ext uri="{FF2B5EF4-FFF2-40B4-BE49-F238E27FC236}">
                <a16:creationId xmlns:a16="http://schemas.microsoft.com/office/drawing/2014/main" id="{20755CDB-1960-4FC5-BCC3-2766CD0290E9}"/>
              </a:ext>
            </a:extLst>
          </p:cNvPr>
          <p:cNvSpPr/>
          <p:nvPr/>
        </p:nvSpPr>
        <p:spPr>
          <a:xfrm>
            <a:off x="1462458" y="3601208"/>
            <a:ext cx="360040" cy="31105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27505228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6" y="495489"/>
            <a:ext cx="3960439" cy="523220"/>
          </a:xfrm>
          <a:prstGeom prst="rect">
            <a:avLst/>
          </a:prstGeom>
          <a:noFill/>
        </p:spPr>
        <p:txBody>
          <a:bodyPr wrap="square" rtlCol="0">
            <a:spAutoFit/>
          </a:bodyPr>
          <a:lstStyle/>
          <a:p>
            <a:r>
              <a:rPr lang="en-US" sz="2800" b="1" dirty="0"/>
              <a:t>Service innovation –</a:t>
            </a:r>
          </a:p>
        </p:txBody>
      </p:sp>
      <p:sp>
        <p:nvSpPr>
          <p:cNvPr id="4" name="Rectangle 3">
            <a:extLst>
              <a:ext uri="{FF2B5EF4-FFF2-40B4-BE49-F238E27FC236}">
                <a16:creationId xmlns:a16="http://schemas.microsoft.com/office/drawing/2014/main" id="{894D7B44-2AB8-4549-9ADB-5CCF6980772F}"/>
              </a:ext>
            </a:extLst>
          </p:cNvPr>
          <p:cNvSpPr/>
          <p:nvPr/>
        </p:nvSpPr>
        <p:spPr>
          <a:xfrm>
            <a:off x="833686" y="1167370"/>
            <a:ext cx="9937103" cy="1692771"/>
          </a:xfrm>
          <a:prstGeom prst="rect">
            <a:avLst/>
          </a:prstGeom>
        </p:spPr>
        <p:txBody>
          <a:bodyPr wrap="square">
            <a:spAutoFit/>
          </a:bodyPr>
          <a:lstStyle/>
          <a:p>
            <a:r>
              <a:rPr lang="en-US" sz="1300" dirty="0">
                <a:solidFill>
                  <a:schemeClr val="bg1">
                    <a:lumMod val="65000"/>
                  </a:schemeClr>
                </a:solidFill>
              </a:rPr>
              <a:t>Uber is an example of a service company that has </a:t>
            </a:r>
            <a:r>
              <a:rPr lang="en-US" sz="1300" b="1" dirty="0">
                <a:solidFill>
                  <a:schemeClr val="bg1">
                    <a:lumMod val="50000"/>
                  </a:schemeClr>
                </a:solidFill>
              </a:rPr>
              <a:t>created further growth outside its core business</a:t>
            </a:r>
            <a:r>
              <a:rPr lang="en-US" sz="1300" dirty="0">
                <a:solidFill>
                  <a:schemeClr val="bg1">
                    <a:lumMod val="65000"/>
                  </a:schemeClr>
                </a:solidFill>
              </a:rPr>
              <a:t>. </a:t>
            </a:r>
          </a:p>
          <a:p>
            <a:endParaRPr lang="en-US" sz="1300" dirty="0">
              <a:solidFill>
                <a:schemeClr val="bg1">
                  <a:lumMod val="65000"/>
                </a:schemeClr>
              </a:solidFill>
            </a:endParaRPr>
          </a:p>
          <a:p>
            <a:r>
              <a:rPr lang="en-US" sz="1300" dirty="0">
                <a:solidFill>
                  <a:schemeClr val="bg1">
                    <a:lumMod val="65000"/>
                  </a:schemeClr>
                </a:solidFill>
              </a:rPr>
              <a:t>With UberEATS, it has used its strengths and unique capabilities to enter into adjacent markets – restaurant delivery and grocery home delivery businesses.</a:t>
            </a:r>
          </a:p>
          <a:p>
            <a:endParaRPr lang="en-US" sz="1300" dirty="0">
              <a:solidFill>
                <a:schemeClr val="bg1">
                  <a:lumMod val="65000"/>
                </a:schemeClr>
              </a:solidFill>
            </a:endParaRPr>
          </a:p>
          <a:p>
            <a:r>
              <a:rPr lang="en-US" sz="1300" dirty="0">
                <a:solidFill>
                  <a:schemeClr val="bg1">
                    <a:lumMod val="65000"/>
                  </a:schemeClr>
                </a:solidFill>
              </a:rPr>
              <a:t>The fact that they’re already in peoples’ phones and that they’re already organizing transportation has helped them to extend their line of offerings and provide their customers with new value.</a:t>
            </a:r>
          </a:p>
          <a:p>
            <a:endParaRPr lang="en-US" sz="1300" dirty="0">
              <a:solidFill>
                <a:schemeClr val="bg1">
                  <a:lumMod val="65000"/>
                </a:schemeClr>
              </a:solidFill>
            </a:endParaRPr>
          </a:p>
        </p:txBody>
      </p:sp>
      <p:sp>
        <p:nvSpPr>
          <p:cNvPr id="5" name="Rectangle 4">
            <a:extLst>
              <a:ext uri="{FF2B5EF4-FFF2-40B4-BE49-F238E27FC236}">
                <a16:creationId xmlns:a16="http://schemas.microsoft.com/office/drawing/2014/main" id="{6A63488C-6FE6-48F6-8659-CE47C0408413}"/>
              </a:ext>
            </a:extLst>
          </p:cNvPr>
          <p:cNvSpPr/>
          <p:nvPr/>
        </p:nvSpPr>
        <p:spPr>
          <a:xfrm>
            <a:off x="833685" y="2760110"/>
            <a:ext cx="5679760" cy="338554"/>
          </a:xfrm>
          <a:prstGeom prst="rect">
            <a:avLst/>
          </a:prstGeom>
        </p:spPr>
        <p:txBody>
          <a:bodyPr wrap="none">
            <a:spAutoFit/>
          </a:bodyPr>
          <a:lstStyle/>
          <a:p>
            <a:r>
              <a:rPr lang="en-US" sz="1600" b="1" dirty="0">
                <a:solidFill>
                  <a:schemeClr val="bg1">
                    <a:lumMod val="50000"/>
                  </a:schemeClr>
                </a:solidFill>
              </a:rPr>
              <a:t>Uber’s unique capabilities enable rapid market entry:</a:t>
            </a:r>
            <a:endParaRPr lang="en-FI" sz="1600" b="1" dirty="0">
              <a:solidFill>
                <a:schemeClr val="bg1">
                  <a:lumMod val="50000"/>
                </a:schemeClr>
              </a:solidFill>
            </a:endParaRPr>
          </a:p>
        </p:txBody>
      </p:sp>
      <p:grpSp>
        <p:nvGrpSpPr>
          <p:cNvPr id="11" name="Group 10">
            <a:extLst>
              <a:ext uri="{FF2B5EF4-FFF2-40B4-BE49-F238E27FC236}">
                <a16:creationId xmlns:a16="http://schemas.microsoft.com/office/drawing/2014/main" id="{8D86CD08-7A4E-4ED7-B54E-ED0537DD7A08}"/>
              </a:ext>
            </a:extLst>
          </p:cNvPr>
          <p:cNvGrpSpPr/>
          <p:nvPr/>
        </p:nvGrpSpPr>
        <p:grpSpPr>
          <a:xfrm>
            <a:off x="833685" y="3464064"/>
            <a:ext cx="3445968" cy="1671793"/>
            <a:chOff x="582668" y="2636913"/>
            <a:chExt cx="3445968" cy="1671793"/>
          </a:xfrm>
        </p:grpSpPr>
        <p:sp>
          <p:nvSpPr>
            <p:cNvPr id="7" name="Rectangle 6">
              <a:extLst>
                <a:ext uri="{FF2B5EF4-FFF2-40B4-BE49-F238E27FC236}">
                  <a16:creationId xmlns:a16="http://schemas.microsoft.com/office/drawing/2014/main" id="{F48E87BB-516C-4E9E-B9A9-BB533DE6FF6C}"/>
                </a:ext>
              </a:extLst>
            </p:cNvPr>
            <p:cNvSpPr/>
            <p:nvPr/>
          </p:nvSpPr>
          <p:spPr>
            <a:xfrm>
              <a:off x="1043509" y="3330965"/>
              <a:ext cx="2044149" cy="338554"/>
            </a:xfrm>
            <a:prstGeom prst="rect">
              <a:avLst/>
            </a:prstGeom>
          </p:spPr>
          <p:txBody>
            <a:bodyPr wrap="none">
              <a:spAutoFit/>
            </a:bodyPr>
            <a:lstStyle/>
            <a:p>
              <a:r>
                <a:rPr lang="en-US" sz="1600" b="1" dirty="0">
                  <a:solidFill>
                    <a:schemeClr val="tx1">
                      <a:lumMod val="50000"/>
                      <a:lumOff val="50000"/>
                    </a:schemeClr>
                  </a:solidFill>
                </a:rPr>
                <a:t>Brand recognition</a:t>
              </a:r>
              <a:endParaRPr lang="en-FI" sz="1600" b="1" dirty="0">
                <a:solidFill>
                  <a:schemeClr val="tx1">
                    <a:lumMod val="50000"/>
                    <a:lumOff val="50000"/>
                  </a:schemeClr>
                </a:solidFill>
              </a:endParaRPr>
            </a:p>
          </p:txBody>
        </p:sp>
        <p:sp>
          <p:nvSpPr>
            <p:cNvPr id="8" name="Oval 7">
              <a:extLst>
                <a:ext uri="{FF2B5EF4-FFF2-40B4-BE49-F238E27FC236}">
                  <a16:creationId xmlns:a16="http://schemas.microsoft.com/office/drawing/2014/main" id="{EBFE6BDC-EEB4-4F16-A21E-9961DC5C70FB}"/>
                </a:ext>
              </a:extLst>
            </p:cNvPr>
            <p:cNvSpPr/>
            <p:nvPr/>
          </p:nvSpPr>
          <p:spPr>
            <a:xfrm>
              <a:off x="1111977" y="2636913"/>
              <a:ext cx="562582" cy="55258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9" name="Rectangle 8">
              <a:extLst>
                <a:ext uri="{FF2B5EF4-FFF2-40B4-BE49-F238E27FC236}">
                  <a16:creationId xmlns:a16="http://schemas.microsoft.com/office/drawing/2014/main" id="{C574334A-1222-4A6A-91EC-67672D89CD0F}"/>
                </a:ext>
              </a:extLst>
            </p:cNvPr>
            <p:cNvSpPr/>
            <p:nvPr/>
          </p:nvSpPr>
          <p:spPr>
            <a:xfrm>
              <a:off x="582668" y="3662375"/>
              <a:ext cx="3445968" cy="646331"/>
            </a:xfrm>
            <a:prstGeom prst="rect">
              <a:avLst/>
            </a:prstGeom>
          </p:spPr>
          <p:txBody>
            <a:bodyPr wrap="square">
              <a:spAutoFit/>
            </a:bodyPr>
            <a:lstStyle/>
            <a:p>
              <a:pPr lvl="1"/>
              <a:r>
                <a:rPr lang="en-US" sz="1200" dirty="0">
                  <a:solidFill>
                    <a:schemeClr val="bg1">
                      <a:lumMod val="65000"/>
                    </a:schemeClr>
                  </a:solidFill>
                </a:rPr>
                <a:t>Uber’s strong and globally recognized brand has enabled them to enter adjacent markets fast.</a:t>
              </a:r>
            </a:p>
          </p:txBody>
        </p:sp>
      </p:grpSp>
      <p:grpSp>
        <p:nvGrpSpPr>
          <p:cNvPr id="12" name="Group 11">
            <a:extLst>
              <a:ext uri="{FF2B5EF4-FFF2-40B4-BE49-F238E27FC236}">
                <a16:creationId xmlns:a16="http://schemas.microsoft.com/office/drawing/2014/main" id="{E6B2D113-FAF1-4A70-BE42-EF733EA011E0}"/>
              </a:ext>
            </a:extLst>
          </p:cNvPr>
          <p:cNvGrpSpPr/>
          <p:nvPr/>
        </p:nvGrpSpPr>
        <p:grpSpPr>
          <a:xfrm>
            <a:off x="4429692" y="3476107"/>
            <a:ext cx="3335346" cy="2041125"/>
            <a:chOff x="582668" y="2636913"/>
            <a:chExt cx="3335346" cy="2041125"/>
          </a:xfrm>
        </p:grpSpPr>
        <p:sp>
          <p:nvSpPr>
            <p:cNvPr id="13" name="Rectangle 12">
              <a:extLst>
                <a:ext uri="{FF2B5EF4-FFF2-40B4-BE49-F238E27FC236}">
                  <a16:creationId xmlns:a16="http://schemas.microsoft.com/office/drawing/2014/main" id="{635A3DAC-FCF8-4884-A589-086EBFB42767}"/>
                </a:ext>
              </a:extLst>
            </p:cNvPr>
            <p:cNvSpPr/>
            <p:nvPr/>
          </p:nvSpPr>
          <p:spPr>
            <a:xfrm>
              <a:off x="1043509" y="3330965"/>
              <a:ext cx="2874505" cy="338554"/>
            </a:xfrm>
            <a:prstGeom prst="rect">
              <a:avLst/>
            </a:prstGeom>
          </p:spPr>
          <p:txBody>
            <a:bodyPr wrap="none">
              <a:spAutoFit/>
            </a:bodyPr>
            <a:lstStyle/>
            <a:p>
              <a:r>
                <a:rPr lang="en-US" sz="1600" b="1" dirty="0">
                  <a:solidFill>
                    <a:schemeClr val="tx1">
                      <a:lumMod val="50000"/>
                      <a:lumOff val="50000"/>
                    </a:schemeClr>
                  </a:solidFill>
                </a:rPr>
                <a:t>Technology infrastructure</a:t>
              </a:r>
              <a:endParaRPr lang="en-FI" sz="1600" b="1" dirty="0">
                <a:solidFill>
                  <a:schemeClr val="tx1">
                    <a:lumMod val="50000"/>
                    <a:lumOff val="50000"/>
                  </a:schemeClr>
                </a:solidFill>
              </a:endParaRPr>
            </a:p>
          </p:txBody>
        </p:sp>
        <p:sp>
          <p:nvSpPr>
            <p:cNvPr id="14" name="Oval 13">
              <a:extLst>
                <a:ext uri="{FF2B5EF4-FFF2-40B4-BE49-F238E27FC236}">
                  <a16:creationId xmlns:a16="http://schemas.microsoft.com/office/drawing/2014/main" id="{4DB97C0A-98CC-4119-A6F9-73ADF000AD63}"/>
                </a:ext>
              </a:extLst>
            </p:cNvPr>
            <p:cNvSpPr/>
            <p:nvPr/>
          </p:nvSpPr>
          <p:spPr>
            <a:xfrm>
              <a:off x="1111977" y="2636913"/>
              <a:ext cx="562582" cy="55258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5" name="Rectangle 14">
              <a:extLst>
                <a:ext uri="{FF2B5EF4-FFF2-40B4-BE49-F238E27FC236}">
                  <a16:creationId xmlns:a16="http://schemas.microsoft.com/office/drawing/2014/main" id="{7A114E0F-8713-4183-B002-C20A84070328}"/>
                </a:ext>
              </a:extLst>
            </p:cNvPr>
            <p:cNvSpPr/>
            <p:nvPr/>
          </p:nvSpPr>
          <p:spPr>
            <a:xfrm>
              <a:off x="582668" y="3662375"/>
              <a:ext cx="3275737" cy="1015663"/>
            </a:xfrm>
            <a:prstGeom prst="rect">
              <a:avLst/>
            </a:prstGeom>
          </p:spPr>
          <p:txBody>
            <a:bodyPr wrap="square">
              <a:spAutoFit/>
            </a:bodyPr>
            <a:lstStyle/>
            <a:p>
              <a:pPr lvl="1"/>
              <a:r>
                <a:rPr lang="en-US" sz="1200" dirty="0">
                  <a:solidFill>
                    <a:schemeClr val="bg1">
                      <a:lumMod val="65000"/>
                    </a:schemeClr>
                  </a:solidFill>
                </a:rPr>
                <a:t>Uber has built a multi-sided technology platform that can be used to exchange value with customers, organizations and other entities in adjacent markets.</a:t>
              </a:r>
            </a:p>
          </p:txBody>
        </p:sp>
      </p:grpSp>
      <p:grpSp>
        <p:nvGrpSpPr>
          <p:cNvPr id="22" name="Group 21">
            <a:extLst>
              <a:ext uri="{FF2B5EF4-FFF2-40B4-BE49-F238E27FC236}">
                <a16:creationId xmlns:a16="http://schemas.microsoft.com/office/drawing/2014/main" id="{06FFC031-77B3-4FD1-9024-74962C317A31}"/>
              </a:ext>
            </a:extLst>
          </p:cNvPr>
          <p:cNvGrpSpPr/>
          <p:nvPr/>
        </p:nvGrpSpPr>
        <p:grpSpPr>
          <a:xfrm>
            <a:off x="7855468" y="3476107"/>
            <a:ext cx="3275737" cy="1856459"/>
            <a:chOff x="582668" y="2636913"/>
            <a:chExt cx="3275737" cy="1856459"/>
          </a:xfrm>
        </p:grpSpPr>
        <p:sp>
          <p:nvSpPr>
            <p:cNvPr id="23" name="Rectangle 22">
              <a:extLst>
                <a:ext uri="{FF2B5EF4-FFF2-40B4-BE49-F238E27FC236}">
                  <a16:creationId xmlns:a16="http://schemas.microsoft.com/office/drawing/2014/main" id="{877948F8-B988-4954-AA0E-DE8E331C6707}"/>
                </a:ext>
              </a:extLst>
            </p:cNvPr>
            <p:cNvSpPr/>
            <p:nvPr/>
          </p:nvSpPr>
          <p:spPr>
            <a:xfrm>
              <a:off x="1043509" y="3330965"/>
              <a:ext cx="2238113" cy="338554"/>
            </a:xfrm>
            <a:prstGeom prst="rect">
              <a:avLst/>
            </a:prstGeom>
          </p:spPr>
          <p:txBody>
            <a:bodyPr wrap="none">
              <a:spAutoFit/>
            </a:bodyPr>
            <a:lstStyle/>
            <a:p>
              <a:r>
                <a:rPr lang="en-US" sz="1600" b="1" dirty="0">
                  <a:solidFill>
                    <a:schemeClr val="tx1">
                      <a:lumMod val="50000"/>
                      <a:lumOff val="50000"/>
                    </a:schemeClr>
                  </a:solidFill>
                </a:rPr>
                <a:t>Network of couriers</a:t>
              </a:r>
              <a:endParaRPr lang="en-FI" sz="1600" b="1" dirty="0">
                <a:solidFill>
                  <a:schemeClr val="tx1">
                    <a:lumMod val="50000"/>
                    <a:lumOff val="50000"/>
                  </a:schemeClr>
                </a:solidFill>
              </a:endParaRPr>
            </a:p>
          </p:txBody>
        </p:sp>
        <p:sp>
          <p:nvSpPr>
            <p:cNvPr id="24" name="Oval 23">
              <a:extLst>
                <a:ext uri="{FF2B5EF4-FFF2-40B4-BE49-F238E27FC236}">
                  <a16:creationId xmlns:a16="http://schemas.microsoft.com/office/drawing/2014/main" id="{2491B6E3-5B3E-4FE9-A639-27818CAC3234}"/>
                </a:ext>
              </a:extLst>
            </p:cNvPr>
            <p:cNvSpPr/>
            <p:nvPr/>
          </p:nvSpPr>
          <p:spPr>
            <a:xfrm>
              <a:off x="1111977" y="2636913"/>
              <a:ext cx="562582" cy="55258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5" name="Rectangle 24">
              <a:extLst>
                <a:ext uri="{FF2B5EF4-FFF2-40B4-BE49-F238E27FC236}">
                  <a16:creationId xmlns:a16="http://schemas.microsoft.com/office/drawing/2014/main" id="{2ADB9673-D639-4811-9834-0477AA045FF7}"/>
                </a:ext>
              </a:extLst>
            </p:cNvPr>
            <p:cNvSpPr/>
            <p:nvPr/>
          </p:nvSpPr>
          <p:spPr>
            <a:xfrm>
              <a:off x="582668" y="3662375"/>
              <a:ext cx="3275737" cy="830997"/>
            </a:xfrm>
            <a:prstGeom prst="rect">
              <a:avLst/>
            </a:prstGeom>
          </p:spPr>
          <p:txBody>
            <a:bodyPr wrap="square">
              <a:spAutoFit/>
            </a:bodyPr>
            <a:lstStyle/>
            <a:p>
              <a:pPr lvl="1"/>
              <a:r>
                <a:rPr lang="en-US" sz="1200" dirty="0">
                  <a:solidFill>
                    <a:schemeClr val="bg1">
                      <a:lumMod val="65000"/>
                    </a:schemeClr>
                  </a:solidFill>
                </a:rPr>
                <a:t>Uber has one of the widest drivers’ networks (around 3 million drivers) across the globe that they can use to deliver adjacent services.. </a:t>
              </a:r>
            </a:p>
          </p:txBody>
        </p:sp>
      </p:grpSp>
      <p:sp>
        <p:nvSpPr>
          <p:cNvPr id="29" name="Star: 5 Points 28">
            <a:extLst>
              <a:ext uri="{FF2B5EF4-FFF2-40B4-BE49-F238E27FC236}">
                <a16:creationId xmlns:a16="http://schemas.microsoft.com/office/drawing/2014/main" id="{20755CDB-1960-4FC5-BCC3-2766CD0290E9}"/>
              </a:ext>
            </a:extLst>
          </p:cNvPr>
          <p:cNvSpPr/>
          <p:nvPr/>
        </p:nvSpPr>
        <p:spPr>
          <a:xfrm>
            <a:off x="1462458" y="3567098"/>
            <a:ext cx="360040" cy="31105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pic>
        <p:nvPicPr>
          <p:cNvPr id="21" name="Picture 20" descr="A close up of a logo&#10;&#10;Description automatically generated">
            <a:extLst>
              <a:ext uri="{FF2B5EF4-FFF2-40B4-BE49-F238E27FC236}">
                <a16:creationId xmlns:a16="http://schemas.microsoft.com/office/drawing/2014/main" id="{30992954-F1ED-4111-84F5-84DDC04C5F1D}"/>
              </a:ext>
            </a:extLst>
          </p:cNvPr>
          <p:cNvPicPr>
            <a:picLocks noChangeAspect="1"/>
          </p:cNvPicPr>
          <p:nvPr/>
        </p:nvPicPr>
        <p:blipFill rotWithShape="1">
          <a:blip r:embed="rId3"/>
          <a:srcRect l="19399" t="43467" r="19399" b="42236"/>
          <a:stretch/>
        </p:blipFill>
        <p:spPr>
          <a:xfrm>
            <a:off x="4542185" y="573325"/>
            <a:ext cx="1958796" cy="370451"/>
          </a:xfrm>
          <a:prstGeom prst="rect">
            <a:avLst/>
          </a:prstGeom>
        </p:spPr>
      </p:pic>
      <p:sp>
        <p:nvSpPr>
          <p:cNvPr id="26" name="Freeform 104">
            <a:extLst>
              <a:ext uri="{FF2B5EF4-FFF2-40B4-BE49-F238E27FC236}">
                <a16:creationId xmlns:a16="http://schemas.microsoft.com/office/drawing/2014/main" id="{A26CF0A9-A195-4B50-99C4-397AD1FEA7F5}"/>
              </a:ext>
            </a:extLst>
          </p:cNvPr>
          <p:cNvSpPr/>
          <p:nvPr/>
        </p:nvSpPr>
        <p:spPr>
          <a:xfrm>
            <a:off x="5081563" y="3646578"/>
            <a:ext cx="317457" cy="211638"/>
          </a:xfrm>
          <a:custGeom>
            <a:avLst/>
            <a:gdLst>
              <a:gd name="connsiteX0" fmla="*/ 421846 w 523220"/>
              <a:gd name="connsiteY0" fmla="*/ 131677 h 348813"/>
              <a:gd name="connsiteX1" fmla="*/ 261610 w 523220"/>
              <a:gd name="connsiteY1" fmla="*/ 0 h 348813"/>
              <a:gd name="connsiteX2" fmla="*/ 116634 w 523220"/>
              <a:gd name="connsiteY2" fmla="*/ 88075 h 348813"/>
              <a:gd name="connsiteX3" fmla="*/ 0 w 523220"/>
              <a:gd name="connsiteY3" fmla="*/ 218008 h 348813"/>
              <a:gd name="connsiteX4" fmla="*/ 130805 w 523220"/>
              <a:gd name="connsiteY4" fmla="*/ 348813 h 348813"/>
              <a:gd name="connsiteX5" fmla="*/ 414216 w 523220"/>
              <a:gd name="connsiteY5" fmla="*/ 348813 h 348813"/>
              <a:gd name="connsiteX6" fmla="*/ 523220 w 523220"/>
              <a:gd name="connsiteY6" fmla="*/ 239809 h 348813"/>
              <a:gd name="connsiteX7" fmla="*/ 421846 w 523220"/>
              <a:gd name="connsiteY7" fmla="*/ 131677 h 34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220" h="348813">
                <a:moveTo>
                  <a:pt x="421846" y="131677"/>
                </a:moveTo>
                <a:cubicBezTo>
                  <a:pt x="407022" y="56464"/>
                  <a:pt x="340965" y="0"/>
                  <a:pt x="261610" y="0"/>
                </a:cubicBezTo>
                <a:cubicBezTo>
                  <a:pt x="198606" y="0"/>
                  <a:pt x="143886" y="35753"/>
                  <a:pt x="116634" y="88075"/>
                </a:cubicBezTo>
                <a:cubicBezTo>
                  <a:pt x="51014" y="95052"/>
                  <a:pt x="0" y="150644"/>
                  <a:pt x="0" y="218008"/>
                </a:cubicBezTo>
                <a:cubicBezTo>
                  <a:pt x="0" y="290169"/>
                  <a:pt x="58644" y="348813"/>
                  <a:pt x="130805" y="348813"/>
                </a:cubicBezTo>
                <a:lnTo>
                  <a:pt x="414216" y="348813"/>
                </a:lnTo>
                <a:cubicBezTo>
                  <a:pt x="474386" y="348813"/>
                  <a:pt x="523220" y="299979"/>
                  <a:pt x="523220" y="239809"/>
                </a:cubicBezTo>
                <a:cubicBezTo>
                  <a:pt x="523220" y="182255"/>
                  <a:pt x="478528" y="135601"/>
                  <a:pt x="421846" y="131677"/>
                </a:cubicBezTo>
                <a:close/>
              </a:path>
            </a:pathLst>
          </a:custGeom>
          <a:solidFill>
            <a:schemeClr val="bg1"/>
          </a:solidFill>
          <a:ln w="21431" cap="flat">
            <a:noFill/>
            <a:prstDash val="solid"/>
            <a:miter/>
          </a:ln>
        </p:spPr>
        <p:txBody>
          <a:bodyPr rtlCol="0" anchor="ctr"/>
          <a:lstStyle/>
          <a:p>
            <a:endParaRPr lang="en-US" sz="1400" dirty="0"/>
          </a:p>
        </p:txBody>
      </p:sp>
      <p:sp>
        <p:nvSpPr>
          <p:cNvPr id="30" name="Freeform 57">
            <a:extLst>
              <a:ext uri="{FF2B5EF4-FFF2-40B4-BE49-F238E27FC236}">
                <a16:creationId xmlns:a16="http://schemas.microsoft.com/office/drawing/2014/main" id="{BF2B2EDB-DF83-41DC-9740-30D7D6E495FE}"/>
              </a:ext>
            </a:extLst>
          </p:cNvPr>
          <p:cNvSpPr/>
          <p:nvPr/>
        </p:nvSpPr>
        <p:spPr>
          <a:xfrm>
            <a:off x="8520289" y="3610773"/>
            <a:ext cx="291557" cy="259162"/>
          </a:xfrm>
          <a:custGeom>
            <a:avLst/>
            <a:gdLst>
              <a:gd name="connsiteX0" fmla="*/ 347069 w 392415"/>
              <a:gd name="connsiteY0" fmla="*/ 22019 h 348813"/>
              <a:gd name="connsiteX1" fmla="*/ 316112 w 392415"/>
              <a:gd name="connsiteY1" fmla="*/ 0 h 348813"/>
              <a:gd name="connsiteX2" fmla="*/ 76303 w 392415"/>
              <a:gd name="connsiteY2" fmla="*/ 0 h 348813"/>
              <a:gd name="connsiteX3" fmla="*/ 45346 w 392415"/>
              <a:gd name="connsiteY3" fmla="*/ 22019 h 348813"/>
              <a:gd name="connsiteX4" fmla="*/ 0 w 392415"/>
              <a:gd name="connsiteY4" fmla="*/ 152606 h 348813"/>
              <a:gd name="connsiteX5" fmla="*/ 0 w 392415"/>
              <a:gd name="connsiteY5" fmla="*/ 327013 h 348813"/>
              <a:gd name="connsiteX6" fmla="*/ 21801 w 392415"/>
              <a:gd name="connsiteY6" fmla="*/ 348813 h 348813"/>
              <a:gd name="connsiteX7" fmla="*/ 43602 w 392415"/>
              <a:gd name="connsiteY7" fmla="*/ 348813 h 348813"/>
              <a:gd name="connsiteX8" fmla="*/ 65403 w 392415"/>
              <a:gd name="connsiteY8" fmla="*/ 327013 h 348813"/>
              <a:gd name="connsiteX9" fmla="*/ 65403 w 392415"/>
              <a:gd name="connsiteY9" fmla="*/ 305212 h 348813"/>
              <a:gd name="connsiteX10" fmla="*/ 327013 w 392415"/>
              <a:gd name="connsiteY10" fmla="*/ 305212 h 348813"/>
              <a:gd name="connsiteX11" fmla="*/ 327013 w 392415"/>
              <a:gd name="connsiteY11" fmla="*/ 327013 h 348813"/>
              <a:gd name="connsiteX12" fmla="*/ 348813 w 392415"/>
              <a:gd name="connsiteY12" fmla="*/ 348813 h 348813"/>
              <a:gd name="connsiteX13" fmla="*/ 370614 w 392415"/>
              <a:gd name="connsiteY13" fmla="*/ 348813 h 348813"/>
              <a:gd name="connsiteX14" fmla="*/ 392415 w 392415"/>
              <a:gd name="connsiteY14" fmla="*/ 327013 h 348813"/>
              <a:gd name="connsiteX15" fmla="*/ 392415 w 392415"/>
              <a:gd name="connsiteY15" fmla="*/ 152606 h 348813"/>
              <a:gd name="connsiteX16" fmla="*/ 347069 w 392415"/>
              <a:gd name="connsiteY16" fmla="*/ 22019 h 348813"/>
              <a:gd name="connsiteX17" fmla="*/ 76303 w 392415"/>
              <a:gd name="connsiteY17" fmla="*/ 239809 h 348813"/>
              <a:gd name="connsiteX18" fmla="*/ 43602 w 392415"/>
              <a:gd name="connsiteY18" fmla="*/ 207108 h 348813"/>
              <a:gd name="connsiteX19" fmla="*/ 76303 w 392415"/>
              <a:gd name="connsiteY19" fmla="*/ 174407 h 348813"/>
              <a:gd name="connsiteX20" fmla="*/ 109004 w 392415"/>
              <a:gd name="connsiteY20" fmla="*/ 207108 h 348813"/>
              <a:gd name="connsiteX21" fmla="*/ 76303 w 392415"/>
              <a:gd name="connsiteY21" fmla="*/ 239809 h 348813"/>
              <a:gd name="connsiteX22" fmla="*/ 316112 w 392415"/>
              <a:gd name="connsiteY22" fmla="*/ 239809 h 348813"/>
              <a:gd name="connsiteX23" fmla="*/ 283411 w 392415"/>
              <a:gd name="connsiteY23" fmla="*/ 207108 h 348813"/>
              <a:gd name="connsiteX24" fmla="*/ 316112 w 392415"/>
              <a:gd name="connsiteY24" fmla="*/ 174407 h 348813"/>
              <a:gd name="connsiteX25" fmla="*/ 348813 w 392415"/>
              <a:gd name="connsiteY25" fmla="*/ 207108 h 348813"/>
              <a:gd name="connsiteX26" fmla="*/ 316112 w 392415"/>
              <a:gd name="connsiteY26" fmla="*/ 239809 h 348813"/>
              <a:gd name="connsiteX27" fmla="*/ 43602 w 392415"/>
              <a:gd name="connsiteY27" fmla="*/ 130805 h 348813"/>
              <a:gd name="connsiteX28" fmla="*/ 76303 w 392415"/>
              <a:gd name="connsiteY28" fmla="*/ 32701 h 348813"/>
              <a:gd name="connsiteX29" fmla="*/ 316112 w 392415"/>
              <a:gd name="connsiteY29" fmla="*/ 32701 h 348813"/>
              <a:gd name="connsiteX30" fmla="*/ 348813 w 392415"/>
              <a:gd name="connsiteY30" fmla="*/ 130805 h 348813"/>
              <a:gd name="connsiteX31" fmla="*/ 43602 w 392415"/>
              <a:gd name="connsiteY31" fmla="*/ 130805 h 34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2415" h="348813">
                <a:moveTo>
                  <a:pt x="347069" y="22019"/>
                </a:moveTo>
                <a:cubicBezTo>
                  <a:pt x="342709" y="9156"/>
                  <a:pt x="330501" y="0"/>
                  <a:pt x="316112" y="0"/>
                </a:cubicBezTo>
                <a:lnTo>
                  <a:pt x="76303" y="0"/>
                </a:lnTo>
                <a:cubicBezTo>
                  <a:pt x="61914" y="0"/>
                  <a:pt x="49924" y="9156"/>
                  <a:pt x="45346" y="22019"/>
                </a:cubicBezTo>
                <a:lnTo>
                  <a:pt x="0" y="152606"/>
                </a:lnTo>
                <a:lnTo>
                  <a:pt x="0" y="327013"/>
                </a:lnTo>
                <a:cubicBezTo>
                  <a:pt x="0" y="339003"/>
                  <a:pt x="9810" y="348813"/>
                  <a:pt x="21801" y="348813"/>
                </a:cubicBezTo>
                <a:lnTo>
                  <a:pt x="43602" y="348813"/>
                </a:lnTo>
                <a:cubicBezTo>
                  <a:pt x="55592" y="348813"/>
                  <a:pt x="65403" y="339003"/>
                  <a:pt x="65403" y="327013"/>
                </a:cubicBezTo>
                <a:lnTo>
                  <a:pt x="65403" y="305212"/>
                </a:lnTo>
                <a:lnTo>
                  <a:pt x="327013" y="305212"/>
                </a:lnTo>
                <a:lnTo>
                  <a:pt x="327013" y="327013"/>
                </a:lnTo>
                <a:cubicBezTo>
                  <a:pt x="327013" y="339003"/>
                  <a:pt x="336823" y="348813"/>
                  <a:pt x="348813" y="348813"/>
                </a:cubicBezTo>
                <a:lnTo>
                  <a:pt x="370614" y="348813"/>
                </a:lnTo>
                <a:cubicBezTo>
                  <a:pt x="382605" y="348813"/>
                  <a:pt x="392415" y="339003"/>
                  <a:pt x="392415" y="327013"/>
                </a:cubicBezTo>
                <a:lnTo>
                  <a:pt x="392415" y="152606"/>
                </a:lnTo>
                <a:lnTo>
                  <a:pt x="347069" y="22019"/>
                </a:lnTo>
                <a:close/>
                <a:moveTo>
                  <a:pt x="76303" y="239809"/>
                </a:moveTo>
                <a:cubicBezTo>
                  <a:pt x="58208" y="239809"/>
                  <a:pt x="43602" y="225203"/>
                  <a:pt x="43602" y="207108"/>
                </a:cubicBezTo>
                <a:cubicBezTo>
                  <a:pt x="43602" y="189013"/>
                  <a:pt x="58208" y="174407"/>
                  <a:pt x="76303" y="174407"/>
                </a:cubicBezTo>
                <a:cubicBezTo>
                  <a:pt x="94398" y="174407"/>
                  <a:pt x="109004" y="189013"/>
                  <a:pt x="109004" y="207108"/>
                </a:cubicBezTo>
                <a:cubicBezTo>
                  <a:pt x="109004" y="225203"/>
                  <a:pt x="94398" y="239809"/>
                  <a:pt x="76303" y="239809"/>
                </a:cubicBezTo>
                <a:close/>
                <a:moveTo>
                  <a:pt x="316112" y="239809"/>
                </a:moveTo>
                <a:cubicBezTo>
                  <a:pt x="298017" y="239809"/>
                  <a:pt x="283411" y="225203"/>
                  <a:pt x="283411" y="207108"/>
                </a:cubicBezTo>
                <a:cubicBezTo>
                  <a:pt x="283411" y="189013"/>
                  <a:pt x="298017" y="174407"/>
                  <a:pt x="316112" y="174407"/>
                </a:cubicBezTo>
                <a:cubicBezTo>
                  <a:pt x="334207" y="174407"/>
                  <a:pt x="348813" y="189013"/>
                  <a:pt x="348813" y="207108"/>
                </a:cubicBezTo>
                <a:cubicBezTo>
                  <a:pt x="348813" y="225203"/>
                  <a:pt x="334207" y="239809"/>
                  <a:pt x="316112" y="239809"/>
                </a:cubicBezTo>
                <a:close/>
                <a:moveTo>
                  <a:pt x="43602" y="130805"/>
                </a:moveTo>
                <a:lnTo>
                  <a:pt x="76303" y="32701"/>
                </a:lnTo>
                <a:lnTo>
                  <a:pt x="316112" y="32701"/>
                </a:lnTo>
                <a:lnTo>
                  <a:pt x="348813" y="130805"/>
                </a:lnTo>
                <a:lnTo>
                  <a:pt x="43602" y="130805"/>
                </a:lnTo>
                <a:close/>
              </a:path>
            </a:pathLst>
          </a:custGeom>
          <a:solidFill>
            <a:schemeClr val="bg1"/>
          </a:solidFill>
          <a:ln w="21431" cap="flat">
            <a:noFill/>
            <a:prstDash val="solid"/>
            <a:miter/>
          </a:ln>
        </p:spPr>
        <p:txBody>
          <a:bodyPr rtlCol="0" anchor="ctr"/>
          <a:lstStyle/>
          <a:p>
            <a:endParaRPr lang="en-US" sz="1400"/>
          </a:p>
        </p:txBody>
      </p:sp>
    </p:spTree>
    <p:extLst>
      <p:ext uri="{BB962C8B-B14F-4D97-AF65-F5344CB8AC3E}">
        <p14:creationId xmlns:p14="http://schemas.microsoft.com/office/powerpoint/2010/main" val="5111053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71894401-8837-4DE7-B832-801720C81771}"/>
              </a:ext>
            </a:extLst>
          </p:cNvPr>
          <p:cNvPicPr>
            <a:picLocks noChangeAspect="1"/>
          </p:cNvPicPr>
          <p:nvPr/>
        </p:nvPicPr>
        <p:blipFill>
          <a:blip r:embed="rId2"/>
          <a:stretch>
            <a:fillRect/>
          </a:stretch>
        </p:blipFill>
        <p:spPr>
          <a:xfrm>
            <a:off x="0" y="3048"/>
            <a:ext cx="12192000" cy="6851904"/>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1464" y="3048"/>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PROCESS INNOVATION</a:t>
            </a:r>
          </a:p>
        </p:txBody>
      </p:sp>
    </p:spTree>
    <p:extLst>
      <p:ext uri="{BB962C8B-B14F-4D97-AF65-F5344CB8AC3E}">
        <p14:creationId xmlns:p14="http://schemas.microsoft.com/office/powerpoint/2010/main" val="1563696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7" y="476672"/>
            <a:ext cx="3672408" cy="523220"/>
          </a:xfrm>
          <a:prstGeom prst="rect">
            <a:avLst/>
          </a:prstGeom>
          <a:noFill/>
        </p:spPr>
        <p:txBody>
          <a:bodyPr wrap="square" rtlCol="0">
            <a:spAutoFit/>
          </a:bodyPr>
          <a:lstStyle/>
          <a:p>
            <a:r>
              <a:rPr lang="en-US" sz="2800" b="1" dirty="0"/>
              <a:t>Process innovation</a:t>
            </a:r>
          </a:p>
        </p:txBody>
      </p:sp>
      <p:sp>
        <p:nvSpPr>
          <p:cNvPr id="4" name="Rectangle 3">
            <a:extLst>
              <a:ext uri="{FF2B5EF4-FFF2-40B4-BE49-F238E27FC236}">
                <a16:creationId xmlns:a16="http://schemas.microsoft.com/office/drawing/2014/main" id="{BA2A41CA-E55C-4310-AADF-DCE570B83F53}"/>
              </a:ext>
            </a:extLst>
          </p:cNvPr>
          <p:cNvSpPr/>
          <p:nvPr/>
        </p:nvSpPr>
        <p:spPr>
          <a:xfrm>
            <a:off x="833687" y="1167370"/>
            <a:ext cx="9582794" cy="2600712"/>
          </a:xfrm>
          <a:prstGeom prst="rect">
            <a:avLst/>
          </a:prstGeom>
        </p:spPr>
        <p:txBody>
          <a:bodyPr wrap="square">
            <a:spAutoFit/>
          </a:bodyPr>
          <a:lstStyle/>
          <a:p>
            <a:r>
              <a:rPr lang="en-US" sz="1300" dirty="0">
                <a:solidFill>
                  <a:schemeClr val="bg1">
                    <a:lumMod val="65000"/>
                  </a:schemeClr>
                </a:solidFill>
              </a:rPr>
              <a:t>A process combines the skills, technologies and structures that are used to produce products or provide services.</a:t>
            </a:r>
            <a:br>
              <a:rPr lang="en-US" sz="1300" dirty="0">
                <a:solidFill>
                  <a:schemeClr val="bg1">
                    <a:lumMod val="65000"/>
                  </a:schemeClr>
                </a:solidFill>
              </a:rPr>
            </a:br>
            <a:endParaRPr lang="en-US" dirty="0"/>
          </a:p>
          <a:p>
            <a:r>
              <a:rPr lang="en-US" sz="1300" dirty="0">
                <a:solidFill>
                  <a:schemeClr val="bg1">
                    <a:lumMod val="65000"/>
                  </a:schemeClr>
                </a:solidFill>
              </a:rPr>
              <a:t>Process innovation generally refers to the</a:t>
            </a:r>
            <a:r>
              <a:rPr lang="en-US" sz="1300" dirty="0">
                <a:solidFill>
                  <a:schemeClr val="bg1">
                    <a:lumMod val="50000"/>
                  </a:schemeClr>
                </a:solidFill>
              </a:rPr>
              <a:t> </a:t>
            </a:r>
            <a:r>
              <a:rPr lang="en-US" sz="1300" b="1" dirty="0">
                <a:solidFill>
                  <a:schemeClr val="bg1">
                    <a:lumMod val="50000"/>
                  </a:schemeClr>
                </a:solidFill>
              </a:rPr>
              <a:t>implementation of a new or significantly improved production or delivery method</a:t>
            </a:r>
            <a:r>
              <a:rPr lang="en-US" sz="1300" dirty="0">
                <a:solidFill>
                  <a:schemeClr val="bg1">
                    <a:lumMod val="65000"/>
                  </a:schemeClr>
                </a:solidFill>
              </a:rPr>
              <a:t>. It may also be indirectly related to the company’s products and services, for example in the form of support function processes in HR or finance.</a:t>
            </a:r>
          </a:p>
          <a:p>
            <a:endParaRPr lang="en-US" sz="1300" dirty="0">
              <a:solidFill>
                <a:schemeClr val="bg1">
                  <a:lumMod val="65000"/>
                </a:schemeClr>
              </a:solidFill>
            </a:endParaRPr>
          </a:p>
          <a:p>
            <a:r>
              <a:rPr lang="en-US" sz="1300" dirty="0">
                <a:solidFill>
                  <a:schemeClr val="bg1">
                    <a:lumMod val="65000"/>
                  </a:schemeClr>
                </a:solidFill>
              </a:rPr>
              <a:t>Process innovation can be done by applying new technology or improved method to a process and is often done to save time, money, or to serve customers better. It often involves new techniques, equipment, or software, and can often require a cultural or structural change as well.</a:t>
            </a:r>
          </a:p>
          <a:p>
            <a:endParaRPr lang="en-US" sz="1300" dirty="0">
              <a:solidFill>
                <a:schemeClr val="tx1">
                  <a:lumMod val="50000"/>
                  <a:lumOff val="50000"/>
                </a:schemeClr>
              </a:solidFill>
            </a:endParaRPr>
          </a:p>
          <a:p>
            <a:r>
              <a:rPr lang="en-US" sz="1300" b="1" dirty="0">
                <a:solidFill>
                  <a:schemeClr val="tx1">
                    <a:lumMod val="50000"/>
                    <a:lumOff val="50000"/>
                  </a:schemeClr>
                </a:solidFill>
                <a:latin typeface="+mj-lt"/>
              </a:rPr>
              <a:t>Robotic process automation</a:t>
            </a:r>
            <a:r>
              <a:rPr lang="en-US" sz="1300" dirty="0">
                <a:solidFill>
                  <a:schemeClr val="tx1">
                    <a:lumMod val="50000"/>
                    <a:lumOff val="50000"/>
                  </a:schemeClr>
                </a:solidFill>
                <a:latin typeface="+mj-lt"/>
              </a:rPr>
              <a:t> (</a:t>
            </a:r>
            <a:r>
              <a:rPr lang="en-US" sz="1300" b="1" dirty="0">
                <a:solidFill>
                  <a:schemeClr val="tx1">
                    <a:lumMod val="50000"/>
                    <a:lumOff val="50000"/>
                  </a:schemeClr>
                </a:solidFill>
                <a:latin typeface="+mj-lt"/>
              </a:rPr>
              <a:t>RPA</a:t>
            </a:r>
            <a:r>
              <a:rPr lang="en-US" sz="1300" dirty="0">
                <a:solidFill>
                  <a:schemeClr val="tx1">
                    <a:lumMod val="50000"/>
                    <a:lumOff val="50000"/>
                  </a:schemeClr>
                </a:solidFill>
                <a:latin typeface="+mj-lt"/>
              </a:rPr>
              <a:t>)</a:t>
            </a:r>
            <a:r>
              <a:rPr lang="en-US" sz="1300" dirty="0">
                <a:solidFill>
                  <a:schemeClr val="bg1">
                    <a:lumMod val="65000"/>
                  </a:schemeClr>
                </a:solidFill>
                <a:latin typeface="+mj-lt"/>
              </a:rPr>
              <a:t>,</a:t>
            </a:r>
            <a:r>
              <a:rPr lang="en-US" sz="1300" dirty="0">
                <a:solidFill>
                  <a:schemeClr val="tx1">
                    <a:lumMod val="50000"/>
                    <a:lumOff val="50000"/>
                  </a:schemeClr>
                </a:solidFill>
                <a:latin typeface="+mj-lt"/>
              </a:rPr>
              <a:t> </a:t>
            </a:r>
            <a:r>
              <a:rPr lang="en-US" sz="1300" dirty="0">
                <a:solidFill>
                  <a:schemeClr val="bg1">
                    <a:lumMod val="65000"/>
                  </a:schemeClr>
                </a:solidFill>
                <a:latin typeface="+mj-lt"/>
              </a:rPr>
              <a:t>for example, is the use of software with artificial intelligence (AI) and machine learning capabilities can be used to handle high-volume, repeatable tasks that previously required humans to perform.</a:t>
            </a:r>
          </a:p>
        </p:txBody>
      </p:sp>
      <p:sp>
        <p:nvSpPr>
          <p:cNvPr id="7" name="Oval 6">
            <a:extLst>
              <a:ext uri="{FF2B5EF4-FFF2-40B4-BE49-F238E27FC236}">
                <a16:creationId xmlns:a16="http://schemas.microsoft.com/office/drawing/2014/main" id="{20D42D4E-D7AA-40EB-A8FB-8D6B24BED998}"/>
              </a:ext>
            </a:extLst>
          </p:cNvPr>
          <p:cNvSpPr/>
          <p:nvPr/>
        </p:nvSpPr>
        <p:spPr>
          <a:xfrm>
            <a:off x="4511824" y="4149080"/>
            <a:ext cx="2225927" cy="218635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PRODUCTION PROCESS</a:t>
            </a:r>
          </a:p>
        </p:txBody>
      </p:sp>
      <p:sp>
        <p:nvSpPr>
          <p:cNvPr id="8" name="Arrow: Right 7">
            <a:extLst>
              <a:ext uri="{FF2B5EF4-FFF2-40B4-BE49-F238E27FC236}">
                <a16:creationId xmlns:a16="http://schemas.microsoft.com/office/drawing/2014/main" id="{C7BD45F9-9F70-4E7C-9D0B-150D5DC06250}"/>
              </a:ext>
            </a:extLst>
          </p:cNvPr>
          <p:cNvSpPr/>
          <p:nvPr/>
        </p:nvSpPr>
        <p:spPr>
          <a:xfrm>
            <a:off x="3647728" y="5017199"/>
            <a:ext cx="662383" cy="35897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9" name="Arrow: Right 8">
            <a:extLst>
              <a:ext uri="{FF2B5EF4-FFF2-40B4-BE49-F238E27FC236}">
                <a16:creationId xmlns:a16="http://schemas.microsoft.com/office/drawing/2014/main" id="{36D73C83-61A1-4F50-8CD4-70F0F3DED837}"/>
              </a:ext>
            </a:extLst>
          </p:cNvPr>
          <p:cNvSpPr/>
          <p:nvPr/>
        </p:nvSpPr>
        <p:spPr>
          <a:xfrm>
            <a:off x="6888088" y="5086249"/>
            <a:ext cx="662383" cy="358975"/>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grpSp>
        <p:nvGrpSpPr>
          <p:cNvPr id="12" name="Group 11">
            <a:extLst>
              <a:ext uri="{FF2B5EF4-FFF2-40B4-BE49-F238E27FC236}">
                <a16:creationId xmlns:a16="http://schemas.microsoft.com/office/drawing/2014/main" id="{C6F36794-9197-4427-82CC-87E4ACE7DDC4}"/>
              </a:ext>
            </a:extLst>
          </p:cNvPr>
          <p:cNvGrpSpPr/>
          <p:nvPr/>
        </p:nvGrpSpPr>
        <p:grpSpPr>
          <a:xfrm>
            <a:off x="919980" y="3962977"/>
            <a:ext cx="2592287" cy="2490359"/>
            <a:chOff x="1052356" y="3565572"/>
            <a:chExt cx="2592287" cy="2490359"/>
          </a:xfrm>
        </p:grpSpPr>
        <p:sp>
          <p:nvSpPr>
            <p:cNvPr id="5" name="Rectangle 4">
              <a:extLst>
                <a:ext uri="{FF2B5EF4-FFF2-40B4-BE49-F238E27FC236}">
                  <a16:creationId xmlns:a16="http://schemas.microsoft.com/office/drawing/2014/main" id="{03CBF6E6-0172-4D96-BB3D-CB1163D92446}"/>
                </a:ext>
              </a:extLst>
            </p:cNvPr>
            <p:cNvSpPr/>
            <p:nvPr/>
          </p:nvSpPr>
          <p:spPr>
            <a:xfrm>
              <a:off x="1052356" y="3565572"/>
              <a:ext cx="2592287" cy="2490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 name="Rectangle 1">
              <a:extLst>
                <a:ext uri="{FF2B5EF4-FFF2-40B4-BE49-F238E27FC236}">
                  <a16:creationId xmlns:a16="http://schemas.microsoft.com/office/drawing/2014/main" id="{43B252AD-6A60-4635-96AA-83969FB05AE7}"/>
                </a:ext>
              </a:extLst>
            </p:cNvPr>
            <p:cNvSpPr/>
            <p:nvPr/>
          </p:nvSpPr>
          <p:spPr>
            <a:xfrm>
              <a:off x="1921937" y="3713236"/>
              <a:ext cx="853119" cy="307777"/>
            </a:xfrm>
            <a:prstGeom prst="rect">
              <a:avLst/>
            </a:prstGeom>
          </p:spPr>
          <p:txBody>
            <a:bodyPr wrap="none">
              <a:spAutoFit/>
            </a:bodyPr>
            <a:lstStyle/>
            <a:p>
              <a:r>
                <a:rPr lang="en-US" sz="1400" b="1" dirty="0">
                  <a:solidFill>
                    <a:schemeClr val="bg1">
                      <a:lumMod val="65000"/>
                    </a:schemeClr>
                  </a:solidFill>
                </a:rPr>
                <a:t>INPUTS</a:t>
              </a:r>
              <a:endParaRPr lang="en-FI" sz="1400" dirty="0">
                <a:solidFill>
                  <a:schemeClr val="bg1">
                    <a:lumMod val="65000"/>
                  </a:schemeClr>
                </a:solidFill>
              </a:endParaRPr>
            </a:p>
          </p:txBody>
        </p:sp>
        <p:sp>
          <p:nvSpPr>
            <p:cNvPr id="11" name="Rectangle 10">
              <a:extLst>
                <a:ext uri="{FF2B5EF4-FFF2-40B4-BE49-F238E27FC236}">
                  <a16:creationId xmlns:a16="http://schemas.microsoft.com/office/drawing/2014/main" id="{C8DFD3CC-BD90-4D1A-9848-5260FB30B086}"/>
                </a:ext>
              </a:extLst>
            </p:cNvPr>
            <p:cNvSpPr/>
            <p:nvPr/>
          </p:nvSpPr>
          <p:spPr>
            <a:xfrm>
              <a:off x="1362305" y="4073710"/>
              <a:ext cx="1925383" cy="1588768"/>
            </a:xfrm>
            <a:prstGeom prst="rect">
              <a:avLst/>
            </a:prstGeom>
          </p:spPr>
          <p:txBody>
            <a:bodyPr wrap="square">
              <a:spAutoFit/>
            </a:bodyPr>
            <a:lstStyle/>
            <a:p>
              <a:pPr marL="171450" indent="-171450">
                <a:lnSpc>
                  <a:spcPct val="150000"/>
                </a:lnSpc>
                <a:buFont typeface="Arial" panose="020B0604020202020204" pitchFamily="34" charset="0"/>
                <a:buChar char="•"/>
              </a:pPr>
              <a:r>
                <a:rPr lang="en-US" sz="1100" b="1" dirty="0">
                  <a:solidFill>
                    <a:schemeClr val="bg1">
                      <a:lumMod val="50000"/>
                    </a:schemeClr>
                  </a:solidFill>
                </a:rPr>
                <a:t>Labor</a:t>
              </a:r>
            </a:p>
            <a:p>
              <a:pPr marL="171450" indent="-171450">
                <a:lnSpc>
                  <a:spcPct val="150000"/>
                </a:lnSpc>
                <a:buFont typeface="Arial" panose="020B0604020202020204" pitchFamily="34" charset="0"/>
                <a:buChar char="•"/>
              </a:pPr>
              <a:r>
                <a:rPr lang="en-US" sz="1100" b="1" dirty="0">
                  <a:solidFill>
                    <a:schemeClr val="bg1">
                      <a:lumMod val="50000"/>
                    </a:schemeClr>
                  </a:solidFill>
                </a:rPr>
                <a:t>Technology</a:t>
              </a:r>
            </a:p>
            <a:p>
              <a:pPr marL="171450" indent="-171450">
                <a:lnSpc>
                  <a:spcPct val="150000"/>
                </a:lnSpc>
                <a:buFont typeface="Arial" panose="020B0604020202020204" pitchFamily="34" charset="0"/>
                <a:buChar char="•"/>
              </a:pPr>
              <a:r>
                <a:rPr lang="en-US" sz="1100" b="1" dirty="0">
                  <a:solidFill>
                    <a:schemeClr val="bg1">
                      <a:lumMod val="50000"/>
                    </a:schemeClr>
                  </a:solidFill>
                </a:rPr>
                <a:t>Machinery</a:t>
              </a:r>
            </a:p>
            <a:p>
              <a:pPr marL="171450" indent="-171450">
                <a:lnSpc>
                  <a:spcPct val="150000"/>
                </a:lnSpc>
                <a:buFont typeface="Arial" panose="020B0604020202020204" pitchFamily="34" charset="0"/>
                <a:buChar char="•"/>
              </a:pPr>
              <a:r>
                <a:rPr lang="en-US" sz="1100" b="1" dirty="0">
                  <a:solidFill>
                    <a:schemeClr val="bg1">
                      <a:lumMod val="50000"/>
                    </a:schemeClr>
                  </a:solidFill>
                </a:rPr>
                <a:t>Materials</a:t>
              </a:r>
            </a:p>
            <a:p>
              <a:pPr marL="171450" indent="-171450">
                <a:lnSpc>
                  <a:spcPct val="150000"/>
                </a:lnSpc>
                <a:buFont typeface="Arial" panose="020B0604020202020204" pitchFamily="34" charset="0"/>
                <a:buChar char="•"/>
              </a:pPr>
              <a:r>
                <a:rPr lang="en-US" sz="1100" b="1" dirty="0">
                  <a:solidFill>
                    <a:schemeClr val="bg1">
                      <a:lumMod val="50000"/>
                    </a:schemeClr>
                  </a:solidFill>
                </a:rPr>
                <a:t>Changes in culture and structures </a:t>
              </a:r>
              <a:endParaRPr lang="en-FI" sz="1100" dirty="0"/>
            </a:p>
          </p:txBody>
        </p:sp>
      </p:grpSp>
      <p:grpSp>
        <p:nvGrpSpPr>
          <p:cNvPr id="6" name="Group 5">
            <a:extLst>
              <a:ext uri="{FF2B5EF4-FFF2-40B4-BE49-F238E27FC236}">
                <a16:creationId xmlns:a16="http://schemas.microsoft.com/office/drawing/2014/main" id="{CD1627BF-8AF4-A945-8C77-00268D1911DA}"/>
              </a:ext>
            </a:extLst>
          </p:cNvPr>
          <p:cNvGrpSpPr/>
          <p:nvPr/>
        </p:nvGrpSpPr>
        <p:grpSpPr>
          <a:xfrm>
            <a:off x="7752184" y="4005064"/>
            <a:ext cx="2592287" cy="2490359"/>
            <a:chOff x="8319809" y="3622915"/>
            <a:chExt cx="2592287" cy="2490359"/>
          </a:xfrm>
        </p:grpSpPr>
        <p:sp>
          <p:nvSpPr>
            <p:cNvPr id="14" name="Rectangle 13">
              <a:extLst>
                <a:ext uri="{FF2B5EF4-FFF2-40B4-BE49-F238E27FC236}">
                  <a16:creationId xmlns:a16="http://schemas.microsoft.com/office/drawing/2014/main" id="{03D15748-E600-4B75-A2CC-92A0B67229DD}"/>
                </a:ext>
              </a:extLst>
            </p:cNvPr>
            <p:cNvSpPr/>
            <p:nvPr/>
          </p:nvSpPr>
          <p:spPr>
            <a:xfrm>
              <a:off x="8319809" y="3622915"/>
              <a:ext cx="2592287" cy="24903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5" name="Rectangle 14">
              <a:extLst>
                <a:ext uri="{FF2B5EF4-FFF2-40B4-BE49-F238E27FC236}">
                  <a16:creationId xmlns:a16="http://schemas.microsoft.com/office/drawing/2014/main" id="{85841836-E914-4CB5-B958-3BDE2331D8CA}"/>
                </a:ext>
              </a:extLst>
            </p:cNvPr>
            <p:cNvSpPr/>
            <p:nvPr/>
          </p:nvSpPr>
          <p:spPr>
            <a:xfrm>
              <a:off x="9171131" y="3770579"/>
              <a:ext cx="1019831" cy="307777"/>
            </a:xfrm>
            <a:prstGeom prst="rect">
              <a:avLst/>
            </a:prstGeom>
          </p:spPr>
          <p:txBody>
            <a:bodyPr wrap="none">
              <a:spAutoFit/>
            </a:bodyPr>
            <a:lstStyle/>
            <a:p>
              <a:r>
                <a:rPr lang="en-US" sz="1400" b="1" dirty="0">
                  <a:solidFill>
                    <a:schemeClr val="bg1">
                      <a:lumMod val="65000"/>
                    </a:schemeClr>
                  </a:solidFill>
                </a:rPr>
                <a:t>OUTPUTS</a:t>
              </a:r>
              <a:endParaRPr lang="en-FI" sz="1400" dirty="0">
                <a:solidFill>
                  <a:schemeClr val="bg1">
                    <a:lumMod val="65000"/>
                  </a:schemeClr>
                </a:solidFill>
              </a:endParaRPr>
            </a:p>
          </p:txBody>
        </p:sp>
        <p:sp>
          <p:nvSpPr>
            <p:cNvPr id="16" name="Rectangle 15">
              <a:extLst>
                <a:ext uri="{FF2B5EF4-FFF2-40B4-BE49-F238E27FC236}">
                  <a16:creationId xmlns:a16="http://schemas.microsoft.com/office/drawing/2014/main" id="{62419127-FD51-4CE5-87A5-A0C1C7F85632}"/>
                </a:ext>
              </a:extLst>
            </p:cNvPr>
            <p:cNvSpPr/>
            <p:nvPr/>
          </p:nvSpPr>
          <p:spPr>
            <a:xfrm>
              <a:off x="8794425" y="4105775"/>
              <a:ext cx="1925383" cy="769441"/>
            </a:xfrm>
            <a:prstGeom prst="rect">
              <a:avLst/>
            </a:prstGeom>
          </p:spPr>
          <p:txBody>
            <a:bodyPr wrap="square">
              <a:spAutoFit/>
            </a:bodyPr>
            <a:lstStyle/>
            <a:p>
              <a:r>
                <a:rPr lang="en-US" sz="1100" b="1" dirty="0">
                  <a:solidFill>
                    <a:schemeClr val="bg1">
                      <a:lumMod val="50000"/>
                    </a:schemeClr>
                  </a:solidFill>
                </a:rPr>
                <a:t>Reduced: </a:t>
              </a:r>
            </a:p>
            <a:p>
              <a:pPr marL="171450" indent="-171450">
                <a:buFont typeface="Arial" panose="020B0604020202020204" pitchFamily="34" charset="0"/>
                <a:buChar char="•"/>
              </a:pPr>
              <a:r>
                <a:rPr lang="en-US" sz="1100" dirty="0">
                  <a:solidFill>
                    <a:schemeClr val="bg1">
                      <a:lumMod val="50000"/>
                    </a:schemeClr>
                  </a:solidFill>
                </a:rPr>
                <a:t>Wastage</a:t>
              </a:r>
            </a:p>
            <a:p>
              <a:pPr marL="171450" indent="-171450">
                <a:buFont typeface="Arial" panose="020B0604020202020204" pitchFamily="34" charset="0"/>
                <a:buChar char="•"/>
              </a:pPr>
              <a:r>
                <a:rPr lang="en-US" sz="1100" dirty="0">
                  <a:solidFill>
                    <a:schemeClr val="bg1">
                      <a:lumMod val="50000"/>
                    </a:schemeClr>
                  </a:solidFill>
                </a:rPr>
                <a:t>Processing time</a:t>
              </a:r>
            </a:p>
            <a:p>
              <a:pPr marL="171450" indent="-171450">
                <a:buFont typeface="Arial" panose="020B0604020202020204" pitchFamily="34" charset="0"/>
                <a:buChar char="•"/>
              </a:pPr>
              <a:r>
                <a:rPr lang="en-US" sz="1100" dirty="0">
                  <a:solidFill>
                    <a:schemeClr val="bg1">
                      <a:lumMod val="50000"/>
                    </a:schemeClr>
                  </a:solidFill>
                </a:rPr>
                <a:t>Production costs</a:t>
              </a:r>
            </a:p>
          </p:txBody>
        </p:sp>
        <p:sp>
          <p:nvSpPr>
            <p:cNvPr id="17" name="Rectangle 16">
              <a:extLst>
                <a:ext uri="{FF2B5EF4-FFF2-40B4-BE49-F238E27FC236}">
                  <a16:creationId xmlns:a16="http://schemas.microsoft.com/office/drawing/2014/main" id="{352A000C-E63A-4CD0-9B4F-970BE735D3A9}"/>
                </a:ext>
              </a:extLst>
            </p:cNvPr>
            <p:cNvSpPr/>
            <p:nvPr/>
          </p:nvSpPr>
          <p:spPr>
            <a:xfrm>
              <a:off x="8794425" y="4913292"/>
              <a:ext cx="2035270" cy="1107996"/>
            </a:xfrm>
            <a:prstGeom prst="rect">
              <a:avLst/>
            </a:prstGeom>
          </p:spPr>
          <p:txBody>
            <a:bodyPr wrap="square">
              <a:spAutoFit/>
            </a:bodyPr>
            <a:lstStyle/>
            <a:p>
              <a:r>
                <a:rPr lang="en-US" sz="1100" b="1" dirty="0">
                  <a:solidFill>
                    <a:schemeClr val="bg1">
                      <a:lumMod val="50000"/>
                    </a:schemeClr>
                  </a:solidFill>
                </a:rPr>
                <a:t>Improved: </a:t>
              </a:r>
            </a:p>
            <a:p>
              <a:pPr marL="171450" indent="-171450">
                <a:buFont typeface="Arial" panose="020B0604020202020204" pitchFamily="34" charset="0"/>
                <a:buChar char="•"/>
              </a:pPr>
              <a:r>
                <a:rPr lang="en-US" sz="1100" dirty="0">
                  <a:solidFill>
                    <a:schemeClr val="bg1">
                      <a:lumMod val="50000"/>
                    </a:schemeClr>
                  </a:solidFill>
                </a:rPr>
                <a:t>Quality</a:t>
              </a:r>
            </a:p>
            <a:p>
              <a:pPr marL="171450" indent="-171450">
                <a:buFont typeface="Arial" panose="020B0604020202020204" pitchFamily="34" charset="0"/>
                <a:buChar char="•"/>
              </a:pPr>
              <a:r>
                <a:rPr lang="en-US" sz="1100" dirty="0">
                  <a:solidFill>
                    <a:schemeClr val="bg1">
                      <a:lumMod val="50000"/>
                    </a:schemeClr>
                  </a:solidFill>
                </a:rPr>
                <a:t>Process efficiency</a:t>
              </a:r>
            </a:p>
            <a:p>
              <a:pPr marL="171450" indent="-171450">
                <a:buFont typeface="Arial" panose="020B0604020202020204" pitchFamily="34" charset="0"/>
                <a:buChar char="•"/>
              </a:pPr>
              <a:r>
                <a:rPr lang="en-US" sz="1100" dirty="0">
                  <a:solidFill>
                    <a:schemeClr val="bg1">
                      <a:lumMod val="50000"/>
                    </a:schemeClr>
                  </a:solidFill>
                </a:rPr>
                <a:t>Productivity</a:t>
              </a:r>
            </a:p>
            <a:p>
              <a:pPr marL="171450" indent="-171450">
                <a:buFont typeface="Arial" panose="020B0604020202020204" pitchFamily="34" charset="0"/>
                <a:buChar char="•"/>
              </a:pPr>
              <a:r>
                <a:rPr lang="en-US" sz="1100" dirty="0">
                  <a:solidFill>
                    <a:schemeClr val="bg1">
                      <a:lumMod val="50000"/>
                    </a:schemeClr>
                  </a:solidFill>
                </a:rPr>
                <a:t>Customer &amp; employee satisfaction</a:t>
              </a:r>
            </a:p>
          </p:txBody>
        </p:sp>
      </p:grpSp>
    </p:spTree>
    <p:extLst>
      <p:ext uri="{BB962C8B-B14F-4D97-AF65-F5344CB8AC3E}">
        <p14:creationId xmlns:p14="http://schemas.microsoft.com/office/powerpoint/2010/main" val="2556654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red, sitting, table, black&#10;&#10;Description automatically generated">
            <a:extLst>
              <a:ext uri="{FF2B5EF4-FFF2-40B4-BE49-F238E27FC236}">
                <a16:creationId xmlns:a16="http://schemas.microsoft.com/office/drawing/2014/main" id="{BC7239DF-4207-46C1-8FE2-5EDF59E02AE4}"/>
              </a:ext>
            </a:extLst>
          </p:cNvPr>
          <p:cNvPicPr>
            <a:picLocks noChangeAspect="1"/>
          </p:cNvPicPr>
          <p:nvPr/>
        </p:nvPicPr>
        <p:blipFill>
          <a:blip r:embed="rId2"/>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20626"/>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TECHNOLOGICAL INNOVATION</a:t>
            </a:r>
          </a:p>
        </p:txBody>
      </p:sp>
    </p:spTree>
    <p:extLst>
      <p:ext uri="{BB962C8B-B14F-4D97-AF65-F5344CB8AC3E}">
        <p14:creationId xmlns:p14="http://schemas.microsoft.com/office/powerpoint/2010/main" val="12440936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6" y="476672"/>
            <a:ext cx="5184575" cy="523220"/>
          </a:xfrm>
          <a:prstGeom prst="rect">
            <a:avLst/>
          </a:prstGeom>
          <a:noFill/>
        </p:spPr>
        <p:txBody>
          <a:bodyPr wrap="square" rtlCol="0">
            <a:spAutoFit/>
          </a:bodyPr>
          <a:lstStyle/>
          <a:p>
            <a:r>
              <a:rPr lang="en-US" sz="2800" b="1" dirty="0"/>
              <a:t>Technological innovation</a:t>
            </a:r>
          </a:p>
        </p:txBody>
      </p:sp>
      <p:sp>
        <p:nvSpPr>
          <p:cNvPr id="4" name="Rectangle 3">
            <a:extLst>
              <a:ext uri="{FF2B5EF4-FFF2-40B4-BE49-F238E27FC236}">
                <a16:creationId xmlns:a16="http://schemas.microsoft.com/office/drawing/2014/main" id="{B46D1B00-C161-487E-8F60-A387557B8E24}"/>
              </a:ext>
            </a:extLst>
          </p:cNvPr>
          <p:cNvSpPr/>
          <p:nvPr/>
        </p:nvSpPr>
        <p:spPr>
          <a:xfrm>
            <a:off x="833687" y="1167370"/>
            <a:ext cx="9582794" cy="1292662"/>
          </a:xfrm>
          <a:prstGeom prst="rect">
            <a:avLst/>
          </a:prstGeom>
        </p:spPr>
        <p:txBody>
          <a:bodyPr wrap="square">
            <a:spAutoFit/>
          </a:bodyPr>
          <a:lstStyle/>
          <a:p>
            <a:r>
              <a:rPr lang="en-US" sz="1300" dirty="0">
                <a:solidFill>
                  <a:schemeClr val="bg1">
                    <a:lumMod val="65000"/>
                  </a:schemeClr>
                </a:solidFill>
              </a:rPr>
              <a:t>Technology as a source of innovation can be identified as a critical success factor for increased market competitiveness.</a:t>
            </a:r>
          </a:p>
          <a:p>
            <a:endParaRPr lang="en-US" sz="1300" dirty="0">
              <a:solidFill>
                <a:schemeClr val="bg1">
                  <a:lumMod val="65000"/>
                </a:schemeClr>
              </a:solidFill>
            </a:endParaRPr>
          </a:p>
          <a:p>
            <a:r>
              <a:rPr lang="en-US" sz="1300" dirty="0">
                <a:solidFill>
                  <a:schemeClr val="bg1">
                    <a:lumMod val="65000"/>
                  </a:schemeClr>
                </a:solidFill>
              </a:rPr>
              <a:t>Technological innovation involves new or improved technology, such as new type of machinery or alteration of some form of technology into a product, processes or service delivery methods. </a:t>
            </a:r>
          </a:p>
          <a:p>
            <a:endParaRPr lang="en-US" sz="1300" dirty="0">
              <a:solidFill>
                <a:schemeClr val="bg1">
                  <a:lumMod val="65000"/>
                </a:schemeClr>
              </a:solidFill>
            </a:endParaRPr>
          </a:p>
          <a:p>
            <a:r>
              <a:rPr lang="en-US" sz="1300" dirty="0">
                <a:solidFill>
                  <a:schemeClr val="bg1">
                    <a:lumMod val="65000"/>
                  </a:schemeClr>
                </a:solidFill>
              </a:rPr>
              <a:t>Technological innovations can be incremental, disruptive, radical or sustaining.</a:t>
            </a:r>
          </a:p>
        </p:txBody>
      </p:sp>
      <p:grpSp>
        <p:nvGrpSpPr>
          <p:cNvPr id="16" name="Group 15">
            <a:extLst>
              <a:ext uri="{FF2B5EF4-FFF2-40B4-BE49-F238E27FC236}">
                <a16:creationId xmlns:a16="http://schemas.microsoft.com/office/drawing/2014/main" id="{E22EBABA-838E-48F5-B2EE-65937A7F60CC}"/>
              </a:ext>
            </a:extLst>
          </p:cNvPr>
          <p:cNvGrpSpPr/>
          <p:nvPr/>
        </p:nvGrpSpPr>
        <p:grpSpPr>
          <a:xfrm>
            <a:off x="839416" y="2897042"/>
            <a:ext cx="10013031" cy="1668629"/>
            <a:chOff x="844699" y="2895153"/>
            <a:chExt cx="10013031" cy="1668629"/>
          </a:xfrm>
        </p:grpSpPr>
        <p:sp>
          <p:nvSpPr>
            <p:cNvPr id="5" name="Rectangle 4">
              <a:extLst>
                <a:ext uri="{FF2B5EF4-FFF2-40B4-BE49-F238E27FC236}">
                  <a16:creationId xmlns:a16="http://schemas.microsoft.com/office/drawing/2014/main" id="{4E94D6FD-BBE5-4D80-8957-242F32EF398C}"/>
                </a:ext>
              </a:extLst>
            </p:cNvPr>
            <p:cNvSpPr/>
            <p:nvPr/>
          </p:nvSpPr>
          <p:spPr>
            <a:xfrm>
              <a:off x="844699" y="2895155"/>
              <a:ext cx="1479892" cy="307777"/>
            </a:xfrm>
            <a:prstGeom prst="rect">
              <a:avLst/>
            </a:prstGeom>
          </p:spPr>
          <p:txBody>
            <a:bodyPr wrap="none">
              <a:spAutoFit/>
            </a:bodyPr>
            <a:lstStyle/>
            <a:p>
              <a:r>
                <a:rPr lang="en-US" sz="1400" b="1" dirty="0">
                  <a:solidFill>
                    <a:schemeClr val="bg1">
                      <a:lumMod val="65000"/>
                    </a:schemeClr>
                  </a:solidFill>
                </a:rPr>
                <a:t>INCREMENTAL</a:t>
              </a:r>
              <a:endParaRPr lang="en-FI" sz="1400" dirty="0">
                <a:solidFill>
                  <a:schemeClr val="bg1">
                    <a:lumMod val="65000"/>
                  </a:schemeClr>
                </a:solidFill>
              </a:endParaRPr>
            </a:p>
          </p:txBody>
        </p:sp>
        <p:sp>
          <p:nvSpPr>
            <p:cNvPr id="6" name="Rectangle 5">
              <a:extLst>
                <a:ext uri="{FF2B5EF4-FFF2-40B4-BE49-F238E27FC236}">
                  <a16:creationId xmlns:a16="http://schemas.microsoft.com/office/drawing/2014/main" id="{DA9A9BED-DDAD-4DAA-A39D-216BC02261E3}"/>
                </a:ext>
              </a:extLst>
            </p:cNvPr>
            <p:cNvSpPr/>
            <p:nvPr/>
          </p:nvSpPr>
          <p:spPr>
            <a:xfrm>
              <a:off x="3944349" y="2895155"/>
              <a:ext cx="1247457" cy="307777"/>
            </a:xfrm>
            <a:prstGeom prst="rect">
              <a:avLst/>
            </a:prstGeom>
          </p:spPr>
          <p:txBody>
            <a:bodyPr wrap="none">
              <a:spAutoFit/>
            </a:bodyPr>
            <a:lstStyle/>
            <a:p>
              <a:r>
                <a:rPr lang="en-US" sz="1400" b="1" dirty="0">
                  <a:solidFill>
                    <a:schemeClr val="bg1">
                      <a:lumMod val="65000"/>
                    </a:schemeClr>
                  </a:solidFill>
                </a:rPr>
                <a:t>DISRUPTIVE</a:t>
              </a:r>
              <a:endParaRPr lang="en-FI" sz="1400" dirty="0">
                <a:solidFill>
                  <a:schemeClr val="bg1">
                    <a:lumMod val="65000"/>
                  </a:schemeClr>
                </a:solidFill>
              </a:endParaRPr>
            </a:p>
          </p:txBody>
        </p:sp>
        <p:sp>
          <p:nvSpPr>
            <p:cNvPr id="7" name="Rectangle 6">
              <a:extLst>
                <a:ext uri="{FF2B5EF4-FFF2-40B4-BE49-F238E27FC236}">
                  <a16:creationId xmlns:a16="http://schemas.microsoft.com/office/drawing/2014/main" id="{E051E438-267E-4A93-817A-10C0644829A4}"/>
                </a:ext>
              </a:extLst>
            </p:cNvPr>
            <p:cNvSpPr/>
            <p:nvPr/>
          </p:nvSpPr>
          <p:spPr>
            <a:xfrm>
              <a:off x="6885513" y="2895154"/>
              <a:ext cx="968535" cy="307777"/>
            </a:xfrm>
            <a:prstGeom prst="rect">
              <a:avLst/>
            </a:prstGeom>
          </p:spPr>
          <p:txBody>
            <a:bodyPr wrap="none">
              <a:spAutoFit/>
            </a:bodyPr>
            <a:lstStyle/>
            <a:p>
              <a:r>
                <a:rPr lang="en-US" sz="1400" b="1" dirty="0">
                  <a:solidFill>
                    <a:schemeClr val="bg1">
                      <a:lumMod val="65000"/>
                    </a:schemeClr>
                  </a:solidFill>
                </a:rPr>
                <a:t>RADICAL</a:t>
              </a:r>
              <a:endParaRPr lang="en-FI" sz="1400" dirty="0">
                <a:solidFill>
                  <a:schemeClr val="bg1">
                    <a:lumMod val="65000"/>
                  </a:schemeClr>
                </a:solidFill>
              </a:endParaRPr>
            </a:p>
          </p:txBody>
        </p:sp>
        <p:sp>
          <p:nvSpPr>
            <p:cNvPr id="8" name="Rectangle 7">
              <a:extLst>
                <a:ext uri="{FF2B5EF4-FFF2-40B4-BE49-F238E27FC236}">
                  <a16:creationId xmlns:a16="http://schemas.microsoft.com/office/drawing/2014/main" id="{04F4A023-7D51-4C27-BFCA-6F87CEBA0AF8}"/>
                </a:ext>
              </a:extLst>
            </p:cNvPr>
            <p:cNvSpPr/>
            <p:nvPr/>
          </p:nvSpPr>
          <p:spPr>
            <a:xfrm>
              <a:off x="9547756" y="2895153"/>
              <a:ext cx="1309974" cy="307777"/>
            </a:xfrm>
            <a:prstGeom prst="rect">
              <a:avLst/>
            </a:prstGeom>
          </p:spPr>
          <p:txBody>
            <a:bodyPr wrap="none">
              <a:spAutoFit/>
            </a:bodyPr>
            <a:lstStyle/>
            <a:p>
              <a:r>
                <a:rPr lang="en-US" sz="1400" b="1" dirty="0">
                  <a:solidFill>
                    <a:schemeClr val="bg1">
                      <a:lumMod val="65000"/>
                    </a:schemeClr>
                  </a:solidFill>
                </a:rPr>
                <a:t>SUSTAINING</a:t>
              </a:r>
              <a:endParaRPr lang="en-FI" sz="1400" dirty="0">
                <a:solidFill>
                  <a:schemeClr val="bg1">
                    <a:lumMod val="65000"/>
                  </a:schemeClr>
                </a:solidFill>
              </a:endParaRPr>
            </a:p>
          </p:txBody>
        </p:sp>
        <p:sp>
          <p:nvSpPr>
            <p:cNvPr id="9" name="TextBox 8">
              <a:extLst>
                <a:ext uri="{FF2B5EF4-FFF2-40B4-BE49-F238E27FC236}">
                  <a16:creationId xmlns:a16="http://schemas.microsoft.com/office/drawing/2014/main" id="{1A92FE38-A849-48B5-8BCB-89296954D22D}"/>
                </a:ext>
              </a:extLst>
            </p:cNvPr>
            <p:cNvSpPr txBox="1"/>
            <p:nvPr/>
          </p:nvSpPr>
          <p:spPr>
            <a:xfrm>
              <a:off x="9889978" y="4163672"/>
              <a:ext cx="635109" cy="400110"/>
            </a:xfrm>
            <a:prstGeom prst="rect">
              <a:avLst/>
            </a:prstGeom>
            <a:noFill/>
          </p:spPr>
          <p:txBody>
            <a:bodyPr wrap="none" rtlCol="0">
              <a:spAutoFit/>
            </a:bodyPr>
            <a:lstStyle/>
            <a:p>
              <a:pPr algn="ctr"/>
              <a:r>
                <a:rPr lang="fi-FI" sz="1000" dirty="0"/>
                <a:t>iPhone </a:t>
              </a:r>
            </a:p>
            <a:p>
              <a:pPr algn="ctr"/>
              <a:r>
                <a:rPr lang="fi-FI" sz="1000" dirty="0"/>
                <a:t>11</a:t>
              </a:r>
              <a:endParaRPr lang="en-FI" sz="1000" dirty="0"/>
            </a:p>
          </p:txBody>
        </p:sp>
        <p:pic>
          <p:nvPicPr>
            <p:cNvPr id="10" name="Picture 9" descr="A picture containing silhouette&#10;&#10;Description automatically generated">
              <a:extLst>
                <a:ext uri="{FF2B5EF4-FFF2-40B4-BE49-F238E27FC236}">
                  <a16:creationId xmlns:a16="http://schemas.microsoft.com/office/drawing/2014/main" id="{6E9597FA-3F40-4842-ACC3-AE761DA79131}"/>
                </a:ext>
              </a:extLst>
            </p:cNvPr>
            <p:cNvPicPr>
              <a:picLocks noChangeAspect="1"/>
            </p:cNvPicPr>
            <p:nvPr/>
          </p:nvPicPr>
          <p:blipFill>
            <a:blip r:embed="rId3"/>
            <a:stretch>
              <a:fillRect/>
            </a:stretch>
          </p:blipFill>
          <p:spPr>
            <a:xfrm>
              <a:off x="9874577" y="3438479"/>
              <a:ext cx="665911" cy="665911"/>
            </a:xfrm>
            <a:prstGeom prst="rect">
              <a:avLst/>
            </a:prstGeom>
          </p:spPr>
        </p:pic>
        <p:pic>
          <p:nvPicPr>
            <p:cNvPr id="11" name="Picture 10" descr="A picture containing ax, drawing&#10;&#10;Description automatically generated">
              <a:extLst>
                <a:ext uri="{FF2B5EF4-FFF2-40B4-BE49-F238E27FC236}">
                  <a16:creationId xmlns:a16="http://schemas.microsoft.com/office/drawing/2014/main" id="{F7E1C4D5-1682-4456-BA8E-78F7BBA12620}"/>
                </a:ext>
              </a:extLst>
            </p:cNvPr>
            <p:cNvPicPr>
              <a:picLocks noChangeAspect="1"/>
            </p:cNvPicPr>
            <p:nvPr/>
          </p:nvPicPr>
          <p:blipFill rotWithShape="1">
            <a:blip r:embed="rId4"/>
            <a:srcRect l="16172" t="75777" r="14850" b="12550"/>
            <a:stretch/>
          </p:blipFill>
          <p:spPr>
            <a:xfrm>
              <a:off x="6595414" y="3747555"/>
              <a:ext cx="1818728" cy="307777"/>
            </a:xfrm>
            <a:prstGeom prst="rect">
              <a:avLst/>
            </a:prstGeom>
          </p:spPr>
        </p:pic>
        <p:sp>
          <p:nvSpPr>
            <p:cNvPr id="12" name="TextBox 11">
              <a:extLst>
                <a:ext uri="{FF2B5EF4-FFF2-40B4-BE49-F238E27FC236}">
                  <a16:creationId xmlns:a16="http://schemas.microsoft.com/office/drawing/2014/main" id="{60A47F2C-A0F9-4EF6-80FC-BD1E5320B7AE}"/>
                </a:ext>
              </a:extLst>
            </p:cNvPr>
            <p:cNvSpPr txBox="1"/>
            <p:nvPr/>
          </p:nvSpPr>
          <p:spPr>
            <a:xfrm>
              <a:off x="3985946" y="4163672"/>
              <a:ext cx="1091966" cy="400110"/>
            </a:xfrm>
            <a:prstGeom prst="rect">
              <a:avLst/>
            </a:prstGeom>
            <a:noFill/>
          </p:spPr>
          <p:txBody>
            <a:bodyPr wrap="square" rtlCol="0">
              <a:spAutoFit/>
            </a:bodyPr>
            <a:lstStyle/>
            <a:p>
              <a:pPr algn="ctr"/>
              <a:r>
                <a:rPr lang="fi-FI" sz="1000" dirty="0"/>
                <a:t>1st generation </a:t>
              </a:r>
            </a:p>
            <a:p>
              <a:pPr algn="ctr"/>
              <a:r>
                <a:rPr lang="fi-FI" sz="1000" dirty="0"/>
                <a:t>iPhone</a:t>
              </a:r>
              <a:endParaRPr lang="en-FI" sz="1000" dirty="0"/>
            </a:p>
          </p:txBody>
        </p:sp>
        <p:pic>
          <p:nvPicPr>
            <p:cNvPr id="13" name="Picture 12" descr="A picture containing silhouette&#10;&#10;Description automatically generated">
              <a:extLst>
                <a:ext uri="{FF2B5EF4-FFF2-40B4-BE49-F238E27FC236}">
                  <a16:creationId xmlns:a16="http://schemas.microsoft.com/office/drawing/2014/main" id="{F78E2C84-4848-4F93-9538-2A7D962E4E42}"/>
                </a:ext>
              </a:extLst>
            </p:cNvPr>
            <p:cNvPicPr>
              <a:picLocks noChangeAspect="1"/>
            </p:cNvPicPr>
            <p:nvPr/>
          </p:nvPicPr>
          <p:blipFill>
            <a:blip r:embed="rId3"/>
            <a:stretch>
              <a:fillRect/>
            </a:stretch>
          </p:blipFill>
          <p:spPr>
            <a:xfrm>
              <a:off x="4198973" y="3438479"/>
              <a:ext cx="665911" cy="665911"/>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00532ECB-9647-4508-AFB3-51DBFD5F8CEF}"/>
                </a:ext>
              </a:extLst>
            </p:cNvPr>
            <p:cNvPicPr>
              <a:picLocks noChangeAspect="1"/>
            </p:cNvPicPr>
            <p:nvPr/>
          </p:nvPicPr>
          <p:blipFill>
            <a:blip r:embed="rId5"/>
            <a:stretch>
              <a:fillRect/>
            </a:stretch>
          </p:blipFill>
          <p:spPr>
            <a:xfrm>
              <a:off x="1122793" y="3438479"/>
              <a:ext cx="904014" cy="904014"/>
            </a:xfrm>
            <a:prstGeom prst="rect">
              <a:avLst/>
            </a:prstGeom>
          </p:spPr>
        </p:pic>
      </p:grpSp>
      <p:sp>
        <p:nvSpPr>
          <p:cNvPr id="2" name="Rectangle 1">
            <a:extLst>
              <a:ext uri="{FF2B5EF4-FFF2-40B4-BE49-F238E27FC236}">
                <a16:creationId xmlns:a16="http://schemas.microsoft.com/office/drawing/2014/main" id="{6C08CF77-51AA-4D94-8050-EDF0FFA4757E}"/>
              </a:ext>
            </a:extLst>
          </p:cNvPr>
          <p:cNvSpPr/>
          <p:nvPr/>
        </p:nvSpPr>
        <p:spPr>
          <a:xfrm>
            <a:off x="411093" y="4565671"/>
            <a:ext cx="2611425" cy="1015663"/>
          </a:xfrm>
          <a:prstGeom prst="rect">
            <a:avLst/>
          </a:prstGeom>
        </p:spPr>
        <p:txBody>
          <a:bodyPr wrap="square">
            <a:spAutoFit/>
          </a:bodyPr>
          <a:lstStyle/>
          <a:p>
            <a:pPr lvl="1"/>
            <a:r>
              <a:rPr lang="en-US" sz="1200" dirty="0">
                <a:solidFill>
                  <a:schemeClr val="bg1">
                    <a:lumMod val="65000"/>
                  </a:schemeClr>
                </a:solidFill>
              </a:rPr>
              <a:t>Each new car model is just an improved version of the previous one. Serves the needs of a typical customer in the existing market.</a:t>
            </a:r>
          </a:p>
        </p:txBody>
      </p:sp>
      <p:sp>
        <p:nvSpPr>
          <p:cNvPr id="18" name="Rectangle 17">
            <a:extLst>
              <a:ext uri="{FF2B5EF4-FFF2-40B4-BE49-F238E27FC236}">
                <a16:creationId xmlns:a16="http://schemas.microsoft.com/office/drawing/2014/main" id="{D8DA1792-F231-4710-A41D-7512D59F51DC}"/>
              </a:ext>
            </a:extLst>
          </p:cNvPr>
          <p:cNvSpPr/>
          <p:nvPr/>
        </p:nvSpPr>
        <p:spPr>
          <a:xfrm>
            <a:off x="3358376" y="4630881"/>
            <a:ext cx="2611425" cy="1200329"/>
          </a:xfrm>
          <a:prstGeom prst="rect">
            <a:avLst/>
          </a:prstGeom>
        </p:spPr>
        <p:txBody>
          <a:bodyPr wrap="square">
            <a:spAutoFit/>
          </a:bodyPr>
          <a:lstStyle/>
          <a:p>
            <a:pPr lvl="1"/>
            <a:r>
              <a:rPr lang="en-US" sz="1200" dirty="0">
                <a:solidFill>
                  <a:schemeClr val="bg1">
                    <a:lumMod val="65000"/>
                  </a:schemeClr>
                </a:solidFill>
              </a:rPr>
              <a:t>Initially disrupted the existing market with its advanced technology, impressive user experience and capability for new use cases.</a:t>
            </a:r>
          </a:p>
        </p:txBody>
      </p:sp>
      <p:sp>
        <p:nvSpPr>
          <p:cNvPr id="19" name="Rectangle 18">
            <a:extLst>
              <a:ext uri="{FF2B5EF4-FFF2-40B4-BE49-F238E27FC236}">
                <a16:creationId xmlns:a16="http://schemas.microsoft.com/office/drawing/2014/main" id="{39ADF441-C202-4E0E-B29B-E4959D9C6C28}"/>
              </a:ext>
            </a:extLst>
          </p:cNvPr>
          <p:cNvSpPr/>
          <p:nvPr/>
        </p:nvSpPr>
        <p:spPr>
          <a:xfrm>
            <a:off x="9029191" y="4630742"/>
            <a:ext cx="2611425" cy="1569660"/>
          </a:xfrm>
          <a:prstGeom prst="rect">
            <a:avLst/>
          </a:prstGeom>
        </p:spPr>
        <p:txBody>
          <a:bodyPr wrap="square">
            <a:spAutoFit/>
          </a:bodyPr>
          <a:lstStyle/>
          <a:p>
            <a:pPr lvl="1"/>
            <a:r>
              <a:rPr lang="en-US" sz="1200" dirty="0">
                <a:solidFill>
                  <a:schemeClr val="bg1">
                    <a:lumMod val="65000"/>
                  </a:schemeClr>
                </a:solidFill>
              </a:rPr>
              <a:t>Currently making gradual improvements to the products to sustain its position in the market. However, camera technology consists of several technology innovations.</a:t>
            </a:r>
          </a:p>
        </p:txBody>
      </p:sp>
      <p:sp>
        <p:nvSpPr>
          <p:cNvPr id="20" name="Rectangle 19">
            <a:extLst>
              <a:ext uri="{FF2B5EF4-FFF2-40B4-BE49-F238E27FC236}">
                <a16:creationId xmlns:a16="http://schemas.microsoft.com/office/drawing/2014/main" id="{3665C375-048F-4378-8CF8-9CC2A1621249}"/>
              </a:ext>
            </a:extLst>
          </p:cNvPr>
          <p:cNvSpPr/>
          <p:nvPr/>
        </p:nvSpPr>
        <p:spPr>
          <a:xfrm>
            <a:off x="6193783" y="4630881"/>
            <a:ext cx="2611425" cy="830997"/>
          </a:xfrm>
          <a:prstGeom prst="rect">
            <a:avLst/>
          </a:prstGeom>
        </p:spPr>
        <p:txBody>
          <a:bodyPr wrap="square">
            <a:spAutoFit/>
          </a:bodyPr>
          <a:lstStyle/>
          <a:p>
            <a:pPr lvl="1"/>
            <a:r>
              <a:rPr lang="en-US" sz="1200" dirty="0">
                <a:solidFill>
                  <a:schemeClr val="bg1">
                    <a:lumMod val="65000"/>
                  </a:schemeClr>
                </a:solidFill>
              </a:rPr>
              <a:t>Provides radical technology solutions that are transforming the automobile industry.</a:t>
            </a:r>
          </a:p>
        </p:txBody>
      </p:sp>
      <p:sp>
        <p:nvSpPr>
          <p:cNvPr id="21" name="TextBox 20">
            <a:extLst>
              <a:ext uri="{FF2B5EF4-FFF2-40B4-BE49-F238E27FC236}">
                <a16:creationId xmlns:a16="http://schemas.microsoft.com/office/drawing/2014/main" id="{95A9BEAA-A992-44B6-8C0A-F4AAF786B194}"/>
              </a:ext>
            </a:extLst>
          </p:cNvPr>
          <p:cNvSpPr txBox="1"/>
          <p:nvPr/>
        </p:nvSpPr>
        <p:spPr>
          <a:xfrm>
            <a:off x="6790657" y="4165561"/>
            <a:ext cx="1376010" cy="400110"/>
          </a:xfrm>
          <a:prstGeom prst="rect">
            <a:avLst/>
          </a:prstGeom>
          <a:noFill/>
        </p:spPr>
        <p:txBody>
          <a:bodyPr wrap="square" rtlCol="0">
            <a:spAutoFit/>
          </a:bodyPr>
          <a:lstStyle/>
          <a:p>
            <a:pPr algn="ctr"/>
            <a:r>
              <a:rPr lang="fi-FI" sz="1000" dirty="0"/>
              <a:t>Network of self-driving cars</a:t>
            </a:r>
          </a:p>
        </p:txBody>
      </p:sp>
    </p:spTree>
    <p:extLst>
      <p:ext uri="{BB962C8B-B14F-4D97-AF65-F5344CB8AC3E}">
        <p14:creationId xmlns:p14="http://schemas.microsoft.com/office/powerpoint/2010/main" val="33753963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6" y="476672"/>
            <a:ext cx="7272808" cy="523220"/>
          </a:xfrm>
          <a:prstGeom prst="rect">
            <a:avLst/>
          </a:prstGeom>
          <a:noFill/>
        </p:spPr>
        <p:txBody>
          <a:bodyPr wrap="square" rtlCol="0">
            <a:spAutoFit/>
          </a:bodyPr>
          <a:lstStyle/>
          <a:p>
            <a:r>
              <a:rPr lang="en-US" sz="2800" b="1" dirty="0"/>
              <a:t>Examples of technological innovations</a:t>
            </a:r>
          </a:p>
        </p:txBody>
      </p:sp>
      <p:sp>
        <p:nvSpPr>
          <p:cNvPr id="4" name="Rectangle 3">
            <a:extLst>
              <a:ext uri="{FF2B5EF4-FFF2-40B4-BE49-F238E27FC236}">
                <a16:creationId xmlns:a16="http://schemas.microsoft.com/office/drawing/2014/main" id="{26F87ECC-D4B1-4213-8C15-57D2D915B884}"/>
              </a:ext>
            </a:extLst>
          </p:cNvPr>
          <p:cNvSpPr/>
          <p:nvPr/>
        </p:nvSpPr>
        <p:spPr>
          <a:xfrm>
            <a:off x="833687" y="1167370"/>
            <a:ext cx="9582794" cy="292388"/>
          </a:xfrm>
          <a:prstGeom prst="rect">
            <a:avLst/>
          </a:prstGeom>
        </p:spPr>
        <p:txBody>
          <a:bodyPr wrap="square">
            <a:spAutoFit/>
          </a:bodyPr>
          <a:lstStyle/>
          <a:p>
            <a:r>
              <a:rPr lang="en-US" sz="1300" dirty="0">
                <a:solidFill>
                  <a:schemeClr val="bg1">
                    <a:lumMod val="65000"/>
                  </a:schemeClr>
                </a:solidFill>
              </a:rPr>
              <a:t>Innovations that use technology can also be categorized into </a:t>
            </a:r>
            <a:r>
              <a:rPr lang="en-US" sz="1300" b="1" dirty="0">
                <a:solidFill>
                  <a:schemeClr val="bg1">
                    <a:lumMod val="50000"/>
                  </a:schemeClr>
                </a:solidFill>
              </a:rPr>
              <a:t>product innovations </a:t>
            </a:r>
            <a:r>
              <a:rPr lang="en-US" sz="1300" dirty="0">
                <a:solidFill>
                  <a:schemeClr val="bg1">
                    <a:lumMod val="65000"/>
                  </a:schemeClr>
                </a:solidFill>
              </a:rPr>
              <a:t>and </a:t>
            </a:r>
            <a:r>
              <a:rPr lang="en-US" sz="1300" b="1" dirty="0">
                <a:solidFill>
                  <a:schemeClr val="bg1">
                    <a:lumMod val="50000"/>
                  </a:schemeClr>
                </a:solidFill>
              </a:rPr>
              <a:t>service innovations</a:t>
            </a:r>
            <a:r>
              <a:rPr lang="en-US" sz="1300" dirty="0">
                <a:solidFill>
                  <a:schemeClr val="bg1">
                    <a:lumMod val="65000"/>
                  </a:schemeClr>
                </a:solidFill>
              </a:rPr>
              <a:t>.</a:t>
            </a:r>
          </a:p>
        </p:txBody>
      </p:sp>
      <p:sp>
        <p:nvSpPr>
          <p:cNvPr id="5" name="Rectangle 4">
            <a:extLst>
              <a:ext uri="{FF2B5EF4-FFF2-40B4-BE49-F238E27FC236}">
                <a16:creationId xmlns:a16="http://schemas.microsoft.com/office/drawing/2014/main" id="{02A5B1E9-A23D-491E-A36C-E010EDE2084C}"/>
              </a:ext>
            </a:extLst>
          </p:cNvPr>
          <p:cNvSpPr/>
          <p:nvPr/>
        </p:nvSpPr>
        <p:spPr>
          <a:xfrm>
            <a:off x="839416" y="1627011"/>
            <a:ext cx="3743332" cy="338554"/>
          </a:xfrm>
          <a:prstGeom prst="rect">
            <a:avLst/>
          </a:prstGeom>
        </p:spPr>
        <p:txBody>
          <a:bodyPr wrap="none">
            <a:spAutoFit/>
          </a:bodyPr>
          <a:lstStyle/>
          <a:p>
            <a:r>
              <a:rPr lang="en-US" sz="1600" b="1" dirty="0">
                <a:solidFill>
                  <a:schemeClr val="bg1">
                    <a:lumMod val="50000"/>
                  </a:schemeClr>
                </a:solidFill>
              </a:rPr>
              <a:t>Technological product innovation</a:t>
            </a:r>
            <a:endParaRPr lang="en-FI" sz="1600" b="1" dirty="0">
              <a:solidFill>
                <a:schemeClr val="bg1">
                  <a:lumMod val="50000"/>
                </a:schemeClr>
              </a:solidFill>
            </a:endParaRPr>
          </a:p>
        </p:txBody>
      </p:sp>
      <p:sp>
        <p:nvSpPr>
          <p:cNvPr id="6" name="Rectangle 5">
            <a:extLst>
              <a:ext uri="{FF2B5EF4-FFF2-40B4-BE49-F238E27FC236}">
                <a16:creationId xmlns:a16="http://schemas.microsoft.com/office/drawing/2014/main" id="{49B06235-4B3B-42CE-B8CF-96487B9CC3A7}"/>
              </a:ext>
            </a:extLst>
          </p:cNvPr>
          <p:cNvSpPr/>
          <p:nvPr/>
        </p:nvSpPr>
        <p:spPr>
          <a:xfrm>
            <a:off x="834878" y="4169953"/>
            <a:ext cx="3542958" cy="338554"/>
          </a:xfrm>
          <a:prstGeom prst="rect">
            <a:avLst/>
          </a:prstGeom>
        </p:spPr>
        <p:txBody>
          <a:bodyPr wrap="none">
            <a:spAutoFit/>
          </a:bodyPr>
          <a:lstStyle/>
          <a:p>
            <a:r>
              <a:rPr lang="en-US" sz="1600" b="1" dirty="0">
                <a:solidFill>
                  <a:schemeClr val="bg1">
                    <a:lumMod val="50000"/>
                  </a:schemeClr>
                </a:solidFill>
              </a:rPr>
              <a:t>Technological</a:t>
            </a:r>
            <a:r>
              <a:rPr lang="en-US" sz="1600" b="1" dirty="0">
                <a:solidFill>
                  <a:schemeClr val="bg1">
                    <a:lumMod val="65000"/>
                  </a:schemeClr>
                </a:solidFill>
              </a:rPr>
              <a:t> </a:t>
            </a:r>
            <a:r>
              <a:rPr lang="en-US" sz="1600" b="1" dirty="0">
                <a:solidFill>
                  <a:schemeClr val="bg1">
                    <a:lumMod val="50000"/>
                  </a:schemeClr>
                </a:solidFill>
              </a:rPr>
              <a:t>service</a:t>
            </a:r>
            <a:r>
              <a:rPr lang="en-US" sz="1600" b="1" dirty="0">
                <a:solidFill>
                  <a:schemeClr val="bg1">
                    <a:lumMod val="65000"/>
                  </a:schemeClr>
                </a:solidFill>
              </a:rPr>
              <a:t> </a:t>
            </a:r>
            <a:r>
              <a:rPr lang="en-US" sz="1600" b="1" dirty="0">
                <a:solidFill>
                  <a:schemeClr val="bg1">
                    <a:lumMod val="50000"/>
                  </a:schemeClr>
                </a:solidFill>
              </a:rPr>
              <a:t>innovation</a:t>
            </a:r>
            <a:endParaRPr lang="en-FI" sz="1600" b="1" dirty="0">
              <a:solidFill>
                <a:schemeClr val="bg1">
                  <a:lumMod val="50000"/>
                </a:schemeClr>
              </a:solidFill>
            </a:endParaRPr>
          </a:p>
        </p:txBody>
      </p:sp>
      <p:pic>
        <p:nvPicPr>
          <p:cNvPr id="7" name="Picture 6" descr="A close up of a sign&#10;&#10;Description automatically generated">
            <a:extLst>
              <a:ext uri="{FF2B5EF4-FFF2-40B4-BE49-F238E27FC236}">
                <a16:creationId xmlns:a16="http://schemas.microsoft.com/office/drawing/2014/main" id="{407D3975-21AE-483A-9DEC-E63CFFBABE77}"/>
              </a:ext>
            </a:extLst>
          </p:cNvPr>
          <p:cNvPicPr>
            <a:picLocks noChangeAspect="1"/>
          </p:cNvPicPr>
          <p:nvPr/>
        </p:nvPicPr>
        <p:blipFill>
          <a:blip r:embed="rId3"/>
          <a:stretch>
            <a:fillRect/>
          </a:stretch>
        </p:blipFill>
        <p:spPr>
          <a:xfrm>
            <a:off x="1244153" y="2241028"/>
            <a:ext cx="1505428" cy="288357"/>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34EC4AEC-D6DE-4A64-ADB6-FAD922320D25}"/>
              </a:ext>
            </a:extLst>
          </p:cNvPr>
          <p:cNvPicPr>
            <a:picLocks noChangeAspect="1"/>
          </p:cNvPicPr>
          <p:nvPr/>
        </p:nvPicPr>
        <p:blipFill>
          <a:blip r:embed="rId4"/>
          <a:stretch>
            <a:fillRect/>
          </a:stretch>
        </p:blipFill>
        <p:spPr>
          <a:xfrm>
            <a:off x="1009510" y="4893084"/>
            <a:ext cx="993907" cy="567947"/>
          </a:xfrm>
          <a:prstGeom prst="rect">
            <a:avLst/>
          </a:prstGeom>
        </p:spPr>
      </p:pic>
      <p:sp>
        <p:nvSpPr>
          <p:cNvPr id="9" name="Rectangle 8">
            <a:extLst>
              <a:ext uri="{FF2B5EF4-FFF2-40B4-BE49-F238E27FC236}">
                <a16:creationId xmlns:a16="http://schemas.microsoft.com/office/drawing/2014/main" id="{06FBB0B9-33EE-46F3-9EF7-BA16345394DB}"/>
              </a:ext>
            </a:extLst>
          </p:cNvPr>
          <p:cNvSpPr/>
          <p:nvPr/>
        </p:nvSpPr>
        <p:spPr>
          <a:xfrm>
            <a:off x="1141190" y="2683079"/>
            <a:ext cx="9582794" cy="1092607"/>
          </a:xfrm>
          <a:prstGeom prst="rect">
            <a:avLst/>
          </a:prstGeom>
        </p:spPr>
        <p:txBody>
          <a:bodyPr wrap="square">
            <a:spAutoFit/>
          </a:bodyPr>
          <a:lstStyle/>
          <a:p>
            <a:r>
              <a:rPr lang="en-US" sz="1300" dirty="0">
                <a:solidFill>
                  <a:schemeClr val="bg1">
                    <a:lumMod val="65000"/>
                  </a:schemeClr>
                </a:solidFill>
              </a:rPr>
              <a:t>SONOS is one of the leading home sound system provider that has created advanced technology to provide a wireless multi-room music experience for its customers. </a:t>
            </a:r>
          </a:p>
          <a:p>
            <a:endParaRPr lang="en-US" sz="1300" dirty="0">
              <a:solidFill>
                <a:schemeClr val="bg1">
                  <a:lumMod val="65000"/>
                </a:schemeClr>
              </a:solidFill>
            </a:endParaRPr>
          </a:p>
          <a:p>
            <a:r>
              <a:rPr lang="en-US" sz="1300" dirty="0">
                <a:solidFill>
                  <a:schemeClr val="bg1">
                    <a:lumMod val="65000"/>
                  </a:schemeClr>
                </a:solidFill>
              </a:rPr>
              <a:t>When building their products, they initially meant to choose Linux as the technology platform, but no audio drivers existed at the time, so they had to build the platform themselves.</a:t>
            </a:r>
          </a:p>
        </p:txBody>
      </p:sp>
      <p:sp>
        <p:nvSpPr>
          <p:cNvPr id="10" name="Rectangle 9">
            <a:extLst>
              <a:ext uri="{FF2B5EF4-FFF2-40B4-BE49-F238E27FC236}">
                <a16:creationId xmlns:a16="http://schemas.microsoft.com/office/drawing/2014/main" id="{DE417220-4A23-41F1-B9A1-68471E12ED9A}"/>
              </a:ext>
            </a:extLst>
          </p:cNvPr>
          <p:cNvSpPr/>
          <p:nvPr/>
        </p:nvSpPr>
        <p:spPr>
          <a:xfrm>
            <a:off x="1986971" y="4630755"/>
            <a:ext cx="9582794" cy="1492716"/>
          </a:xfrm>
          <a:prstGeom prst="rect">
            <a:avLst/>
          </a:prstGeom>
        </p:spPr>
        <p:txBody>
          <a:bodyPr wrap="square">
            <a:spAutoFit/>
          </a:bodyPr>
          <a:lstStyle/>
          <a:p>
            <a:r>
              <a:rPr lang="en-US" sz="1300" dirty="0">
                <a:solidFill>
                  <a:schemeClr val="bg1">
                    <a:lumMod val="65000"/>
                  </a:schemeClr>
                </a:solidFill>
              </a:rPr>
              <a:t>McDonald’s has taken a holistic approach to the digital to create engaging customer experiences. Their main strategic objective has been to use technology to improve the in-restaurant experience and to create the next generation of drive-throughs and delivery.</a:t>
            </a:r>
          </a:p>
          <a:p>
            <a:endParaRPr lang="en-US" sz="1300" dirty="0">
              <a:solidFill>
                <a:schemeClr val="bg1">
                  <a:lumMod val="65000"/>
                </a:schemeClr>
              </a:solidFill>
            </a:endParaRPr>
          </a:p>
          <a:p>
            <a:r>
              <a:rPr lang="en-US" sz="1300" dirty="0">
                <a:solidFill>
                  <a:schemeClr val="bg1">
                    <a:lumMod val="65000"/>
                  </a:schemeClr>
                </a:solidFill>
              </a:rPr>
              <a:t>They’ve already said goodbye to cashiers and replaced them with self-ordering kiosks in some locations. They also provide you with an application you can use to order and pay for your meal before picking it up to avoid having to stand in the line.</a:t>
            </a:r>
          </a:p>
        </p:txBody>
      </p:sp>
    </p:spTree>
    <p:extLst>
      <p:ext uri="{BB962C8B-B14F-4D97-AF65-F5344CB8AC3E}">
        <p14:creationId xmlns:p14="http://schemas.microsoft.com/office/powerpoint/2010/main" val="21157877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ign lit up at night&#10;&#10;Description automatically generated">
            <a:extLst>
              <a:ext uri="{FF2B5EF4-FFF2-40B4-BE49-F238E27FC236}">
                <a16:creationId xmlns:a16="http://schemas.microsoft.com/office/drawing/2014/main" id="{11FB66A0-F33D-48DF-8B38-765C81875B1B}"/>
              </a:ext>
            </a:extLst>
          </p:cNvPr>
          <p:cNvPicPr>
            <a:picLocks noChangeAspect="1"/>
          </p:cNvPicPr>
          <p:nvPr/>
        </p:nvPicPr>
        <p:blipFill>
          <a:blip r:embed="rId2"/>
          <a:stretch>
            <a:fillRect/>
          </a:stretch>
        </p:blipFill>
        <p:spPr>
          <a:xfrm>
            <a:off x="0" y="-1601"/>
            <a:ext cx="12192000" cy="6859601"/>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9449"/>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BUSINESS MODEL INNOVATION</a:t>
            </a:r>
          </a:p>
        </p:txBody>
      </p:sp>
    </p:spTree>
    <p:extLst>
      <p:ext uri="{BB962C8B-B14F-4D97-AF65-F5344CB8AC3E}">
        <p14:creationId xmlns:p14="http://schemas.microsoft.com/office/powerpoint/2010/main" val="29248578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6" y="476672"/>
            <a:ext cx="5184575" cy="523220"/>
          </a:xfrm>
          <a:prstGeom prst="rect">
            <a:avLst/>
          </a:prstGeom>
          <a:noFill/>
        </p:spPr>
        <p:txBody>
          <a:bodyPr wrap="square" rtlCol="0">
            <a:spAutoFit/>
          </a:bodyPr>
          <a:lstStyle/>
          <a:p>
            <a:r>
              <a:rPr lang="en-US" sz="2800" b="1" dirty="0"/>
              <a:t>Business model innovation</a:t>
            </a:r>
          </a:p>
        </p:txBody>
      </p:sp>
      <p:sp>
        <p:nvSpPr>
          <p:cNvPr id="4" name="Rectangle 3">
            <a:extLst>
              <a:ext uri="{FF2B5EF4-FFF2-40B4-BE49-F238E27FC236}">
                <a16:creationId xmlns:a16="http://schemas.microsoft.com/office/drawing/2014/main" id="{C2B530D3-FEB7-480A-A081-4473A7C2EFA2}"/>
              </a:ext>
            </a:extLst>
          </p:cNvPr>
          <p:cNvSpPr/>
          <p:nvPr/>
        </p:nvSpPr>
        <p:spPr>
          <a:xfrm>
            <a:off x="833686" y="1063622"/>
            <a:ext cx="10662913" cy="492443"/>
          </a:xfrm>
          <a:prstGeom prst="rect">
            <a:avLst/>
          </a:prstGeom>
        </p:spPr>
        <p:txBody>
          <a:bodyPr wrap="square">
            <a:spAutoFit/>
          </a:bodyPr>
          <a:lstStyle/>
          <a:p>
            <a:r>
              <a:rPr lang="en-US" sz="1300" dirty="0">
                <a:solidFill>
                  <a:schemeClr val="bg1">
                    <a:lumMod val="65000"/>
                  </a:schemeClr>
                </a:solidFill>
              </a:rPr>
              <a:t>The business model is how a company functions and earns money. It consist of different aspects that are all equally important to get right. Only focusing on one or two areas isn’t enough as all of them must work to be able to differentiate.</a:t>
            </a:r>
          </a:p>
        </p:txBody>
      </p:sp>
      <p:graphicFrame>
        <p:nvGraphicFramePr>
          <p:cNvPr id="28" name="Diagram 27">
            <a:extLst>
              <a:ext uri="{FF2B5EF4-FFF2-40B4-BE49-F238E27FC236}">
                <a16:creationId xmlns:a16="http://schemas.microsoft.com/office/drawing/2014/main" id="{1F5817A5-76B3-4B4D-94FF-EB4E9349BA33}"/>
              </a:ext>
            </a:extLst>
          </p:cNvPr>
          <p:cNvGraphicFramePr/>
          <p:nvPr>
            <p:extLst>
              <p:ext uri="{D42A27DB-BD31-4B8C-83A1-F6EECF244321}">
                <p14:modId xmlns:p14="http://schemas.microsoft.com/office/powerpoint/2010/main" val="3129037319"/>
              </p:ext>
            </p:extLst>
          </p:nvPr>
        </p:nvGraphicFramePr>
        <p:xfrm>
          <a:off x="-312712" y="1772816"/>
          <a:ext cx="7128792" cy="42943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832E4D9E-2629-403F-B193-20EA9A382AA4}"/>
              </a:ext>
            </a:extLst>
          </p:cNvPr>
          <p:cNvSpPr/>
          <p:nvPr/>
        </p:nvSpPr>
        <p:spPr>
          <a:xfrm>
            <a:off x="6456040" y="1739188"/>
            <a:ext cx="5256584" cy="892552"/>
          </a:xfrm>
          <a:prstGeom prst="rect">
            <a:avLst/>
          </a:prstGeom>
        </p:spPr>
        <p:txBody>
          <a:bodyPr wrap="square">
            <a:spAutoFit/>
          </a:bodyPr>
          <a:lstStyle/>
          <a:p>
            <a:r>
              <a:rPr lang="en-US" sz="1300" b="1" dirty="0">
                <a:solidFill>
                  <a:schemeClr val="bg1">
                    <a:lumMod val="50000"/>
                  </a:schemeClr>
                </a:solidFill>
              </a:rPr>
              <a:t>Strategy</a:t>
            </a:r>
          </a:p>
          <a:p>
            <a:r>
              <a:rPr lang="en-US" sz="1300" dirty="0">
                <a:solidFill>
                  <a:schemeClr val="bg1">
                    <a:lumMod val="65000"/>
                  </a:schemeClr>
                </a:solidFill>
              </a:rPr>
              <a:t>Strategy is the plan for gaining competitive advantage by harnessing the capabilities and resources of the organization, for example marketing, operations, finance and R&amp;D.</a:t>
            </a:r>
            <a:endParaRPr lang="en-FI" sz="1300" dirty="0">
              <a:solidFill>
                <a:schemeClr val="bg1">
                  <a:lumMod val="65000"/>
                </a:schemeClr>
              </a:solidFill>
            </a:endParaRPr>
          </a:p>
        </p:txBody>
      </p:sp>
      <p:sp>
        <p:nvSpPr>
          <p:cNvPr id="10" name="Rectangle 9">
            <a:extLst>
              <a:ext uri="{FF2B5EF4-FFF2-40B4-BE49-F238E27FC236}">
                <a16:creationId xmlns:a16="http://schemas.microsoft.com/office/drawing/2014/main" id="{5DDA3BA2-F7B4-4E88-B80F-F3E82DC3E159}"/>
              </a:ext>
            </a:extLst>
          </p:cNvPr>
          <p:cNvSpPr/>
          <p:nvPr/>
        </p:nvSpPr>
        <p:spPr>
          <a:xfrm>
            <a:off x="6456039" y="2728337"/>
            <a:ext cx="5256584" cy="892552"/>
          </a:xfrm>
          <a:prstGeom prst="rect">
            <a:avLst/>
          </a:prstGeom>
        </p:spPr>
        <p:txBody>
          <a:bodyPr wrap="square">
            <a:spAutoFit/>
          </a:bodyPr>
          <a:lstStyle/>
          <a:p>
            <a:r>
              <a:rPr lang="en-US" sz="1300" b="1" dirty="0">
                <a:solidFill>
                  <a:schemeClr val="bg1">
                    <a:lumMod val="50000"/>
                  </a:schemeClr>
                </a:solidFill>
              </a:rPr>
              <a:t>Resources</a:t>
            </a:r>
          </a:p>
          <a:p>
            <a:r>
              <a:rPr lang="en-US" sz="1300" dirty="0">
                <a:solidFill>
                  <a:schemeClr val="bg1">
                    <a:lumMod val="65000"/>
                  </a:schemeClr>
                </a:solidFill>
              </a:rPr>
              <a:t>In this context, we refer to the tangible resources the organization has at its disposal, such as technological and financial resources.</a:t>
            </a:r>
            <a:endParaRPr lang="en-FI" sz="1300" dirty="0">
              <a:solidFill>
                <a:schemeClr val="bg1">
                  <a:lumMod val="65000"/>
                </a:schemeClr>
              </a:solidFill>
            </a:endParaRPr>
          </a:p>
        </p:txBody>
      </p:sp>
      <p:sp>
        <p:nvSpPr>
          <p:cNvPr id="11" name="Rectangle 10">
            <a:extLst>
              <a:ext uri="{FF2B5EF4-FFF2-40B4-BE49-F238E27FC236}">
                <a16:creationId xmlns:a16="http://schemas.microsoft.com/office/drawing/2014/main" id="{902549D1-9FCE-4BCD-8A85-59970A4509A1}"/>
              </a:ext>
            </a:extLst>
          </p:cNvPr>
          <p:cNvSpPr/>
          <p:nvPr/>
        </p:nvSpPr>
        <p:spPr>
          <a:xfrm>
            <a:off x="6463176" y="3757740"/>
            <a:ext cx="5256584" cy="692497"/>
          </a:xfrm>
          <a:prstGeom prst="rect">
            <a:avLst/>
          </a:prstGeom>
        </p:spPr>
        <p:txBody>
          <a:bodyPr wrap="square">
            <a:spAutoFit/>
          </a:bodyPr>
          <a:lstStyle/>
          <a:p>
            <a:r>
              <a:rPr lang="en-US" sz="1300" b="1" dirty="0">
                <a:solidFill>
                  <a:schemeClr val="bg1">
                    <a:lumMod val="50000"/>
                  </a:schemeClr>
                </a:solidFill>
              </a:rPr>
              <a:t>Capabilities</a:t>
            </a:r>
          </a:p>
          <a:p>
            <a:r>
              <a:rPr lang="en-US" sz="1300" dirty="0">
                <a:solidFill>
                  <a:schemeClr val="bg1">
                    <a:lumMod val="65000"/>
                  </a:schemeClr>
                </a:solidFill>
              </a:rPr>
              <a:t>Capabilities refer to people and the unique skills and knowledge inside your organization, including management skills.</a:t>
            </a:r>
            <a:endParaRPr lang="en-FI" sz="1300" dirty="0">
              <a:solidFill>
                <a:schemeClr val="bg1">
                  <a:lumMod val="65000"/>
                </a:schemeClr>
              </a:solidFill>
            </a:endParaRPr>
          </a:p>
        </p:txBody>
      </p:sp>
      <p:sp>
        <p:nvSpPr>
          <p:cNvPr id="12" name="Rectangle 11">
            <a:extLst>
              <a:ext uri="{FF2B5EF4-FFF2-40B4-BE49-F238E27FC236}">
                <a16:creationId xmlns:a16="http://schemas.microsoft.com/office/drawing/2014/main" id="{981645D2-FFB9-46BF-89F2-B245546EB372}"/>
              </a:ext>
            </a:extLst>
          </p:cNvPr>
          <p:cNvSpPr/>
          <p:nvPr/>
        </p:nvSpPr>
        <p:spPr>
          <a:xfrm>
            <a:off x="6479084" y="4595807"/>
            <a:ext cx="5256584" cy="692497"/>
          </a:xfrm>
          <a:prstGeom prst="rect">
            <a:avLst/>
          </a:prstGeom>
        </p:spPr>
        <p:txBody>
          <a:bodyPr wrap="square">
            <a:spAutoFit/>
          </a:bodyPr>
          <a:lstStyle/>
          <a:p>
            <a:r>
              <a:rPr lang="en-US" sz="1300" b="1" dirty="0">
                <a:solidFill>
                  <a:schemeClr val="bg1">
                    <a:lumMod val="50000"/>
                  </a:schemeClr>
                </a:solidFill>
              </a:rPr>
              <a:t>Channels</a:t>
            </a:r>
          </a:p>
          <a:p>
            <a:r>
              <a:rPr lang="en-US" sz="1300" dirty="0">
                <a:solidFill>
                  <a:schemeClr val="bg1">
                    <a:lumMod val="65000"/>
                  </a:schemeClr>
                </a:solidFill>
              </a:rPr>
              <a:t>Distribution channels are the marketing channels through which you get your product in the hands of your customers.</a:t>
            </a:r>
            <a:endParaRPr lang="en-FI" sz="1300" dirty="0">
              <a:solidFill>
                <a:schemeClr val="bg1">
                  <a:lumMod val="65000"/>
                </a:schemeClr>
              </a:solidFill>
            </a:endParaRPr>
          </a:p>
        </p:txBody>
      </p:sp>
      <p:sp>
        <p:nvSpPr>
          <p:cNvPr id="13" name="Rectangle 12">
            <a:extLst>
              <a:ext uri="{FF2B5EF4-FFF2-40B4-BE49-F238E27FC236}">
                <a16:creationId xmlns:a16="http://schemas.microsoft.com/office/drawing/2014/main" id="{940A8281-F29E-4A05-9D6F-880ED0C73E86}"/>
              </a:ext>
            </a:extLst>
          </p:cNvPr>
          <p:cNvSpPr/>
          <p:nvPr/>
        </p:nvSpPr>
        <p:spPr>
          <a:xfrm>
            <a:off x="6479084" y="5440978"/>
            <a:ext cx="5256584" cy="692497"/>
          </a:xfrm>
          <a:prstGeom prst="rect">
            <a:avLst/>
          </a:prstGeom>
        </p:spPr>
        <p:txBody>
          <a:bodyPr wrap="square">
            <a:spAutoFit/>
          </a:bodyPr>
          <a:lstStyle/>
          <a:p>
            <a:r>
              <a:rPr lang="en-US" sz="1300" b="1" dirty="0">
                <a:solidFill>
                  <a:schemeClr val="bg1">
                    <a:lumMod val="50000"/>
                  </a:schemeClr>
                </a:solidFill>
              </a:rPr>
              <a:t>Values</a:t>
            </a:r>
          </a:p>
          <a:p>
            <a:r>
              <a:rPr lang="en-US" sz="1300" dirty="0">
                <a:solidFill>
                  <a:schemeClr val="bg1">
                    <a:lumMod val="65000"/>
                  </a:schemeClr>
                </a:solidFill>
              </a:rPr>
              <a:t>Values guide organizational thinking and actions and represent the foundation on which the company is formed.</a:t>
            </a:r>
            <a:endParaRPr lang="en-FI" sz="1300" dirty="0">
              <a:solidFill>
                <a:schemeClr val="bg1">
                  <a:lumMod val="65000"/>
                </a:schemeClr>
              </a:solidFill>
            </a:endParaRPr>
          </a:p>
        </p:txBody>
      </p:sp>
    </p:spTree>
    <p:extLst>
      <p:ext uri="{BB962C8B-B14F-4D97-AF65-F5344CB8AC3E}">
        <p14:creationId xmlns:p14="http://schemas.microsoft.com/office/powerpoint/2010/main" val="28863881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6" y="476672"/>
            <a:ext cx="8928992" cy="523220"/>
          </a:xfrm>
          <a:prstGeom prst="rect">
            <a:avLst/>
          </a:prstGeom>
          <a:noFill/>
        </p:spPr>
        <p:txBody>
          <a:bodyPr wrap="square" rtlCol="0">
            <a:spAutoFit/>
          </a:bodyPr>
          <a:lstStyle/>
          <a:p>
            <a:r>
              <a:rPr lang="en-US" sz="2800" b="1" dirty="0"/>
              <a:t>Business model innovation</a:t>
            </a:r>
          </a:p>
        </p:txBody>
      </p:sp>
      <p:sp>
        <p:nvSpPr>
          <p:cNvPr id="4" name="Rectangle 3">
            <a:extLst>
              <a:ext uri="{FF2B5EF4-FFF2-40B4-BE49-F238E27FC236}">
                <a16:creationId xmlns:a16="http://schemas.microsoft.com/office/drawing/2014/main" id="{C2B530D3-FEB7-480A-A081-4473A7C2EFA2}"/>
              </a:ext>
            </a:extLst>
          </p:cNvPr>
          <p:cNvSpPr/>
          <p:nvPr/>
        </p:nvSpPr>
        <p:spPr>
          <a:xfrm>
            <a:off x="833687" y="1167370"/>
            <a:ext cx="9582794" cy="1092607"/>
          </a:xfrm>
          <a:prstGeom prst="rect">
            <a:avLst/>
          </a:prstGeom>
        </p:spPr>
        <p:txBody>
          <a:bodyPr wrap="square">
            <a:spAutoFit/>
          </a:bodyPr>
          <a:lstStyle/>
          <a:p>
            <a:r>
              <a:rPr lang="en-US" sz="1300" dirty="0">
                <a:solidFill>
                  <a:schemeClr val="bg1">
                    <a:lumMod val="65000"/>
                  </a:schemeClr>
                </a:solidFill>
              </a:rPr>
              <a:t>Business model innovation is a </a:t>
            </a:r>
            <a:r>
              <a:rPr lang="en-US" sz="1300" b="1" dirty="0">
                <a:solidFill>
                  <a:schemeClr val="bg1">
                    <a:lumMod val="50000"/>
                  </a:schemeClr>
                </a:solidFill>
              </a:rPr>
              <a:t>fundamental change in how a company delivers value to its customers or captures it from the market</a:t>
            </a:r>
            <a:r>
              <a:rPr lang="en-US" sz="1300" dirty="0">
                <a:solidFill>
                  <a:schemeClr val="bg1">
                    <a:lumMod val="50000"/>
                  </a:schemeClr>
                </a:solidFill>
              </a:rPr>
              <a:t>. </a:t>
            </a:r>
            <a:r>
              <a:rPr lang="en-US" sz="1300" dirty="0">
                <a:solidFill>
                  <a:schemeClr val="bg1">
                    <a:lumMod val="65000"/>
                  </a:schemeClr>
                </a:solidFill>
              </a:rPr>
              <a:t>In practice, it often happens through the development of new pricing mechanisms, revenue streams or distribution channels but isn’t limited to them.</a:t>
            </a:r>
          </a:p>
          <a:p>
            <a:endParaRPr lang="en-US" sz="1300" dirty="0">
              <a:solidFill>
                <a:schemeClr val="bg1">
                  <a:lumMod val="65000"/>
                </a:schemeClr>
              </a:solidFill>
            </a:endParaRPr>
          </a:p>
          <a:p>
            <a:r>
              <a:rPr lang="en-US" sz="1300" dirty="0">
                <a:solidFill>
                  <a:schemeClr val="bg1">
                    <a:lumMod val="65000"/>
                  </a:schemeClr>
                </a:solidFill>
              </a:rPr>
              <a:t>Signs that indicate that your business is at risk of being disrupted:</a:t>
            </a:r>
          </a:p>
        </p:txBody>
      </p:sp>
      <p:sp>
        <p:nvSpPr>
          <p:cNvPr id="2" name="Rectangle 1">
            <a:extLst>
              <a:ext uri="{FF2B5EF4-FFF2-40B4-BE49-F238E27FC236}">
                <a16:creationId xmlns:a16="http://schemas.microsoft.com/office/drawing/2014/main" id="{3860B91E-0372-4A86-BEE5-9704D48CCEEF}"/>
              </a:ext>
            </a:extLst>
          </p:cNvPr>
          <p:cNvSpPr/>
          <p:nvPr/>
        </p:nvSpPr>
        <p:spPr>
          <a:xfrm>
            <a:off x="846164" y="2348880"/>
            <a:ext cx="6545979" cy="1334853"/>
          </a:xfrm>
          <a:prstGeom prst="rect">
            <a:avLst/>
          </a:prstGeom>
        </p:spPr>
        <p:txBody>
          <a:bodyPr wrap="square">
            <a:spAutoFit/>
          </a:bodyPr>
          <a:lstStyle/>
          <a:p>
            <a:pPr marL="285750" indent="-285750">
              <a:lnSpc>
                <a:spcPct val="150000"/>
              </a:lnSpc>
              <a:buFont typeface="Arial" panose="020B0604020202020204" pitchFamily="34" charset="0"/>
              <a:buChar char="•"/>
            </a:pPr>
            <a:r>
              <a:rPr lang="en-US" sz="1100" b="1" dirty="0">
                <a:solidFill>
                  <a:schemeClr val="bg1">
                    <a:lumMod val="50000"/>
                  </a:schemeClr>
                </a:solidFill>
              </a:rPr>
              <a:t>Saturated market</a:t>
            </a:r>
          </a:p>
          <a:p>
            <a:pPr marL="285750" indent="-285750">
              <a:lnSpc>
                <a:spcPct val="150000"/>
              </a:lnSpc>
              <a:buFont typeface="Arial" panose="020B0604020202020204" pitchFamily="34" charset="0"/>
              <a:buChar char="•"/>
            </a:pPr>
            <a:r>
              <a:rPr lang="en-US" sz="1100" b="1" dirty="0">
                <a:solidFill>
                  <a:schemeClr val="bg1">
                    <a:lumMod val="50000"/>
                  </a:schemeClr>
                </a:solidFill>
              </a:rPr>
              <a:t>Outdated technology</a:t>
            </a:r>
          </a:p>
          <a:p>
            <a:pPr marL="285750" indent="-285750">
              <a:lnSpc>
                <a:spcPct val="150000"/>
              </a:lnSpc>
              <a:buFont typeface="Arial" panose="020B0604020202020204" pitchFamily="34" charset="0"/>
              <a:buChar char="•"/>
            </a:pPr>
            <a:r>
              <a:rPr lang="en-US" sz="1100" b="1" dirty="0">
                <a:solidFill>
                  <a:schemeClr val="bg1">
                    <a:lumMod val="50000"/>
                  </a:schemeClr>
                </a:solidFill>
              </a:rPr>
              <a:t>Undesirable changes in industry conditions</a:t>
            </a:r>
          </a:p>
          <a:p>
            <a:pPr marL="285750" indent="-285750">
              <a:lnSpc>
                <a:spcPct val="150000"/>
              </a:lnSpc>
              <a:buFont typeface="Arial" panose="020B0604020202020204" pitchFamily="34" charset="0"/>
              <a:buChar char="•"/>
            </a:pPr>
            <a:r>
              <a:rPr lang="en-US" sz="1100" b="1" dirty="0">
                <a:solidFill>
                  <a:schemeClr val="bg1">
                    <a:lumMod val="50000"/>
                  </a:schemeClr>
                </a:solidFill>
              </a:rPr>
              <a:t>Unwillingness or inability to keep up with global trends</a:t>
            </a:r>
          </a:p>
          <a:p>
            <a:pPr marL="285750" indent="-285750">
              <a:lnSpc>
                <a:spcPct val="150000"/>
              </a:lnSpc>
              <a:buFont typeface="Arial" panose="020B0604020202020204" pitchFamily="34" charset="0"/>
              <a:buChar char="•"/>
            </a:pPr>
            <a:r>
              <a:rPr lang="en-US" sz="1100" b="1" dirty="0">
                <a:solidFill>
                  <a:schemeClr val="bg1">
                    <a:lumMod val="50000"/>
                  </a:schemeClr>
                </a:solidFill>
              </a:rPr>
              <a:t>Low customer satisfaction</a:t>
            </a:r>
          </a:p>
        </p:txBody>
      </p:sp>
      <p:sp>
        <p:nvSpPr>
          <p:cNvPr id="14" name="Rectangle 13">
            <a:extLst>
              <a:ext uri="{FF2B5EF4-FFF2-40B4-BE49-F238E27FC236}">
                <a16:creationId xmlns:a16="http://schemas.microsoft.com/office/drawing/2014/main" id="{A78D6176-057F-459D-8134-C20BC3421801}"/>
              </a:ext>
            </a:extLst>
          </p:cNvPr>
          <p:cNvSpPr/>
          <p:nvPr/>
        </p:nvSpPr>
        <p:spPr>
          <a:xfrm>
            <a:off x="850858" y="4865898"/>
            <a:ext cx="9997669" cy="1692771"/>
          </a:xfrm>
          <a:prstGeom prst="rect">
            <a:avLst/>
          </a:prstGeom>
        </p:spPr>
        <p:txBody>
          <a:bodyPr wrap="square">
            <a:spAutoFit/>
          </a:bodyPr>
          <a:lstStyle/>
          <a:p>
            <a:r>
              <a:rPr lang="en-US" sz="1300" dirty="0">
                <a:solidFill>
                  <a:schemeClr val="bg1">
                    <a:lumMod val="65000"/>
                  </a:schemeClr>
                </a:solidFill>
              </a:rPr>
              <a:t>Purchasing music, for example, has transformed twice in the past couple of decades. iTunes is an interesting example of</a:t>
            </a:r>
            <a:r>
              <a:rPr lang="en-US" sz="1300" i="1" dirty="0">
                <a:solidFill>
                  <a:schemeClr val="bg1">
                    <a:lumMod val="65000"/>
                  </a:schemeClr>
                </a:solidFill>
              </a:rPr>
              <a:t> disaggregation</a:t>
            </a:r>
            <a:r>
              <a:rPr lang="en-US" sz="1300" dirty="0">
                <a:solidFill>
                  <a:schemeClr val="bg1">
                    <a:lumMod val="65000"/>
                  </a:schemeClr>
                </a:solidFill>
              </a:rPr>
              <a:t> business model – a strategy that breaks down or separates something into constituent parts or elements. Before iTunes started to sell single tracks, you either had to buy the entire album to hear your favorite song or sit by the radio at the right time to be able to record it.</a:t>
            </a:r>
          </a:p>
          <a:p>
            <a:endParaRPr lang="en-US" sz="1300" dirty="0">
              <a:solidFill>
                <a:schemeClr val="bg1">
                  <a:lumMod val="65000"/>
                </a:schemeClr>
              </a:solidFill>
            </a:endParaRPr>
          </a:p>
          <a:p>
            <a:r>
              <a:rPr lang="en-US" sz="1300" dirty="0">
                <a:solidFill>
                  <a:schemeClr val="bg1">
                    <a:lumMod val="65000"/>
                  </a:schemeClr>
                </a:solidFill>
              </a:rPr>
              <a:t>Later, Spotify took the digital music business to a completely different direction with its freemium streaming model by cutting out the middleman and dealing with customers directly online to which Apple now has had to respond with its own Apple Music service.</a:t>
            </a:r>
          </a:p>
        </p:txBody>
      </p:sp>
      <p:pic>
        <p:nvPicPr>
          <p:cNvPr id="7" name="Picture 6" descr="A close up of a logo&#10;&#10;Description automatically generated">
            <a:extLst>
              <a:ext uri="{FF2B5EF4-FFF2-40B4-BE49-F238E27FC236}">
                <a16:creationId xmlns:a16="http://schemas.microsoft.com/office/drawing/2014/main" id="{FFC64338-43CF-4071-A905-A9301366F963}"/>
              </a:ext>
            </a:extLst>
          </p:cNvPr>
          <p:cNvPicPr>
            <a:picLocks noChangeAspect="1"/>
          </p:cNvPicPr>
          <p:nvPr/>
        </p:nvPicPr>
        <p:blipFill rotWithShape="1">
          <a:blip r:embed="rId3"/>
          <a:srcRect t="33148" b="27106"/>
          <a:stretch/>
        </p:blipFill>
        <p:spPr>
          <a:xfrm>
            <a:off x="846164" y="4156687"/>
            <a:ext cx="1634353" cy="649593"/>
          </a:xfrm>
          <a:prstGeom prst="rect">
            <a:avLst/>
          </a:prstGeom>
        </p:spPr>
      </p:pic>
      <p:sp>
        <p:nvSpPr>
          <p:cNvPr id="9" name="Rectangle 8">
            <a:extLst>
              <a:ext uri="{FF2B5EF4-FFF2-40B4-BE49-F238E27FC236}">
                <a16:creationId xmlns:a16="http://schemas.microsoft.com/office/drawing/2014/main" id="{9F5D0559-AE3B-432C-97BA-2B77DE2961F6}"/>
              </a:ext>
            </a:extLst>
          </p:cNvPr>
          <p:cNvSpPr/>
          <p:nvPr/>
        </p:nvSpPr>
        <p:spPr>
          <a:xfrm>
            <a:off x="2481796" y="4365104"/>
            <a:ext cx="497252" cy="369332"/>
          </a:xfrm>
          <a:prstGeom prst="rect">
            <a:avLst/>
          </a:prstGeom>
        </p:spPr>
        <p:txBody>
          <a:bodyPr wrap="none">
            <a:spAutoFit/>
          </a:bodyPr>
          <a:lstStyle/>
          <a:p>
            <a:r>
              <a:rPr lang="en-US" b="1" dirty="0">
                <a:solidFill>
                  <a:schemeClr val="bg1">
                    <a:lumMod val="50000"/>
                  </a:schemeClr>
                </a:solidFill>
              </a:rPr>
              <a:t>vs.</a:t>
            </a:r>
            <a:endParaRPr lang="en-FI" dirty="0"/>
          </a:p>
        </p:txBody>
      </p:sp>
      <p:pic>
        <p:nvPicPr>
          <p:cNvPr id="16" name="Picture 15" descr="A close up of a logo&#10;&#10;Description automatically generated">
            <a:extLst>
              <a:ext uri="{FF2B5EF4-FFF2-40B4-BE49-F238E27FC236}">
                <a16:creationId xmlns:a16="http://schemas.microsoft.com/office/drawing/2014/main" id="{CFE94F8A-BE51-4DD3-A4C8-FEB824DE5F68}"/>
              </a:ext>
            </a:extLst>
          </p:cNvPr>
          <p:cNvPicPr>
            <a:picLocks noChangeAspect="1"/>
          </p:cNvPicPr>
          <p:nvPr/>
        </p:nvPicPr>
        <p:blipFill>
          <a:blip r:embed="rId4"/>
          <a:stretch>
            <a:fillRect/>
          </a:stretch>
        </p:blipFill>
        <p:spPr>
          <a:xfrm>
            <a:off x="3071664" y="4244545"/>
            <a:ext cx="1634354" cy="489891"/>
          </a:xfrm>
          <a:prstGeom prst="rect">
            <a:avLst/>
          </a:prstGeom>
        </p:spPr>
      </p:pic>
    </p:spTree>
    <p:extLst>
      <p:ext uri="{BB962C8B-B14F-4D97-AF65-F5344CB8AC3E}">
        <p14:creationId xmlns:p14="http://schemas.microsoft.com/office/powerpoint/2010/main" val="1511748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view of a city&#10;&#10;Description automatically generated">
            <a:extLst>
              <a:ext uri="{FF2B5EF4-FFF2-40B4-BE49-F238E27FC236}">
                <a16:creationId xmlns:a16="http://schemas.microsoft.com/office/drawing/2014/main" id="{4AC5F895-6418-1948-A397-E2FE98574A7E}"/>
              </a:ext>
            </a:extLst>
          </p:cNvPr>
          <p:cNvPicPr>
            <a:picLocks noGrp="1" noChangeAspect="1"/>
          </p:cNvPicPr>
          <p:nvPr>
            <p:ph type="pic" sz="quarter" idx="12"/>
          </p:nvPr>
        </p:nvPicPr>
        <p:blipFill>
          <a:blip r:embed="rId2"/>
          <a:srcRect l="44" r="44"/>
          <a:stretch>
            <a:fillRect/>
          </a:stretch>
        </p:blipFill>
        <p:spPr>
          <a:xfrm>
            <a:off x="0" y="-1"/>
            <a:ext cx="12192000" cy="6858001"/>
          </a:xfrm>
        </p:spPr>
      </p:pic>
      <p:sp>
        <p:nvSpPr>
          <p:cNvPr id="21" name="Rectangle 20">
            <a:extLst>
              <a:ext uri="{FF2B5EF4-FFF2-40B4-BE49-F238E27FC236}">
                <a16:creationId xmlns:a16="http://schemas.microsoft.com/office/drawing/2014/main" id="{0BB9C142-91A3-A34F-BC4C-F9C5FF9C1B3F}"/>
              </a:ext>
            </a:extLst>
          </p:cNvPr>
          <p:cNvSpPr/>
          <p:nvPr/>
        </p:nvSpPr>
        <p:spPr>
          <a:xfrm>
            <a:off x="0" y="-5025"/>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INNOVATION TAXONOMY</a:t>
            </a:r>
          </a:p>
        </p:txBody>
      </p:sp>
      <p:sp>
        <p:nvSpPr>
          <p:cNvPr id="26" name="Picture Placeholder 25">
            <a:extLst>
              <a:ext uri="{FF2B5EF4-FFF2-40B4-BE49-F238E27FC236}">
                <a16:creationId xmlns:a16="http://schemas.microsoft.com/office/drawing/2014/main" id="{BC84ACF2-DB93-6648-89A9-8BCBBA186D29}"/>
              </a:ext>
            </a:extLst>
          </p:cNvPr>
          <p:cNvSpPr>
            <a:spLocks noGrp="1"/>
          </p:cNvSpPr>
          <p:nvPr>
            <p:ph type="pic" sz="quarter" idx="10"/>
          </p:nvPr>
        </p:nvSpPr>
        <p:spPr/>
      </p:sp>
    </p:spTree>
    <p:extLst>
      <p:ext uri="{BB962C8B-B14F-4D97-AF65-F5344CB8AC3E}">
        <p14:creationId xmlns:p14="http://schemas.microsoft.com/office/powerpoint/2010/main" val="36808898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piece of paper&#10;&#10;Description automatically generated">
            <a:extLst>
              <a:ext uri="{FF2B5EF4-FFF2-40B4-BE49-F238E27FC236}">
                <a16:creationId xmlns:a16="http://schemas.microsoft.com/office/drawing/2014/main" id="{EFFBF230-8AB4-46C9-BA62-11C7B15C8072}"/>
              </a:ext>
            </a:extLst>
          </p:cNvPr>
          <p:cNvPicPr>
            <a:picLocks noChangeAspect="1"/>
          </p:cNvPicPr>
          <p:nvPr/>
        </p:nvPicPr>
        <p:blipFill>
          <a:blip r:embed="rId2"/>
          <a:stretch>
            <a:fillRect/>
          </a:stretch>
        </p:blipFill>
        <p:spPr>
          <a:xfrm>
            <a:off x="-5224" y="0"/>
            <a:ext cx="12197224"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22856" y="-1601"/>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MARKETING INNOVATION</a:t>
            </a:r>
          </a:p>
        </p:txBody>
      </p:sp>
    </p:spTree>
    <p:extLst>
      <p:ext uri="{BB962C8B-B14F-4D97-AF65-F5344CB8AC3E}">
        <p14:creationId xmlns:p14="http://schemas.microsoft.com/office/powerpoint/2010/main" val="35262388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6" y="476672"/>
            <a:ext cx="5184575" cy="523220"/>
          </a:xfrm>
          <a:prstGeom prst="rect">
            <a:avLst/>
          </a:prstGeom>
          <a:noFill/>
        </p:spPr>
        <p:txBody>
          <a:bodyPr wrap="square" rtlCol="0">
            <a:spAutoFit/>
          </a:bodyPr>
          <a:lstStyle/>
          <a:p>
            <a:r>
              <a:rPr lang="en-US" sz="2800" b="1" dirty="0"/>
              <a:t>Marketing innovation</a:t>
            </a:r>
          </a:p>
        </p:txBody>
      </p:sp>
      <p:sp>
        <p:nvSpPr>
          <p:cNvPr id="4" name="Rectangle 3">
            <a:extLst>
              <a:ext uri="{FF2B5EF4-FFF2-40B4-BE49-F238E27FC236}">
                <a16:creationId xmlns:a16="http://schemas.microsoft.com/office/drawing/2014/main" id="{C3AE338C-A155-4426-9E57-90C261DF97F0}"/>
              </a:ext>
            </a:extLst>
          </p:cNvPr>
          <p:cNvSpPr/>
          <p:nvPr/>
        </p:nvSpPr>
        <p:spPr>
          <a:xfrm>
            <a:off x="833687" y="1099688"/>
            <a:ext cx="9582794" cy="2492990"/>
          </a:xfrm>
          <a:prstGeom prst="rect">
            <a:avLst/>
          </a:prstGeom>
        </p:spPr>
        <p:txBody>
          <a:bodyPr wrap="square">
            <a:spAutoFit/>
          </a:bodyPr>
          <a:lstStyle/>
          <a:p>
            <a:r>
              <a:rPr lang="en-US" sz="1300" dirty="0">
                <a:solidFill>
                  <a:schemeClr val="bg1">
                    <a:lumMod val="65000"/>
                  </a:schemeClr>
                </a:solidFill>
              </a:rPr>
              <a:t>An innovation is typically considered to be a marketing innovation if it brings </a:t>
            </a:r>
            <a:r>
              <a:rPr lang="en-US" sz="1300" b="1" dirty="0">
                <a:solidFill>
                  <a:schemeClr val="bg1">
                    <a:lumMod val="50000"/>
                  </a:schemeClr>
                </a:solidFill>
              </a:rPr>
              <a:t>significant changes to the “traditional” marketing mix</a:t>
            </a:r>
            <a:r>
              <a:rPr lang="en-US" sz="1300" dirty="0">
                <a:solidFill>
                  <a:schemeClr val="bg1">
                    <a:lumMod val="65000"/>
                  </a:schemeClr>
                </a:solidFill>
              </a:rPr>
              <a:t> (4Ps: Price, Product, Promotion and Place) of the industry in question.</a:t>
            </a:r>
          </a:p>
          <a:p>
            <a:endParaRPr lang="en-US" sz="1300" dirty="0">
              <a:solidFill>
                <a:schemeClr val="bg1">
                  <a:lumMod val="65000"/>
                </a:schemeClr>
              </a:solidFill>
            </a:endParaRPr>
          </a:p>
          <a:p>
            <a:r>
              <a:rPr lang="en-US" sz="1300" dirty="0">
                <a:solidFill>
                  <a:schemeClr val="bg1">
                    <a:lumMod val="65000"/>
                  </a:schemeClr>
                </a:solidFill>
              </a:rPr>
              <a:t>For an innovation to be successful, people need to be able to find it and then benefit from it. The main purpose of a marketing innovation is to </a:t>
            </a:r>
            <a:r>
              <a:rPr lang="en-US" sz="1300" b="1" dirty="0">
                <a:solidFill>
                  <a:schemeClr val="bg1">
                    <a:lumMod val="50000"/>
                  </a:schemeClr>
                </a:solidFill>
              </a:rPr>
              <a:t>create entirely new markets or increase market share in existing ones.</a:t>
            </a:r>
          </a:p>
          <a:p>
            <a:endParaRPr lang="en-US" sz="1300" dirty="0">
              <a:solidFill>
                <a:schemeClr val="bg1">
                  <a:lumMod val="65000"/>
                </a:schemeClr>
              </a:solidFill>
            </a:endParaRPr>
          </a:p>
          <a:p>
            <a:r>
              <a:rPr lang="en-US" sz="1300" dirty="0">
                <a:solidFill>
                  <a:schemeClr val="bg1">
                    <a:lumMod val="65000"/>
                  </a:schemeClr>
                </a:solidFill>
              </a:rPr>
              <a:t>The ability to connect with your customers is key and there is always room to improve relationships and customer engagement. Because of the constantly evolving technology and customer preferences, new marketing innovations are needed to promote both new and existing products and services.</a:t>
            </a:r>
          </a:p>
          <a:p>
            <a:endParaRPr lang="en-US" sz="1300" dirty="0">
              <a:solidFill>
                <a:schemeClr val="bg1">
                  <a:lumMod val="65000"/>
                </a:schemeClr>
              </a:solidFill>
            </a:endParaRPr>
          </a:p>
          <a:p>
            <a:r>
              <a:rPr lang="en-US" sz="1300" dirty="0">
                <a:solidFill>
                  <a:schemeClr val="bg1">
                    <a:lumMod val="65000"/>
                  </a:schemeClr>
                </a:solidFill>
              </a:rPr>
              <a:t>Coming up with innovative marketing practices enables you to enhance those customer relationships in ways they might not even expect. </a:t>
            </a:r>
          </a:p>
        </p:txBody>
      </p:sp>
      <p:sp>
        <p:nvSpPr>
          <p:cNvPr id="2" name="TextBox 1">
            <a:extLst>
              <a:ext uri="{FF2B5EF4-FFF2-40B4-BE49-F238E27FC236}">
                <a16:creationId xmlns:a16="http://schemas.microsoft.com/office/drawing/2014/main" id="{EFBE0666-8353-4A27-B7FF-25C35A06E8CB}"/>
              </a:ext>
            </a:extLst>
          </p:cNvPr>
          <p:cNvSpPr txBox="1"/>
          <p:nvPr/>
        </p:nvSpPr>
        <p:spPr>
          <a:xfrm>
            <a:off x="839416" y="4220319"/>
            <a:ext cx="6048672" cy="1892826"/>
          </a:xfrm>
          <a:prstGeom prst="rect">
            <a:avLst/>
          </a:prstGeom>
          <a:noFill/>
        </p:spPr>
        <p:txBody>
          <a:bodyPr wrap="square" rtlCol="0">
            <a:spAutoFit/>
          </a:bodyPr>
          <a:lstStyle/>
          <a:p>
            <a:r>
              <a:rPr lang="en-US" sz="1300" dirty="0">
                <a:solidFill>
                  <a:schemeClr val="bg1">
                    <a:lumMod val="65000"/>
                  </a:schemeClr>
                </a:solidFill>
              </a:rPr>
              <a:t>L’Oréal cosmetics company has developed its </a:t>
            </a:r>
            <a:r>
              <a:rPr lang="en-US" sz="1300" dirty="0">
                <a:solidFill>
                  <a:schemeClr val="accent1"/>
                </a:solidFill>
                <a:hlinkClick r:id="rId3"/>
              </a:rPr>
              <a:t>Makeup Genius App</a:t>
            </a:r>
            <a:r>
              <a:rPr lang="en-US" sz="1300" dirty="0">
                <a:solidFill>
                  <a:schemeClr val="bg1">
                    <a:lumMod val="65000"/>
                  </a:schemeClr>
                </a:solidFill>
              </a:rPr>
              <a:t> to reach a wider customer group and to elevate their engagement with the brand. Using such innovative technologies in their marketing also has the added benefit of allowing them to enhance the online shopping experience by using data to suggest products that match the personal preferences of the customer.</a:t>
            </a:r>
          </a:p>
          <a:p>
            <a:endParaRPr lang="en-US" sz="1300" dirty="0">
              <a:solidFill>
                <a:schemeClr val="bg1">
                  <a:lumMod val="65000"/>
                </a:schemeClr>
              </a:solidFill>
            </a:endParaRPr>
          </a:p>
          <a:p>
            <a:r>
              <a:rPr lang="en-US" sz="1300" dirty="0">
                <a:solidFill>
                  <a:schemeClr val="bg1">
                    <a:lumMod val="65000"/>
                  </a:schemeClr>
                </a:solidFill>
              </a:rPr>
              <a:t>Although technology plays an important role in future marketing innovations, it doesn’t necessarily always have to leverage new technology.</a:t>
            </a:r>
          </a:p>
        </p:txBody>
      </p:sp>
      <p:pic>
        <p:nvPicPr>
          <p:cNvPr id="6" name="Picture 5" descr="A picture containing electronics, monitor, photo, holding&#10;&#10;Description automatically generated">
            <a:extLst>
              <a:ext uri="{FF2B5EF4-FFF2-40B4-BE49-F238E27FC236}">
                <a16:creationId xmlns:a16="http://schemas.microsoft.com/office/drawing/2014/main" id="{E888EC01-9D8A-4D97-A66E-10FABCF0EE9C}"/>
              </a:ext>
            </a:extLst>
          </p:cNvPr>
          <p:cNvPicPr>
            <a:picLocks noChangeAspect="1"/>
          </p:cNvPicPr>
          <p:nvPr/>
        </p:nvPicPr>
        <p:blipFill>
          <a:blip r:embed="rId4"/>
          <a:stretch>
            <a:fillRect/>
          </a:stretch>
        </p:blipFill>
        <p:spPr>
          <a:xfrm>
            <a:off x="7536160" y="3429000"/>
            <a:ext cx="3050986" cy="3241198"/>
          </a:xfrm>
          <a:prstGeom prst="rect">
            <a:avLst/>
          </a:prstGeom>
        </p:spPr>
      </p:pic>
      <p:sp>
        <p:nvSpPr>
          <p:cNvPr id="7" name="Rectangle 6">
            <a:extLst>
              <a:ext uri="{FF2B5EF4-FFF2-40B4-BE49-F238E27FC236}">
                <a16:creationId xmlns:a16="http://schemas.microsoft.com/office/drawing/2014/main" id="{9F21BB8C-9E74-4AD5-A1F2-3D3C0043CD6C}"/>
              </a:ext>
            </a:extLst>
          </p:cNvPr>
          <p:cNvSpPr/>
          <p:nvPr/>
        </p:nvSpPr>
        <p:spPr>
          <a:xfrm>
            <a:off x="833687" y="3780399"/>
            <a:ext cx="6936432" cy="369332"/>
          </a:xfrm>
          <a:prstGeom prst="rect">
            <a:avLst/>
          </a:prstGeom>
        </p:spPr>
        <p:txBody>
          <a:bodyPr wrap="square">
            <a:spAutoFit/>
          </a:bodyPr>
          <a:lstStyle/>
          <a:p>
            <a:r>
              <a:rPr lang="en-US" b="1" dirty="0">
                <a:solidFill>
                  <a:schemeClr val="bg1">
                    <a:lumMod val="50000"/>
                  </a:schemeClr>
                </a:solidFill>
              </a:rPr>
              <a:t>L’Oréal</a:t>
            </a:r>
            <a:r>
              <a:rPr lang="fi-FI" b="1" dirty="0">
                <a:solidFill>
                  <a:schemeClr val="bg1">
                    <a:lumMod val="50000"/>
                  </a:schemeClr>
                </a:solidFill>
              </a:rPr>
              <a:t> – technology at the core of marketing innovation</a:t>
            </a:r>
            <a:endParaRPr lang="en-FI" dirty="0"/>
          </a:p>
        </p:txBody>
      </p:sp>
    </p:spTree>
    <p:extLst>
      <p:ext uri="{BB962C8B-B14F-4D97-AF65-F5344CB8AC3E}">
        <p14:creationId xmlns:p14="http://schemas.microsoft.com/office/powerpoint/2010/main" val="39572256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ircuit board&#10;&#10;Description automatically generated">
            <a:extLst>
              <a:ext uri="{FF2B5EF4-FFF2-40B4-BE49-F238E27FC236}">
                <a16:creationId xmlns:a16="http://schemas.microsoft.com/office/drawing/2014/main" id="{C935F41F-70AB-457E-94C7-73F325AAE8E4}"/>
              </a:ext>
            </a:extLst>
          </p:cNvPr>
          <p:cNvPicPr>
            <a:picLocks noChangeAspect="1"/>
          </p:cNvPicPr>
          <p:nvPr/>
        </p:nvPicPr>
        <p:blipFill>
          <a:blip r:embed="rId2"/>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0"/>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ARCHITECTURAL INNOVATION</a:t>
            </a:r>
          </a:p>
        </p:txBody>
      </p:sp>
    </p:spTree>
    <p:extLst>
      <p:ext uri="{BB962C8B-B14F-4D97-AF65-F5344CB8AC3E}">
        <p14:creationId xmlns:p14="http://schemas.microsoft.com/office/powerpoint/2010/main" val="35577602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6" y="620688"/>
            <a:ext cx="7416824" cy="523220"/>
          </a:xfrm>
          <a:prstGeom prst="rect">
            <a:avLst/>
          </a:prstGeom>
          <a:noFill/>
        </p:spPr>
        <p:txBody>
          <a:bodyPr wrap="square" rtlCol="0">
            <a:spAutoFit/>
          </a:bodyPr>
          <a:lstStyle/>
          <a:p>
            <a:r>
              <a:rPr lang="en-US" sz="2800" b="1" dirty="0"/>
              <a:t>Architectural innovation</a:t>
            </a:r>
          </a:p>
        </p:txBody>
      </p:sp>
      <p:sp>
        <p:nvSpPr>
          <p:cNvPr id="4" name="Rectangle 3">
            <a:extLst>
              <a:ext uri="{FF2B5EF4-FFF2-40B4-BE49-F238E27FC236}">
                <a16:creationId xmlns:a16="http://schemas.microsoft.com/office/drawing/2014/main" id="{965109CE-06A5-42FA-8059-5D623425E456}"/>
              </a:ext>
            </a:extLst>
          </p:cNvPr>
          <p:cNvSpPr/>
          <p:nvPr/>
        </p:nvSpPr>
        <p:spPr>
          <a:xfrm>
            <a:off x="5339916" y="2345551"/>
            <a:ext cx="5832648" cy="2492990"/>
          </a:xfrm>
          <a:prstGeom prst="rect">
            <a:avLst/>
          </a:prstGeom>
        </p:spPr>
        <p:txBody>
          <a:bodyPr wrap="square">
            <a:spAutoFit/>
          </a:bodyPr>
          <a:lstStyle/>
          <a:p>
            <a:r>
              <a:rPr lang="en-US" sz="1300" i="1" dirty="0">
                <a:solidFill>
                  <a:schemeClr val="bg1">
                    <a:lumMod val="65000"/>
                  </a:schemeClr>
                </a:solidFill>
              </a:rPr>
              <a:t>Architectural innovation</a:t>
            </a:r>
            <a:r>
              <a:rPr lang="en-US" sz="1300" dirty="0">
                <a:solidFill>
                  <a:schemeClr val="bg1">
                    <a:lumMod val="65000"/>
                  </a:schemeClr>
                </a:solidFill>
              </a:rPr>
              <a:t> is described as the reconfiguration of existing product technologies and was introduced by Rebecca Henderson and Kim Clark in 1990.</a:t>
            </a:r>
          </a:p>
          <a:p>
            <a:endParaRPr lang="en-US" sz="1300" dirty="0">
              <a:solidFill>
                <a:schemeClr val="bg1">
                  <a:lumMod val="65000"/>
                </a:schemeClr>
              </a:solidFill>
            </a:endParaRPr>
          </a:p>
          <a:p>
            <a:r>
              <a:rPr lang="en-US" sz="1300" dirty="0">
                <a:solidFill>
                  <a:schemeClr val="bg1">
                    <a:lumMod val="65000"/>
                  </a:schemeClr>
                </a:solidFill>
              </a:rPr>
              <a:t>The main point in architectural innovation is that while the core components of the product remain the same, the relationship between these components changes. This type of innovation </a:t>
            </a:r>
            <a:r>
              <a:rPr lang="en-US" sz="1300" b="1" dirty="0">
                <a:solidFill>
                  <a:schemeClr val="bg1">
                    <a:lumMod val="50000"/>
                  </a:schemeClr>
                </a:solidFill>
              </a:rPr>
              <a:t>entails the overall design, system or the way components interact</a:t>
            </a:r>
            <a:r>
              <a:rPr lang="en-US" sz="1300" dirty="0">
                <a:solidFill>
                  <a:schemeClr val="bg1">
                    <a:lumMod val="50000"/>
                  </a:schemeClr>
                </a:solidFill>
              </a:rPr>
              <a:t>.</a:t>
            </a:r>
          </a:p>
          <a:p>
            <a:endParaRPr lang="en-US" sz="1300" dirty="0">
              <a:solidFill>
                <a:schemeClr val="bg1">
                  <a:lumMod val="50000"/>
                </a:schemeClr>
              </a:solidFill>
            </a:endParaRPr>
          </a:p>
          <a:p>
            <a:r>
              <a:rPr lang="en-US" sz="1300" dirty="0">
                <a:solidFill>
                  <a:schemeClr val="bg1">
                    <a:lumMod val="65000"/>
                  </a:schemeClr>
                </a:solidFill>
                <a:latin typeface="+mj-lt"/>
              </a:rPr>
              <a:t>A classic example of architectural innovation is Sony Walkman. All the main components already existed but were before just used in other products. </a:t>
            </a:r>
          </a:p>
        </p:txBody>
      </p:sp>
      <p:pic>
        <p:nvPicPr>
          <p:cNvPr id="8" name="Picture 7" descr="A picture containing sitting, camera, indoor, black&#10;&#10;Description automatically generated">
            <a:extLst>
              <a:ext uri="{FF2B5EF4-FFF2-40B4-BE49-F238E27FC236}">
                <a16:creationId xmlns:a16="http://schemas.microsoft.com/office/drawing/2014/main" id="{7EAB5774-D47C-441C-A0EC-9A0B950D577B}"/>
              </a:ext>
            </a:extLst>
          </p:cNvPr>
          <p:cNvPicPr>
            <a:picLocks noChangeAspect="1"/>
          </p:cNvPicPr>
          <p:nvPr/>
        </p:nvPicPr>
        <p:blipFill rotWithShape="1">
          <a:blip r:embed="rId3"/>
          <a:srcRect l="5238" t="5106" r="5238" b="6200"/>
          <a:stretch/>
        </p:blipFill>
        <p:spPr>
          <a:xfrm>
            <a:off x="839416" y="2108489"/>
            <a:ext cx="3669851" cy="2967115"/>
          </a:xfrm>
          <a:prstGeom prst="rect">
            <a:avLst/>
          </a:prstGeom>
        </p:spPr>
      </p:pic>
    </p:spTree>
    <p:extLst>
      <p:ext uri="{BB962C8B-B14F-4D97-AF65-F5344CB8AC3E}">
        <p14:creationId xmlns:p14="http://schemas.microsoft.com/office/powerpoint/2010/main" val="17823682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itting at a desk&#10;&#10;Description automatically generated">
            <a:extLst>
              <a:ext uri="{FF2B5EF4-FFF2-40B4-BE49-F238E27FC236}">
                <a16:creationId xmlns:a16="http://schemas.microsoft.com/office/drawing/2014/main" id="{9A049381-C903-4E77-974D-8FB789B5724A}"/>
              </a:ext>
            </a:extLst>
          </p:cNvPr>
          <p:cNvPicPr>
            <a:picLocks noChangeAspect="1"/>
          </p:cNvPicPr>
          <p:nvPr/>
        </p:nvPicPr>
        <p:blipFill>
          <a:blip r:embed="rId2"/>
          <a:stretch>
            <a:fillRect/>
          </a:stretch>
        </p:blipFill>
        <p:spPr>
          <a:xfrm>
            <a:off x="1805" y="0"/>
            <a:ext cx="12188389"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1805" y="0"/>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MODULAR INNOVATION</a:t>
            </a:r>
          </a:p>
        </p:txBody>
      </p:sp>
    </p:spTree>
    <p:extLst>
      <p:ext uri="{BB962C8B-B14F-4D97-AF65-F5344CB8AC3E}">
        <p14:creationId xmlns:p14="http://schemas.microsoft.com/office/powerpoint/2010/main" val="33223494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640447" y="738282"/>
            <a:ext cx="7416824" cy="523220"/>
          </a:xfrm>
          <a:prstGeom prst="rect">
            <a:avLst/>
          </a:prstGeom>
          <a:noFill/>
        </p:spPr>
        <p:txBody>
          <a:bodyPr wrap="square" rtlCol="0">
            <a:spAutoFit/>
          </a:bodyPr>
          <a:lstStyle/>
          <a:p>
            <a:r>
              <a:rPr lang="en-US" sz="2800" b="1" dirty="0"/>
              <a:t>Modular innovation</a:t>
            </a:r>
          </a:p>
        </p:txBody>
      </p:sp>
      <p:sp>
        <p:nvSpPr>
          <p:cNvPr id="4" name="Rectangle 3">
            <a:extLst>
              <a:ext uri="{FF2B5EF4-FFF2-40B4-BE49-F238E27FC236}">
                <a16:creationId xmlns:a16="http://schemas.microsoft.com/office/drawing/2014/main" id="{965109CE-06A5-42FA-8059-5D623425E456}"/>
              </a:ext>
            </a:extLst>
          </p:cNvPr>
          <p:cNvSpPr/>
          <p:nvPr/>
        </p:nvSpPr>
        <p:spPr>
          <a:xfrm>
            <a:off x="6389629" y="2187784"/>
            <a:ext cx="4968552" cy="2893100"/>
          </a:xfrm>
          <a:prstGeom prst="rect">
            <a:avLst/>
          </a:prstGeom>
        </p:spPr>
        <p:txBody>
          <a:bodyPr wrap="square">
            <a:spAutoFit/>
          </a:bodyPr>
          <a:lstStyle/>
          <a:p>
            <a:r>
              <a:rPr lang="en-US" sz="1300" i="1" dirty="0">
                <a:solidFill>
                  <a:schemeClr val="bg1">
                    <a:lumMod val="65000"/>
                  </a:schemeClr>
                </a:solidFill>
              </a:rPr>
              <a:t>Modular innovation</a:t>
            </a:r>
            <a:r>
              <a:rPr lang="en-US" sz="1300" dirty="0">
                <a:solidFill>
                  <a:schemeClr val="bg1">
                    <a:lumMod val="65000"/>
                  </a:schemeClr>
                </a:solidFill>
              </a:rPr>
              <a:t> (or component innovation), is the exact opposite of architectural innovation. </a:t>
            </a:r>
          </a:p>
          <a:p>
            <a:endParaRPr lang="en-US" sz="1300" dirty="0">
              <a:solidFill>
                <a:schemeClr val="bg1">
                  <a:lumMod val="65000"/>
                </a:schemeClr>
              </a:solidFill>
            </a:endParaRPr>
          </a:p>
          <a:p>
            <a:r>
              <a:rPr lang="en-US" sz="1300" dirty="0">
                <a:solidFill>
                  <a:schemeClr val="bg1">
                    <a:lumMod val="65000"/>
                  </a:schemeClr>
                </a:solidFill>
              </a:rPr>
              <a:t>In modular innovations, </a:t>
            </a:r>
            <a:r>
              <a:rPr lang="en-US" sz="1300" b="1" dirty="0">
                <a:solidFill>
                  <a:schemeClr val="bg1">
                    <a:lumMod val="50000"/>
                  </a:schemeClr>
                </a:solidFill>
              </a:rPr>
              <a:t>one or more components of a product is changed while the overall design stays the same</a:t>
            </a:r>
            <a:r>
              <a:rPr lang="en-US" sz="1300" dirty="0">
                <a:solidFill>
                  <a:schemeClr val="bg1">
                    <a:lumMod val="65000"/>
                  </a:schemeClr>
                </a:solidFill>
              </a:rPr>
              <a:t>.</a:t>
            </a:r>
            <a:br>
              <a:rPr lang="en-US" sz="1300" dirty="0">
                <a:solidFill>
                  <a:schemeClr val="bg1">
                    <a:lumMod val="65000"/>
                  </a:schemeClr>
                </a:solidFill>
              </a:rPr>
            </a:br>
            <a:endParaRPr lang="en-US" sz="1300" dirty="0">
              <a:solidFill>
                <a:schemeClr val="bg1">
                  <a:lumMod val="65000"/>
                </a:schemeClr>
              </a:solidFill>
            </a:endParaRPr>
          </a:p>
          <a:p>
            <a:r>
              <a:rPr lang="en-US" sz="1300" dirty="0">
                <a:solidFill>
                  <a:schemeClr val="bg1">
                    <a:lumMod val="65000"/>
                  </a:schemeClr>
                </a:solidFill>
              </a:rPr>
              <a:t>An example of a modular innovation is a clockwork radio that is powered by an internal generator and provides electricity for long periods of time. </a:t>
            </a:r>
          </a:p>
          <a:p>
            <a:endParaRPr lang="en-US" sz="1300" dirty="0">
              <a:solidFill>
                <a:schemeClr val="bg1">
                  <a:lumMod val="65000"/>
                </a:schemeClr>
              </a:solidFill>
            </a:endParaRPr>
          </a:p>
          <a:p>
            <a:r>
              <a:rPr lang="en-US" sz="1300" dirty="0">
                <a:solidFill>
                  <a:schemeClr val="bg1">
                    <a:lumMod val="65000"/>
                  </a:schemeClr>
                </a:solidFill>
              </a:rPr>
              <a:t>It uses the architecture of an established radio but has a different impact because it can be used in areas with power shortages.</a:t>
            </a:r>
          </a:p>
        </p:txBody>
      </p:sp>
      <p:pic>
        <p:nvPicPr>
          <p:cNvPr id="6" name="Picture 5" descr="A close up of electronics&#10;&#10;Description automatically generated">
            <a:extLst>
              <a:ext uri="{FF2B5EF4-FFF2-40B4-BE49-F238E27FC236}">
                <a16:creationId xmlns:a16="http://schemas.microsoft.com/office/drawing/2014/main" id="{CEC14B73-C035-4A82-A330-5D8E8FADAF8C}"/>
              </a:ext>
            </a:extLst>
          </p:cNvPr>
          <p:cNvPicPr>
            <a:picLocks noChangeAspect="1"/>
          </p:cNvPicPr>
          <p:nvPr/>
        </p:nvPicPr>
        <p:blipFill>
          <a:blip r:embed="rId3"/>
          <a:stretch>
            <a:fillRect/>
          </a:stretch>
        </p:blipFill>
        <p:spPr>
          <a:xfrm>
            <a:off x="640447" y="2187784"/>
            <a:ext cx="5455553" cy="3071275"/>
          </a:xfrm>
          <a:prstGeom prst="rect">
            <a:avLst/>
          </a:prstGeom>
        </p:spPr>
      </p:pic>
    </p:spTree>
    <p:extLst>
      <p:ext uri="{BB962C8B-B14F-4D97-AF65-F5344CB8AC3E}">
        <p14:creationId xmlns:p14="http://schemas.microsoft.com/office/powerpoint/2010/main" val="4787073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ndoor, sitting, computer, table&#10;&#10;Description automatically generated">
            <a:extLst>
              <a:ext uri="{FF2B5EF4-FFF2-40B4-BE49-F238E27FC236}">
                <a16:creationId xmlns:a16="http://schemas.microsoft.com/office/drawing/2014/main" id="{750445CC-9CAE-4ECB-B35C-14CC569C15E1}"/>
              </a:ext>
            </a:extLst>
          </p:cNvPr>
          <p:cNvPicPr>
            <a:picLocks noChangeAspect="1"/>
          </p:cNvPicPr>
          <p:nvPr/>
        </p:nvPicPr>
        <p:blipFill>
          <a:blip r:embed="rId2"/>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0"/>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SOCIAL INNOVATION</a:t>
            </a:r>
          </a:p>
        </p:txBody>
      </p:sp>
    </p:spTree>
    <p:extLst>
      <p:ext uri="{BB962C8B-B14F-4D97-AF65-F5344CB8AC3E}">
        <p14:creationId xmlns:p14="http://schemas.microsoft.com/office/powerpoint/2010/main" val="3932767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517245-3F7F-40B3-91EF-B50A54BD43EC}"/>
              </a:ext>
            </a:extLst>
          </p:cNvPr>
          <p:cNvSpPr txBox="1"/>
          <p:nvPr/>
        </p:nvSpPr>
        <p:spPr>
          <a:xfrm>
            <a:off x="839416" y="476672"/>
            <a:ext cx="5184575" cy="523220"/>
          </a:xfrm>
          <a:prstGeom prst="rect">
            <a:avLst/>
          </a:prstGeom>
          <a:noFill/>
        </p:spPr>
        <p:txBody>
          <a:bodyPr wrap="square" rtlCol="0">
            <a:spAutoFit/>
          </a:bodyPr>
          <a:lstStyle/>
          <a:p>
            <a:r>
              <a:rPr lang="en-US" sz="2800" b="1" dirty="0"/>
              <a:t>Social innovation</a:t>
            </a:r>
          </a:p>
        </p:txBody>
      </p:sp>
      <p:sp>
        <p:nvSpPr>
          <p:cNvPr id="2" name="Rectangle 1">
            <a:extLst>
              <a:ext uri="{FF2B5EF4-FFF2-40B4-BE49-F238E27FC236}">
                <a16:creationId xmlns:a16="http://schemas.microsoft.com/office/drawing/2014/main" id="{42BEE63A-8AEE-4C0D-B8E7-5A06A71A5F62}"/>
              </a:ext>
            </a:extLst>
          </p:cNvPr>
          <p:cNvSpPr/>
          <p:nvPr/>
        </p:nvSpPr>
        <p:spPr>
          <a:xfrm>
            <a:off x="839416" y="1124744"/>
            <a:ext cx="9577064" cy="2812180"/>
          </a:xfrm>
          <a:prstGeom prst="rect">
            <a:avLst/>
          </a:prstGeom>
        </p:spPr>
        <p:txBody>
          <a:bodyPr wrap="square">
            <a:spAutoFit/>
          </a:bodyPr>
          <a:lstStyle/>
          <a:p>
            <a:r>
              <a:rPr lang="en-US" sz="1300" dirty="0">
                <a:solidFill>
                  <a:schemeClr val="bg1">
                    <a:lumMod val="65000"/>
                  </a:schemeClr>
                </a:solidFill>
              </a:rPr>
              <a:t>Social innovations are new practices or technological inventions that aim to </a:t>
            </a:r>
            <a:r>
              <a:rPr lang="en-US" sz="1300" b="1" dirty="0">
                <a:solidFill>
                  <a:schemeClr val="bg1">
                    <a:lumMod val="65000"/>
                  </a:schemeClr>
                </a:solidFill>
              </a:rPr>
              <a:t>meet social needs </a:t>
            </a:r>
            <a:r>
              <a:rPr lang="en-US" sz="1300" dirty="0">
                <a:solidFill>
                  <a:schemeClr val="bg1">
                    <a:lumMod val="65000"/>
                  </a:schemeClr>
                </a:solidFill>
              </a:rPr>
              <a:t>in a better way than existing solutions. These types of innovative solutions can be provided or funded either by public or commercial entities.</a:t>
            </a:r>
          </a:p>
          <a:p>
            <a:endParaRPr lang="en-US" sz="1300" dirty="0">
              <a:solidFill>
                <a:schemeClr val="bg1">
                  <a:lumMod val="65000"/>
                </a:schemeClr>
              </a:solidFill>
            </a:endParaRPr>
          </a:p>
          <a:p>
            <a:r>
              <a:rPr lang="en-US" sz="1300" dirty="0">
                <a:solidFill>
                  <a:schemeClr val="bg1">
                    <a:lumMod val="65000"/>
                  </a:schemeClr>
                </a:solidFill>
              </a:rPr>
              <a:t>Although it isn’t always the case, the result of innovation should be improvement. </a:t>
            </a:r>
          </a:p>
          <a:p>
            <a:endParaRPr lang="en-US" sz="1300" dirty="0">
              <a:solidFill>
                <a:schemeClr val="bg1">
                  <a:lumMod val="65000"/>
                </a:schemeClr>
              </a:solidFill>
            </a:endParaRPr>
          </a:p>
          <a:p>
            <a:r>
              <a:rPr lang="en-US" sz="1300" dirty="0">
                <a:solidFill>
                  <a:schemeClr val="bg1">
                    <a:lumMod val="65000"/>
                  </a:schemeClr>
                </a:solidFill>
              </a:rPr>
              <a:t>From the society’s perspective, some examples of the fundamental outcomes of social innovations are:</a:t>
            </a:r>
          </a:p>
          <a:p>
            <a:endParaRPr lang="en-US" dirty="0"/>
          </a:p>
          <a:p>
            <a:pPr marL="285750" indent="-285750">
              <a:lnSpc>
                <a:spcPct val="150000"/>
              </a:lnSpc>
              <a:buFont typeface="Arial" panose="020B0604020202020204" pitchFamily="34" charset="0"/>
              <a:buChar char="•"/>
            </a:pPr>
            <a:r>
              <a:rPr lang="en-US" sz="1100" b="1" dirty="0">
                <a:solidFill>
                  <a:schemeClr val="bg1">
                    <a:lumMod val="50000"/>
                  </a:schemeClr>
                </a:solidFill>
              </a:rPr>
              <a:t>Economic growth</a:t>
            </a:r>
          </a:p>
          <a:p>
            <a:pPr marL="285750" indent="-285750">
              <a:lnSpc>
                <a:spcPct val="150000"/>
              </a:lnSpc>
              <a:buFont typeface="Arial" panose="020B0604020202020204" pitchFamily="34" charset="0"/>
              <a:buChar char="•"/>
            </a:pPr>
            <a:r>
              <a:rPr lang="en-US" sz="1100" b="1" dirty="0">
                <a:solidFill>
                  <a:schemeClr val="bg1">
                    <a:lumMod val="50000"/>
                  </a:schemeClr>
                </a:solidFill>
              </a:rPr>
              <a:t>Increased well-being</a:t>
            </a:r>
          </a:p>
          <a:p>
            <a:pPr marL="285750" indent="-285750">
              <a:lnSpc>
                <a:spcPct val="150000"/>
              </a:lnSpc>
              <a:buFont typeface="Arial" panose="020B0604020202020204" pitchFamily="34" charset="0"/>
              <a:buChar char="•"/>
            </a:pPr>
            <a:r>
              <a:rPr lang="en-US" sz="1100" b="1" dirty="0">
                <a:solidFill>
                  <a:schemeClr val="bg1">
                    <a:lumMod val="50000"/>
                  </a:schemeClr>
                </a:solidFill>
              </a:rPr>
              <a:t>Increased communication</a:t>
            </a:r>
          </a:p>
          <a:p>
            <a:pPr marL="285750" indent="-285750">
              <a:lnSpc>
                <a:spcPct val="150000"/>
              </a:lnSpc>
              <a:buFont typeface="Arial" panose="020B0604020202020204" pitchFamily="34" charset="0"/>
              <a:buChar char="•"/>
            </a:pPr>
            <a:r>
              <a:rPr lang="en-US" sz="1100" b="1" dirty="0">
                <a:solidFill>
                  <a:schemeClr val="bg1">
                    <a:lumMod val="50000"/>
                  </a:schemeClr>
                </a:solidFill>
              </a:rPr>
              <a:t>Educational accessibility </a:t>
            </a:r>
          </a:p>
          <a:p>
            <a:pPr marL="285750" indent="-285750">
              <a:lnSpc>
                <a:spcPct val="150000"/>
              </a:lnSpc>
              <a:buFont typeface="Arial" panose="020B0604020202020204" pitchFamily="34" charset="0"/>
              <a:buChar char="•"/>
            </a:pPr>
            <a:r>
              <a:rPr lang="en-US" sz="1100" b="1" dirty="0">
                <a:solidFill>
                  <a:schemeClr val="bg1">
                    <a:lumMod val="50000"/>
                  </a:schemeClr>
                </a:solidFill>
              </a:rPr>
              <a:t>Environmental sustainability</a:t>
            </a:r>
            <a:endParaRPr lang="en-US" sz="1100" dirty="0">
              <a:solidFill>
                <a:schemeClr val="bg1">
                  <a:lumMod val="50000"/>
                </a:schemeClr>
              </a:solidFill>
            </a:endParaRPr>
          </a:p>
        </p:txBody>
      </p:sp>
      <p:sp>
        <p:nvSpPr>
          <p:cNvPr id="4" name="Rectangle 3">
            <a:extLst>
              <a:ext uri="{FF2B5EF4-FFF2-40B4-BE49-F238E27FC236}">
                <a16:creationId xmlns:a16="http://schemas.microsoft.com/office/drawing/2014/main" id="{0EC9918F-96CD-4A54-B42A-3A0C5EFB597A}"/>
              </a:ext>
            </a:extLst>
          </p:cNvPr>
          <p:cNvSpPr/>
          <p:nvPr/>
        </p:nvSpPr>
        <p:spPr>
          <a:xfrm>
            <a:off x="834878" y="4169953"/>
            <a:ext cx="5923416" cy="338554"/>
          </a:xfrm>
          <a:prstGeom prst="rect">
            <a:avLst/>
          </a:prstGeom>
        </p:spPr>
        <p:txBody>
          <a:bodyPr wrap="none">
            <a:spAutoFit/>
          </a:bodyPr>
          <a:lstStyle/>
          <a:p>
            <a:r>
              <a:rPr lang="en-US" sz="1600" b="1" dirty="0">
                <a:solidFill>
                  <a:schemeClr val="bg1">
                    <a:lumMod val="50000"/>
                  </a:schemeClr>
                </a:solidFill>
              </a:rPr>
              <a:t>Emerging social issues require new innovative solutions</a:t>
            </a:r>
            <a:endParaRPr lang="en-FI" sz="1600" b="1" dirty="0">
              <a:solidFill>
                <a:schemeClr val="bg1">
                  <a:lumMod val="50000"/>
                </a:schemeClr>
              </a:solidFill>
            </a:endParaRPr>
          </a:p>
        </p:txBody>
      </p:sp>
      <p:sp>
        <p:nvSpPr>
          <p:cNvPr id="5" name="Rectangle 4">
            <a:extLst>
              <a:ext uri="{FF2B5EF4-FFF2-40B4-BE49-F238E27FC236}">
                <a16:creationId xmlns:a16="http://schemas.microsoft.com/office/drawing/2014/main" id="{57225E8C-6CC1-467C-8E30-EB74D75C9D49}"/>
              </a:ext>
            </a:extLst>
          </p:cNvPr>
          <p:cNvSpPr/>
          <p:nvPr/>
        </p:nvSpPr>
        <p:spPr>
          <a:xfrm>
            <a:off x="845351" y="4630755"/>
            <a:ext cx="9582794" cy="1892826"/>
          </a:xfrm>
          <a:prstGeom prst="rect">
            <a:avLst/>
          </a:prstGeom>
        </p:spPr>
        <p:txBody>
          <a:bodyPr wrap="square">
            <a:spAutoFit/>
          </a:bodyPr>
          <a:lstStyle/>
          <a:p>
            <a:r>
              <a:rPr lang="en-US" sz="1300" dirty="0">
                <a:solidFill>
                  <a:schemeClr val="bg1">
                    <a:lumMod val="65000"/>
                  </a:schemeClr>
                </a:solidFill>
              </a:rPr>
              <a:t>Sustainability and environmental issues, such as climate change, are challenges that require a lot of work and innovative solutions now and in the future. </a:t>
            </a:r>
          </a:p>
          <a:p>
            <a:endParaRPr lang="en-US" sz="1300" dirty="0">
              <a:solidFill>
                <a:schemeClr val="bg1">
                  <a:lumMod val="65000"/>
                </a:schemeClr>
              </a:solidFill>
            </a:endParaRPr>
          </a:p>
          <a:p>
            <a:r>
              <a:rPr lang="en-US" sz="1300" dirty="0">
                <a:solidFill>
                  <a:schemeClr val="bg1">
                    <a:lumMod val="65000"/>
                  </a:schemeClr>
                </a:solidFill>
              </a:rPr>
              <a:t>Often, politics or other methods aren’t enough to make a change – at least not quick enough. Policy changes take time to take effect, which is why the long-term survival of our society and nature depends on new, responsible innovative technologies.</a:t>
            </a:r>
          </a:p>
          <a:p>
            <a:endParaRPr lang="en-US" sz="1300" dirty="0">
              <a:solidFill>
                <a:schemeClr val="bg1">
                  <a:lumMod val="65000"/>
                </a:schemeClr>
              </a:solidFill>
            </a:endParaRPr>
          </a:p>
          <a:p>
            <a:r>
              <a:rPr lang="en-US" sz="1300" dirty="0">
                <a:solidFill>
                  <a:schemeClr val="bg1">
                    <a:lumMod val="65000"/>
                  </a:schemeClr>
                </a:solidFill>
              </a:rPr>
              <a:t>Thus, new greener technology solutions, such as </a:t>
            </a:r>
            <a:r>
              <a:rPr lang="en-US" sz="1300" b="1" dirty="0">
                <a:solidFill>
                  <a:schemeClr val="bg1">
                    <a:lumMod val="50000"/>
                  </a:schemeClr>
                </a:solidFill>
              </a:rPr>
              <a:t>eco vehicles </a:t>
            </a:r>
            <a:r>
              <a:rPr lang="en-US" sz="1300" dirty="0">
                <a:solidFill>
                  <a:schemeClr val="bg1">
                    <a:lumMod val="65000"/>
                  </a:schemeClr>
                </a:solidFill>
              </a:rPr>
              <a:t>and </a:t>
            </a:r>
            <a:r>
              <a:rPr lang="en-US" sz="1300" b="1" dirty="0">
                <a:solidFill>
                  <a:schemeClr val="bg1">
                    <a:lumMod val="50000"/>
                  </a:schemeClr>
                </a:solidFill>
              </a:rPr>
              <a:t>clean water solutions </a:t>
            </a:r>
            <a:r>
              <a:rPr lang="en-US" sz="1300" dirty="0">
                <a:solidFill>
                  <a:schemeClr val="bg1">
                    <a:lumMod val="65000"/>
                  </a:schemeClr>
                </a:solidFill>
              </a:rPr>
              <a:t>will definitely offer many advantages for the future.</a:t>
            </a:r>
          </a:p>
        </p:txBody>
      </p:sp>
    </p:spTree>
    <p:extLst>
      <p:ext uri="{BB962C8B-B14F-4D97-AF65-F5344CB8AC3E}">
        <p14:creationId xmlns:p14="http://schemas.microsoft.com/office/powerpoint/2010/main" val="17031808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icture containing indoor, sitting&#10;&#10;Description automatically generated">
            <a:extLst>
              <a:ext uri="{FF2B5EF4-FFF2-40B4-BE49-F238E27FC236}">
                <a16:creationId xmlns:a16="http://schemas.microsoft.com/office/drawing/2014/main" id="{30037D0F-827D-7441-8055-F0418CE355AA}"/>
              </a:ext>
            </a:extLst>
          </p:cNvPr>
          <p:cNvPicPr>
            <a:picLocks noGrp="1" noChangeAspect="1"/>
          </p:cNvPicPr>
          <p:nvPr>
            <p:ph type="pic" sz="quarter" idx="12"/>
          </p:nvPr>
        </p:nvPicPr>
        <p:blipFill>
          <a:blip r:embed="rId3"/>
          <a:srcRect l="44" r="44"/>
          <a:stretch>
            <a:fillRect/>
          </a:stretch>
        </p:blipFill>
        <p:spPr>
          <a:xfrm>
            <a:off x="0" y="0"/>
            <a:ext cx="12192000" cy="6858000"/>
          </a:xfrm>
        </p:spPr>
      </p:pic>
      <p:sp>
        <p:nvSpPr>
          <p:cNvPr id="21" name="Rectangle 20">
            <a:extLst>
              <a:ext uri="{FF2B5EF4-FFF2-40B4-BE49-F238E27FC236}">
                <a16:creationId xmlns:a16="http://schemas.microsoft.com/office/drawing/2014/main" id="{0BB9C142-91A3-A34F-BC4C-F9C5FF9C1B3F}"/>
              </a:ext>
            </a:extLst>
          </p:cNvPr>
          <p:cNvSpPr/>
          <p:nvPr/>
        </p:nvSpPr>
        <p:spPr>
          <a:xfrm>
            <a:off x="0" y="-1601"/>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WHAT’S NEXT?</a:t>
            </a:r>
          </a:p>
        </p:txBody>
      </p:sp>
    </p:spTree>
    <p:extLst>
      <p:ext uri="{BB962C8B-B14F-4D97-AF65-F5344CB8AC3E}">
        <p14:creationId xmlns:p14="http://schemas.microsoft.com/office/powerpoint/2010/main" val="18442229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
            <a:lum/>
          </a:blip>
          <a:srcRect/>
          <a:stretch>
            <a:fillRect t="-6000" b="-6000"/>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3DEE909-AEC4-0549-88D6-45B2977D6A0E}"/>
              </a:ext>
            </a:extLst>
          </p:cNvPr>
          <p:cNvSpPr txBox="1"/>
          <p:nvPr/>
        </p:nvSpPr>
        <p:spPr>
          <a:xfrm>
            <a:off x="1127448" y="575344"/>
            <a:ext cx="8352928" cy="461665"/>
          </a:xfrm>
          <a:prstGeom prst="rect">
            <a:avLst/>
          </a:prstGeom>
          <a:noFill/>
        </p:spPr>
        <p:txBody>
          <a:bodyPr wrap="square" rtlCol="0">
            <a:spAutoFit/>
          </a:bodyPr>
          <a:lstStyle/>
          <a:p>
            <a:r>
              <a:rPr lang="en-US" sz="2400" b="1" dirty="0"/>
              <a:t>What is next?</a:t>
            </a:r>
          </a:p>
        </p:txBody>
      </p:sp>
      <p:sp>
        <p:nvSpPr>
          <p:cNvPr id="21" name="Rectangle 20">
            <a:extLst>
              <a:ext uri="{FF2B5EF4-FFF2-40B4-BE49-F238E27FC236}">
                <a16:creationId xmlns:a16="http://schemas.microsoft.com/office/drawing/2014/main" id="{F2E9D5F4-0A84-4380-BA7F-75E288361176}"/>
              </a:ext>
            </a:extLst>
          </p:cNvPr>
          <p:cNvSpPr/>
          <p:nvPr/>
        </p:nvSpPr>
        <p:spPr>
          <a:xfrm>
            <a:off x="1127448" y="1118739"/>
            <a:ext cx="9001000" cy="2292935"/>
          </a:xfrm>
          <a:prstGeom prst="rect">
            <a:avLst/>
          </a:prstGeom>
        </p:spPr>
        <p:txBody>
          <a:bodyPr wrap="square">
            <a:spAutoFit/>
          </a:bodyPr>
          <a:lstStyle/>
          <a:p>
            <a:r>
              <a:rPr lang="en-US" sz="1300" dirty="0">
                <a:solidFill>
                  <a:schemeClr val="bg1">
                    <a:lumMod val="65000"/>
                  </a:schemeClr>
                </a:solidFill>
              </a:rPr>
              <a:t>Reading this guide is just the first step towards understanding and capitalizing the endless opportunities you have with innovation.</a:t>
            </a:r>
          </a:p>
          <a:p>
            <a:endParaRPr lang="en-US" sz="1300" dirty="0">
              <a:solidFill>
                <a:schemeClr val="bg1">
                  <a:lumMod val="65000"/>
                </a:schemeClr>
              </a:solidFill>
            </a:endParaRPr>
          </a:p>
          <a:p>
            <a:r>
              <a:rPr lang="en-US" sz="1300" dirty="0">
                <a:solidFill>
                  <a:schemeClr val="bg1">
                    <a:lumMod val="65000"/>
                  </a:schemeClr>
                </a:solidFill>
              </a:rPr>
              <a:t>Although some organizations want to focus on cool disruptive technologies and transformational business models, even the most radical innovations result from continuous small improvements. </a:t>
            </a:r>
          </a:p>
          <a:p>
            <a:endParaRPr lang="en-US" sz="1300" dirty="0">
              <a:solidFill>
                <a:schemeClr val="bg1">
                  <a:lumMod val="65000"/>
                </a:schemeClr>
              </a:solidFill>
              <a:latin typeface="Noto Sans" panose="020B0502040504020204" pitchFamily="34" charset="0"/>
            </a:endParaRPr>
          </a:p>
          <a:p>
            <a:r>
              <a:rPr lang="en-US" sz="1300" dirty="0">
                <a:solidFill>
                  <a:schemeClr val="bg1">
                    <a:lumMod val="65000"/>
                  </a:schemeClr>
                </a:solidFill>
                <a:latin typeface="Noto Sans" panose="020B0502040504020204" pitchFamily="34" charset="0"/>
              </a:rPr>
              <a:t>The most ambitious innovators find the </a:t>
            </a:r>
            <a:r>
              <a:rPr lang="en-US" sz="1300" b="1" dirty="0">
                <a:solidFill>
                  <a:schemeClr val="bg1">
                    <a:lumMod val="50000"/>
                  </a:schemeClr>
                </a:solidFill>
                <a:latin typeface="Noto Sans" panose="020B0502040504020204" pitchFamily="34" charset="0"/>
              </a:rPr>
              <a:t>right mix</a:t>
            </a:r>
            <a:r>
              <a:rPr lang="en-US" sz="1300" dirty="0">
                <a:solidFill>
                  <a:schemeClr val="bg1">
                    <a:lumMod val="65000"/>
                  </a:schemeClr>
                </a:solidFill>
                <a:latin typeface="Noto Sans" panose="020B0502040504020204" pitchFamily="34" charset="0"/>
              </a:rPr>
              <a:t> of different types of innovations and apply them as extensively as possible within their organizations. </a:t>
            </a:r>
          </a:p>
          <a:p>
            <a:endParaRPr lang="en-US" sz="1300" dirty="0">
              <a:solidFill>
                <a:schemeClr val="bg1">
                  <a:lumMod val="65000"/>
                </a:schemeClr>
              </a:solidFill>
              <a:latin typeface="Noto Sans" panose="020B0502040504020204" pitchFamily="34" charset="0"/>
            </a:endParaRPr>
          </a:p>
          <a:p>
            <a:r>
              <a:rPr lang="en-US" sz="1300" dirty="0">
                <a:solidFill>
                  <a:schemeClr val="bg1">
                    <a:lumMod val="65000"/>
                  </a:schemeClr>
                </a:solidFill>
                <a:latin typeface="Noto Sans" panose="020B0502040504020204" pitchFamily="34" charset="0"/>
              </a:rPr>
              <a:t>Instead of relying on a single R&amp;D process, or a single type of innovation, they use and manage different types of innovations holistically and systematically.</a:t>
            </a:r>
          </a:p>
        </p:txBody>
      </p:sp>
      <p:grpSp>
        <p:nvGrpSpPr>
          <p:cNvPr id="23" name="Group 22">
            <a:extLst>
              <a:ext uri="{FF2B5EF4-FFF2-40B4-BE49-F238E27FC236}">
                <a16:creationId xmlns:a16="http://schemas.microsoft.com/office/drawing/2014/main" id="{120CCC50-24D6-4E1C-8FD4-D18BAD52CC4A}"/>
              </a:ext>
            </a:extLst>
          </p:cNvPr>
          <p:cNvGrpSpPr/>
          <p:nvPr/>
        </p:nvGrpSpPr>
        <p:grpSpPr>
          <a:xfrm>
            <a:off x="1130276" y="4194424"/>
            <a:ext cx="2088232" cy="2084400"/>
            <a:chOff x="1559496" y="4077072"/>
            <a:chExt cx="2088232" cy="2088232"/>
          </a:xfrm>
          <a:solidFill>
            <a:schemeClr val="accent1">
              <a:alpha val="75000"/>
            </a:schemeClr>
          </a:solidFill>
        </p:grpSpPr>
        <p:sp>
          <p:nvSpPr>
            <p:cNvPr id="33" name="Oval 32">
              <a:extLst>
                <a:ext uri="{FF2B5EF4-FFF2-40B4-BE49-F238E27FC236}">
                  <a16:creationId xmlns:a16="http://schemas.microsoft.com/office/drawing/2014/main" id="{5A4A5E6E-EF4D-4E67-B3A6-2034B968D2F4}"/>
                </a:ext>
              </a:extLst>
            </p:cNvPr>
            <p:cNvSpPr/>
            <p:nvPr/>
          </p:nvSpPr>
          <p:spPr>
            <a:xfrm>
              <a:off x="1559496" y="4077072"/>
              <a:ext cx="2088232" cy="2088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4" name="TextBox 33">
              <a:extLst>
                <a:ext uri="{FF2B5EF4-FFF2-40B4-BE49-F238E27FC236}">
                  <a16:creationId xmlns:a16="http://schemas.microsoft.com/office/drawing/2014/main" id="{0B49E757-865A-4F9D-8422-6B204FDA9BF3}"/>
                </a:ext>
              </a:extLst>
            </p:cNvPr>
            <p:cNvSpPr txBox="1"/>
            <p:nvPr/>
          </p:nvSpPr>
          <p:spPr>
            <a:xfrm flipH="1">
              <a:off x="1887582" y="4569077"/>
              <a:ext cx="1440160" cy="1292662"/>
            </a:xfrm>
            <a:prstGeom prst="rect">
              <a:avLst/>
            </a:prstGeom>
            <a:noFill/>
          </p:spPr>
          <p:txBody>
            <a:bodyPr wrap="square" rtlCol="0">
              <a:spAutoFit/>
            </a:bodyPr>
            <a:lstStyle/>
            <a:p>
              <a:pPr algn="ctr"/>
              <a:r>
                <a:rPr lang="fi-FI" sz="1300" b="1" dirty="0">
                  <a:solidFill>
                    <a:schemeClr val="bg1"/>
                  </a:solidFill>
                </a:rPr>
                <a:t>1. Assess your current state with the Innovation Map (next slide)</a:t>
              </a:r>
              <a:endParaRPr lang="en-FI" sz="1300" b="1" dirty="0">
                <a:solidFill>
                  <a:schemeClr val="bg1"/>
                </a:solidFill>
              </a:endParaRPr>
            </a:p>
          </p:txBody>
        </p:sp>
      </p:grpSp>
      <p:grpSp>
        <p:nvGrpSpPr>
          <p:cNvPr id="24" name="Group 23">
            <a:extLst>
              <a:ext uri="{FF2B5EF4-FFF2-40B4-BE49-F238E27FC236}">
                <a16:creationId xmlns:a16="http://schemas.microsoft.com/office/drawing/2014/main" id="{C5B2FED9-589C-44F7-BCA4-16AC679AF899}"/>
              </a:ext>
            </a:extLst>
          </p:cNvPr>
          <p:cNvGrpSpPr/>
          <p:nvPr/>
        </p:nvGrpSpPr>
        <p:grpSpPr>
          <a:xfrm>
            <a:off x="3506540" y="4171651"/>
            <a:ext cx="2088232" cy="2084400"/>
            <a:chOff x="1559496" y="4077072"/>
            <a:chExt cx="2088232" cy="2088232"/>
          </a:xfrm>
          <a:solidFill>
            <a:schemeClr val="accent1">
              <a:alpha val="80000"/>
            </a:schemeClr>
          </a:solidFill>
        </p:grpSpPr>
        <p:sp>
          <p:nvSpPr>
            <p:cNvPr id="31" name="Oval 30">
              <a:extLst>
                <a:ext uri="{FF2B5EF4-FFF2-40B4-BE49-F238E27FC236}">
                  <a16:creationId xmlns:a16="http://schemas.microsoft.com/office/drawing/2014/main" id="{E150F1FC-746E-4B41-BCF3-92E9094B4160}"/>
                </a:ext>
              </a:extLst>
            </p:cNvPr>
            <p:cNvSpPr/>
            <p:nvPr/>
          </p:nvSpPr>
          <p:spPr>
            <a:xfrm>
              <a:off x="1559496" y="4077072"/>
              <a:ext cx="2088232" cy="2088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2" name="TextBox 31">
              <a:extLst>
                <a:ext uri="{FF2B5EF4-FFF2-40B4-BE49-F238E27FC236}">
                  <a16:creationId xmlns:a16="http://schemas.microsoft.com/office/drawing/2014/main" id="{60844E91-2E8A-490C-B07E-A32CC4D69175}"/>
                </a:ext>
              </a:extLst>
            </p:cNvPr>
            <p:cNvSpPr txBox="1"/>
            <p:nvPr/>
          </p:nvSpPr>
          <p:spPr>
            <a:xfrm flipH="1">
              <a:off x="1847528" y="4691878"/>
              <a:ext cx="1440160" cy="892552"/>
            </a:xfrm>
            <a:prstGeom prst="rect">
              <a:avLst/>
            </a:prstGeom>
            <a:noFill/>
          </p:spPr>
          <p:txBody>
            <a:bodyPr wrap="square" rtlCol="0">
              <a:spAutoFit/>
            </a:bodyPr>
            <a:lstStyle/>
            <a:p>
              <a:pPr algn="ctr"/>
              <a:r>
                <a:rPr lang="fi-FI" sz="1300" b="1" dirty="0">
                  <a:solidFill>
                    <a:schemeClr val="bg1"/>
                  </a:solidFill>
                </a:rPr>
                <a:t>2. Prioritize the areas that need improvement </a:t>
              </a:r>
              <a:endParaRPr lang="en-FI" sz="1300" b="1" dirty="0">
                <a:solidFill>
                  <a:schemeClr val="bg1"/>
                </a:solidFill>
              </a:endParaRPr>
            </a:p>
          </p:txBody>
        </p:sp>
      </p:grpSp>
      <p:grpSp>
        <p:nvGrpSpPr>
          <p:cNvPr id="25" name="Group 24">
            <a:extLst>
              <a:ext uri="{FF2B5EF4-FFF2-40B4-BE49-F238E27FC236}">
                <a16:creationId xmlns:a16="http://schemas.microsoft.com/office/drawing/2014/main" id="{F7B5237F-95D8-4512-AE93-67BF5CB0FCB0}"/>
              </a:ext>
            </a:extLst>
          </p:cNvPr>
          <p:cNvGrpSpPr/>
          <p:nvPr/>
        </p:nvGrpSpPr>
        <p:grpSpPr>
          <a:xfrm>
            <a:off x="5882804" y="4165844"/>
            <a:ext cx="2088232" cy="2084400"/>
            <a:chOff x="1559496" y="4077072"/>
            <a:chExt cx="2088232" cy="2088232"/>
          </a:xfrm>
          <a:solidFill>
            <a:schemeClr val="accent1">
              <a:alpha val="85000"/>
            </a:schemeClr>
          </a:solidFill>
        </p:grpSpPr>
        <p:sp>
          <p:nvSpPr>
            <p:cNvPr id="29" name="Oval 28">
              <a:extLst>
                <a:ext uri="{FF2B5EF4-FFF2-40B4-BE49-F238E27FC236}">
                  <a16:creationId xmlns:a16="http://schemas.microsoft.com/office/drawing/2014/main" id="{387393C8-1345-440B-BFBF-9A3E9FF673DA}"/>
                </a:ext>
              </a:extLst>
            </p:cNvPr>
            <p:cNvSpPr/>
            <p:nvPr/>
          </p:nvSpPr>
          <p:spPr>
            <a:xfrm>
              <a:off x="1559496" y="4077072"/>
              <a:ext cx="2088232" cy="2088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0" name="TextBox 29">
              <a:extLst>
                <a:ext uri="{FF2B5EF4-FFF2-40B4-BE49-F238E27FC236}">
                  <a16:creationId xmlns:a16="http://schemas.microsoft.com/office/drawing/2014/main" id="{3FA8220E-0B46-4436-89BB-1C80183DBF12}"/>
                </a:ext>
              </a:extLst>
            </p:cNvPr>
            <p:cNvSpPr txBox="1"/>
            <p:nvPr/>
          </p:nvSpPr>
          <p:spPr>
            <a:xfrm flipH="1">
              <a:off x="1883532" y="4497630"/>
              <a:ext cx="1476164" cy="1292662"/>
            </a:xfrm>
            <a:prstGeom prst="rect">
              <a:avLst/>
            </a:prstGeom>
            <a:noFill/>
          </p:spPr>
          <p:txBody>
            <a:bodyPr wrap="square" rtlCol="0">
              <a:spAutoFit/>
            </a:bodyPr>
            <a:lstStyle/>
            <a:p>
              <a:pPr algn="ctr"/>
              <a:r>
                <a:rPr lang="fi-FI" sz="1300" b="1" dirty="0">
                  <a:solidFill>
                    <a:schemeClr val="bg1"/>
                  </a:solidFill>
                </a:rPr>
                <a:t>3. </a:t>
              </a:r>
              <a:r>
                <a:rPr lang="en-US" sz="1300" b="1" dirty="0">
                  <a:solidFill>
                    <a:schemeClr val="bg1"/>
                  </a:solidFill>
                  <a:latin typeface="Noto Sans" panose="020B0502040504020204" pitchFamily="34" charset="0"/>
                </a:rPr>
                <a:t>Break down your strategic goals into smaller, easily implemented pieces</a:t>
              </a:r>
              <a:endParaRPr lang="en-US" sz="1300" dirty="0">
                <a:solidFill>
                  <a:schemeClr val="bg1"/>
                </a:solidFill>
                <a:latin typeface="Noto Sans" panose="020B0502040504020204" pitchFamily="34" charset="0"/>
              </a:endParaRPr>
            </a:p>
          </p:txBody>
        </p:sp>
      </p:grpSp>
      <p:grpSp>
        <p:nvGrpSpPr>
          <p:cNvPr id="26" name="Group 25">
            <a:extLst>
              <a:ext uri="{FF2B5EF4-FFF2-40B4-BE49-F238E27FC236}">
                <a16:creationId xmlns:a16="http://schemas.microsoft.com/office/drawing/2014/main" id="{BF0DDB93-C4AD-4C70-9BB7-53FA28FF4B7A}"/>
              </a:ext>
            </a:extLst>
          </p:cNvPr>
          <p:cNvGrpSpPr/>
          <p:nvPr/>
        </p:nvGrpSpPr>
        <p:grpSpPr>
          <a:xfrm>
            <a:off x="8261835" y="4143249"/>
            <a:ext cx="2088232" cy="2084400"/>
            <a:chOff x="1559496" y="4077072"/>
            <a:chExt cx="2088232" cy="2088232"/>
          </a:xfrm>
          <a:solidFill>
            <a:schemeClr val="accent1">
              <a:alpha val="90000"/>
            </a:schemeClr>
          </a:solidFill>
        </p:grpSpPr>
        <p:sp>
          <p:nvSpPr>
            <p:cNvPr id="27" name="Oval 26">
              <a:extLst>
                <a:ext uri="{FF2B5EF4-FFF2-40B4-BE49-F238E27FC236}">
                  <a16:creationId xmlns:a16="http://schemas.microsoft.com/office/drawing/2014/main" id="{D669F465-D366-41D4-886B-E704B8454A02}"/>
                </a:ext>
              </a:extLst>
            </p:cNvPr>
            <p:cNvSpPr/>
            <p:nvPr/>
          </p:nvSpPr>
          <p:spPr>
            <a:xfrm>
              <a:off x="1559496" y="4077072"/>
              <a:ext cx="2088232" cy="2088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8" name="TextBox 27">
              <a:extLst>
                <a:ext uri="{FF2B5EF4-FFF2-40B4-BE49-F238E27FC236}">
                  <a16:creationId xmlns:a16="http://schemas.microsoft.com/office/drawing/2014/main" id="{B60C44F7-684C-4D91-864B-51BE2E4C2E8E}"/>
                </a:ext>
              </a:extLst>
            </p:cNvPr>
            <p:cNvSpPr txBox="1"/>
            <p:nvPr/>
          </p:nvSpPr>
          <p:spPr>
            <a:xfrm flipH="1">
              <a:off x="1883532" y="4869160"/>
              <a:ext cx="1440160" cy="492443"/>
            </a:xfrm>
            <a:prstGeom prst="rect">
              <a:avLst/>
            </a:prstGeom>
            <a:noFill/>
          </p:spPr>
          <p:txBody>
            <a:bodyPr wrap="square" rtlCol="0">
              <a:spAutoFit/>
            </a:bodyPr>
            <a:lstStyle/>
            <a:p>
              <a:pPr algn="ctr"/>
              <a:r>
                <a:rPr lang="fi-FI" sz="1300" b="1" dirty="0">
                  <a:solidFill>
                    <a:schemeClr val="bg1"/>
                  </a:solidFill>
                </a:rPr>
                <a:t>4. Commit to the process</a:t>
              </a:r>
              <a:endParaRPr lang="en-FI" sz="1300" b="1" dirty="0">
                <a:solidFill>
                  <a:schemeClr val="bg1"/>
                </a:solidFill>
              </a:endParaRPr>
            </a:p>
          </p:txBody>
        </p:sp>
      </p:grpSp>
      <p:sp>
        <p:nvSpPr>
          <p:cNvPr id="35" name="Rectangle 34">
            <a:extLst>
              <a:ext uri="{FF2B5EF4-FFF2-40B4-BE49-F238E27FC236}">
                <a16:creationId xmlns:a16="http://schemas.microsoft.com/office/drawing/2014/main" id="{C641CA75-FAB0-4D83-844D-ABB61C17AFCC}"/>
              </a:ext>
            </a:extLst>
          </p:cNvPr>
          <p:cNvSpPr/>
          <p:nvPr/>
        </p:nvSpPr>
        <p:spPr>
          <a:xfrm>
            <a:off x="1127448" y="3590958"/>
            <a:ext cx="4608512" cy="338554"/>
          </a:xfrm>
          <a:prstGeom prst="rect">
            <a:avLst/>
          </a:prstGeom>
        </p:spPr>
        <p:txBody>
          <a:bodyPr wrap="square">
            <a:spAutoFit/>
          </a:bodyPr>
          <a:lstStyle/>
          <a:p>
            <a:r>
              <a:rPr lang="en-US" sz="1600" b="1" dirty="0">
                <a:solidFill>
                  <a:schemeClr val="bg1">
                    <a:lumMod val="50000"/>
                  </a:schemeClr>
                </a:solidFill>
                <a:latin typeface="Noto Sans" panose="020B0502040504020204" pitchFamily="34" charset="0"/>
              </a:rPr>
              <a:t>4 simple steps towards more innovation:</a:t>
            </a:r>
            <a:endParaRPr lang="en-FI" sz="1600" b="1" dirty="0">
              <a:solidFill>
                <a:schemeClr val="bg1">
                  <a:lumMod val="50000"/>
                </a:schemeClr>
              </a:solidFill>
            </a:endParaRPr>
          </a:p>
        </p:txBody>
      </p:sp>
      <p:sp>
        <p:nvSpPr>
          <p:cNvPr id="3" name="Arrow: Right 2">
            <a:extLst>
              <a:ext uri="{FF2B5EF4-FFF2-40B4-BE49-F238E27FC236}">
                <a16:creationId xmlns:a16="http://schemas.microsoft.com/office/drawing/2014/main" id="{25C8A0EF-94F6-4733-88E8-C575C5CFE736}"/>
              </a:ext>
            </a:extLst>
          </p:cNvPr>
          <p:cNvSpPr/>
          <p:nvPr/>
        </p:nvSpPr>
        <p:spPr>
          <a:xfrm>
            <a:off x="3243815" y="5027904"/>
            <a:ext cx="257623" cy="364111"/>
          </a:xfrm>
          <a:prstGeom prst="rightArrow">
            <a:avLst/>
          </a:prstGeom>
          <a:solidFill>
            <a:srgbClr val="BBB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6" name="Arrow: Right 35">
            <a:extLst>
              <a:ext uri="{FF2B5EF4-FFF2-40B4-BE49-F238E27FC236}">
                <a16:creationId xmlns:a16="http://schemas.microsoft.com/office/drawing/2014/main" id="{E74E7F6A-C2B8-42C0-BB5A-BF2757400FED}"/>
              </a:ext>
            </a:extLst>
          </p:cNvPr>
          <p:cNvSpPr/>
          <p:nvPr/>
        </p:nvSpPr>
        <p:spPr>
          <a:xfrm>
            <a:off x="5615469" y="5027904"/>
            <a:ext cx="257623" cy="364111"/>
          </a:xfrm>
          <a:prstGeom prst="rightArrow">
            <a:avLst/>
          </a:prstGeom>
          <a:solidFill>
            <a:srgbClr val="BBB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7" name="Arrow: Right 36">
            <a:extLst>
              <a:ext uri="{FF2B5EF4-FFF2-40B4-BE49-F238E27FC236}">
                <a16:creationId xmlns:a16="http://schemas.microsoft.com/office/drawing/2014/main" id="{8F06FB76-F3CA-4013-BEEF-1E32C5D9FF6B}"/>
              </a:ext>
            </a:extLst>
          </p:cNvPr>
          <p:cNvSpPr/>
          <p:nvPr/>
        </p:nvSpPr>
        <p:spPr>
          <a:xfrm>
            <a:off x="7986240" y="5034425"/>
            <a:ext cx="257623" cy="364111"/>
          </a:xfrm>
          <a:prstGeom prst="rightArrow">
            <a:avLst/>
          </a:prstGeom>
          <a:solidFill>
            <a:srgbClr val="BBB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1944098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
            <a:lum/>
          </a:blip>
          <a:srcRect/>
          <a:stretch>
            <a:fillRect t="-6000" b="-6000"/>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3DEE909-AEC4-0549-88D6-45B2977D6A0E}"/>
              </a:ext>
            </a:extLst>
          </p:cNvPr>
          <p:cNvSpPr txBox="1"/>
          <p:nvPr/>
        </p:nvSpPr>
        <p:spPr>
          <a:xfrm>
            <a:off x="1015265" y="556555"/>
            <a:ext cx="6698052" cy="523220"/>
          </a:xfrm>
          <a:prstGeom prst="rect">
            <a:avLst/>
          </a:prstGeom>
          <a:noFill/>
        </p:spPr>
        <p:txBody>
          <a:bodyPr wrap="square" rtlCol="0">
            <a:spAutoFit/>
          </a:bodyPr>
          <a:lstStyle/>
          <a:p>
            <a:r>
              <a:rPr lang="en-US" sz="2800" b="1" dirty="0"/>
              <a:t>How to categorize innovation</a:t>
            </a:r>
          </a:p>
        </p:txBody>
      </p:sp>
      <p:sp>
        <p:nvSpPr>
          <p:cNvPr id="7" name="TextBox 6">
            <a:extLst>
              <a:ext uri="{FF2B5EF4-FFF2-40B4-BE49-F238E27FC236}">
                <a16:creationId xmlns:a16="http://schemas.microsoft.com/office/drawing/2014/main" id="{571877AE-3F61-4DEE-94A7-B174661B6230}"/>
              </a:ext>
            </a:extLst>
          </p:cNvPr>
          <p:cNvSpPr txBox="1"/>
          <p:nvPr/>
        </p:nvSpPr>
        <p:spPr>
          <a:xfrm>
            <a:off x="1018382" y="979037"/>
            <a:ext cx="10004226" cy="1492716"/>
          </a:xfrm>
          <a:prstGeom prst="rect">
            <a:avLst/>
          </a:prstGeom>
          <a:noFill/>
        </p:spPr>
        <p:txBody>
          <a:bodyPr wrap="square" rtlCol="0">
            <a:spAutoFit/>
          </a:bodyPr>
          <a:lstStyle/>
          <a:p>
            <a:endParaRPr lang="fi-FI" sz="1300" dirty="0">
              <a:solidFill>
                <a:schemeClr val="bg1">
                  <a:lumMod val="65000"/>
                </a:schemeClr>
              </a:solidFill>
            </a:endParaRPr>
          </a:p>
          <a:p>
            <a:r>
              <a:rPr lang="fi-FI" sz="1300" dirty="0">
                <a:solidFill>
                  <a:schemeClr val="bg1">
                    <a:lumMod val="65000"/>
                  </a:schemeClr>
                </a:solidFill>
              </a:rPr>
              <a:t>Before delving deeper into the different innovation types, let’s have a look at how innovation can be categorized.</a:t>
            </a:r>
          </a:p>
          <a:p>
            <a:endParaRPr lang="fi-FI" sz="1300" dirty="0">
              <a:solidFill>
                <a:schemeClr val="bg1">
                  <a:lumMod val="65000"/>
                </a:schemeClr>
              </a:solidFill>
            </a:endParaRPr>
          </a:p>
          <a:p>
            <a:r>
              <a:rPr lang="fi-FI" sz="1300" dirty="0">
                <a:solidFill>
                  <a:schemeClr val="bg1">
                    <a:lumMod val="65000"/>
                  </a:schemeClr>
                </a:solidFill>
              </a:rPr>
              <a:t>In general, innovation can be either a new </a:t>
            </a:r>
            <a:r>
              <a:rPr lang="fi-FI" sz="1300" b="1" dirty="0">
                <a:solidFill>
                  <a:schemeClr val="bg1">
                    <a:lumMod val="65000"/>
                  </a:schemeClr>
                </a:solidFill>
              </a:rPr>
              <a:t>product</a:t>
            </a:r>
            <a:r>
              <a:rPr lang="fi-FI" sz="1300" dirty="0">
                <a:solidFill>
                  <a:schemeClr val="bg1">
                    <a:lumMod val="65000"/>
                  </a:schemeClr>
                </a:solidFill>
              </a:rPr>
              <a:t>, </a:t>
            </a:r>
            <a:r>
              <a:rPr lang="fi-FI" sz="1300" b="1" dirty="0">
                <a:solidFill>
                  <a:schemeClr val="bg1">
                    <a:lumMod val="65000"/>
                  </a:schemeClr>
                </a:solidFill>
              </a:rPr>
              <a:t>service</a:t>
            </a:r>
            <a:r>
              <a:rPr lang="fi-FI" sz="1300" dirty="0">
                <a:solidFill>
                  <a:schemeClr val="bg1">
                    <a:lumMod val="65000"/>
                  </a:schemeClr>
                </a:solidFill>
              </a:rPr>
              <a:t> or </a:t>
            </a:r>
            <a:r>
              <a:rPr lang="fi-FI" sz="1300" b="1" dirty="0">
                <a:solidFill>
                  <a:schemeClr val="bg1">
                    <a:lumMod val="65000"/>
                  </a:schemeClr>
                </a:solidFill>
              </a:rPr>
              <a:t>business model </a:t>
            </a:r>
            <a:r>
              <a:rPr lang="fi-FI" sz="1300" dirty="0">
                <a:solidFill>
                  <a:schemeClr val="bg1">
                    <a:lumMod val="65000"/>
                  </a:schemeClr>
                </a:solidFill>
              </a:rPr>
              <a:t>that uses completely new or existing </a:t>
            </a:r>
            <a:r>
              <a:rPr lang="fi-FI" sz="1300" b="1" dirty="0">
                <a:solidFill>
                  <a:schemeClr val="bg1">
                    <a:lumMod val="65000"/>
                  </a:schemeClr>
                </a:solidFill>
              </a:rPr>
              <a:t>technology</a:t>
            </a:r>
            <a:r>
              <a:rPr lang="fi-FI" sz="1300" dirty="0">
                <a:solidFill>
                  <a:schemeClr val="bg1">
                    <a:lumMod val="65000"/>
                  </a:schemeClr>
                </a:solidFill>
              </a:rPr>
              <a:t> in a new or existing </a:t>
            </a:r>
            <a:r>
              <a:rPr lang="fi-FI" sz="1300" b="1" dirty="0">
                <a:solidFill>
                  <a:schemeClr val="bg1">
                    <a:lumMod val="65000"/>
                  </a:schemeClr>
                </a:solidFill>
              </a:rPr>
              <a:t>market</a:t>
            </a:r>
            <a:r>
              <a:rPr lang="fi-FI" sz="1300" dirty="0">
                <a:solidFill>
                  <a:schemeClr val="bg1">
                    <a:lumMod val="65000"/>
                  </a:schemeClr>
                </a:solidFill>
              </a:rPr>
              <a:t>. Most innovations belong to several categories and the categories also overlap.</a:t>
            </a:r>
          </a:p>
          <a:p>
            <a:endParaRPr lang="fi-FI" sz="1300" dirty="0">
              <a:solidFill>
                <a:schemeClr val="bg1">
                  <a:lumMod val="65000"/>
                </a:schemeClr>
              </a:solidFill>
            </a:endParaRPr>
          </a:p>
          <a:p>
            <a:r>
              <a:rPr lang="fi-FI" sz="1300" dirty="0">
                <a:solidFill>
                  <a:schemeClr val="bg1">
                    <a:lumMod val="65000"/>
                  </a:schemeClr>
                </a:solidFill>
              </a:rPr>
              <a:t>Thus, the point of categorization is just to provide you with different ways to look at, and </a:t>
            </a:r>
            <a:r>
              <a:rPr lang="en-US" sz="1300" dirty="0">
                <a:solidFill>
                  <a:schemeClr val="bg1">
                    <a:lumMod val="65000"/>
                  </a:schemeClr>
                </a:solidFill>
              </a:rPr>
              <a:t>approach</a:t>
            </a:r>
            <a:r>
              <a:rPr lang="fi-FI" sz="1300" dirty="0">
                <a:solidFill>
                  <a:schemeClr val="bg1">
                    <a:lumMod val="65000"/>
                  </a:schemeClr>
                </a:solidFill>
              </a:rPr>
              <a:t>, innovation.</a:t>
            </a:r>
            <a:endParaRPr lang="en-FI" sz="1300" dirty="0">
              <a:solidFill>
                <a:schemeClr val="bg1">
                  <a:lumMod val="65000"/>
                </a:schemeClr>
              </a:solidFill>
            </a:endParaRPr>
          </a:p>
        </p:txBody>
      </p:sp>
      <p:grpSp>
        <p:nvGrpSpPr>
          <p:cNvPr id="27" name="Group 26">
            <a:extLst>
              <a:ext uri="{FF2B5EF4-FFF2-40B4-BE49-F238E27FC236}">
                <a16:creationId xmlns:a16="http://schemas.microsoft.com/office/drawing/2014/main" id="{811145E9-70AA-4624-AE55-9051729BE309}"/>
              </a:ext>
            </a:extLst>
          </p:cNvPr>
          <p:cNvGrpSpPr/>
          <p:nvPr/>
        </p:nvGrpSpPr>
        <p:grpSpPr>
          <a:xfrm>
            <a:off x="606857" y="2770505"/>
            <a:ext cx="10123460" cy="3340932"/>
            <a:chOff x="563812" y="2998246"/>
            <a:chExt cx="10123460" cy="3340932"/>
          </a:xfrm>
        </p:grpSpPr>
        <p:grpSp>
          <p:nvGrpSpPr>
            <p:cNvPr id="3" name="Group 2">
              <a:extLst>
                <a:ext uri="{FF2B5EF4-FFF2-40B4-BE49-F238E27FC236}">
                  <a16:creationId xmlns:a16="http://schemas.microsoft.com/office/drawing/2014/main" id="{F9A9A8DF-CB82-4D4D-B10C-6D42D1DFE7A5}"/>
                </a:ext>
              </a:extLst>
            </p:cNvPr>
            <p:cNvGrpSpPr/>
            <p:nvPr/>
          </p:nvGrpSpPr>
          <p:grpSpPr>
            <a:xfrm>
              <a:off x="1024652" y="3682769"/>
              <a:ext cx="8545182" cy="351749"/>
              <a:chOff x="612687" y="1798015"/>
              <a:chExt cx="8545182" cy="351749"/>
            </a:xfrm>
          </p:grpSpPr>
          <p:sp>
            <p:nvSpPr>
              <p:cNvPr id="2" name="Rectangle 1">
                <a:extLst>
                  <a:ext uri="{FF2B5EF4-FFF2-40B4-BE49-F238E27FC236}">
                    <a16:creationId xmlns:a16="http://schemas.microsoft.com/office/drawing/2014/main" id="{8491210B-D027-4865-BC69-037D4473DDCC}"/>
                  </a:ext>
                </a:extLst>
              </p:cNvPr>
              <p:cNvSpPr/>
              <p:nvPr/>
            </p:nvSpPr>
            <p:spPr>
              <a:xfrm>
                <a:off x="5666632" y="1811210"/>
                <a:ext cx="1362874" cy="338554"/>
              </a:xfrm>
              <a:prstGeom prst="rect">
                <a:avLst/>
              </a:prstGeom>
            </p:spPr>
            <p:txBody>
              <a:bodyPr wrap="none">
                <a:spAutoFit/>
              </a:bodyPr>
              <a:lstStyle/>
              <a:p>
                <a:r>
                  <a:rPr lang="en-US" sz="1600" b="1" dirty="0">
                    <a:solidFill>
                      <a:schemeClr val="tx1">
                        <a:lumMod val="50000"/>
                        <a:lumOff val="50000"/>
                      </a:schemeClr>
                    </a:solidFill>
                  </a:rPr>
                  <a:t>Technology</a:t>
                </a:r>
                <a:endParaRPr lang="en-FI" sz="1600" b="1" dirty="0">
                  <a:solidFill>
                    <a:schemeClr val="tx1">
                      <a:lumMod val="50000"/>
                      <a:lumOff val="50000"/>
                    </a:schemeClr>
                  </a:solidFill>
                </a:endParaRPr>
              </a:p>
            </p:txBody>
          </p:sp>
          <p:sp>
            <p:nvSpPr>
              <p:cNvPr id="4" name="Rectangle 3">
                <a:extLst>
                  <a:ext uri="{FF2B5EF4-FFF2-40B4-BE49-F238E27FC236}">
                    <a16:creationId xmlns:a16="http://schemas.microsoft.com/office/drawing/2014/main" id="{5EE2DBB4-CE2B-477D-B92A-5D3C38BEBE05}"/>
                  </a:ext>
                </a:extLst>
              </p:cNvPr>
              <p:cNvSpPr/>
              <p:nvPr/>
            </p:nvSpPr>
            <p:spPr>
              <a:xfrm>
                <a:off x="8224600" y="1807546"/>
                <a:ext cx="933269" cy="338554"/>
              </a:xfrm>
              <a:prstGeom prst="rect">
                <a:avLst/>
              </a:prstGeom>
            </p:spPr>
            <p:txBody>
              <a:bodyPr wrap="none">
                <a:spAutoFit/>
              </a:bodyPr>
              <a:lstStyle/>
              <a:p>
                <a:r>
                  <a:rPr lang="en-US" sz="1600" b="1" dirty="0">
                    <a:solidFill>
                      <a:schemeClr val="tx1">
                        <a:lumMod val="50000"/>
                        <a:lumOff val="50000"/>
                      </a:schemeClr>
                    </a:solidFill>
                  </a:rPr>
                  <a:t>Market</a:t>
                </a:r>
                <a:endParaRPr lang="en-FI" sz="1600" b="1" dirty="0">
                  <a:solidFill>
                    <a:schemeClr val="tx1">
                      <a:lumMod val="50000"/>
                      <a:lumOff val="50000"/>
                    </a:schemeClr>
                  </a:solidFill>
                </a:endParaRPr>
              </a:p>
            </p:txBody>
          </p:sp>
          <p:sp>
            <p:nvSpPr>
              <p:cNvPr id="5" name="Rectangle 4">
                <a:extLst>
                  <a:ext uri="{FF2B5EF4-FFF2-40B4-BE49-F238E27FC236}">
                    <a16:creationId xmlns:a16="http://schemas.microsoft.com/office/drawing/2014/main" id="{38A5D1A1-50A0-4E73-9E06-773C855E0172}"/>
                  </a:ext>
                </a:extLst>
              </p:cNvPr>
              <p:cNvSpPr/>
              <p:nvPr/>
            </p:nvSpPr>
            <p:spPr>
              <a:xfrm>
                <a:off x="3088820" y="1798015"/>
                <a:ext cx="1771639" cy="338554"/>
              </a:xfrm>
              <a:prstGeom prst="rect">
                <a:avLst/>
              </a:prstGeom>
            </p:spPr>
            <p:txBody>
              <a:bodyPr wrap="none">
                <a:spAutoFit/>
              </a:bodyPr>
              <a:lstStyle/>
              <a:p>
                <a:r>
                  <a:rPr lang="en-US" sz="1600" b="1" dirty="0">
                    <a:solidFill>
                      <a:schemeClr val="tx1">
                        <a:lumMod val="50000"/>
                        <a:lumOff val="50000"/>
                      </a:schemeClr>
                    </a:solidFill>
                  </a:rPr>
                  <a:t>Business Model</a:t>
                </a:r>
                <a:endParaRPr lang="en-FI" sz="1600" b="1" dirty="0">
                  <a:solidFill>
                    <a:schemeClr val="tx1">
                      <a:lumMod val="50000"/>
                      <a:lumOff val="50000"/>
                    </a:schemeClr>
                  </a:solidFill>
                </a:endParaRPr>
              </a:p>
            </p:txBody>
          </p:sp>
          <p:sp>
            <p:nvSpPr>
              <p:cNvPr id="6" name="Rectangle 5">
                <a:extLst>
                  <a:ext uri="{FF2B5EF4-FFF2-40B4-BE49-F238E27FC236}">
                    <a16:creationId xmlns:a16="http://schemas.microsoft.com/office/drawing/2014/main" id="{F741BF3E-1808-421F-9B63-D0C026712E3A}"/>
                  </a:ext>
                </a:extLst>
              </p:cNvPr>
              <p:cNvSpPr/>
              <p:nvPr/>
            </p:nvSpPr>
            <p:spPr>
              <a:xfrm>
                <a:off x="612687" y="1807546"/>
                <a:ext cx="2053767" cy="338554"/>
              </a:xfrm>
              <a:prstGeom prst="rect">
                <a:avLst/>
              </a:prstGeom>
            </p:spPr>
            <p:txBody>
              <a:bodyPr wrap="none">
                <a:spAutoFit/>
              </a:bodyPr>
              <a:lstStyle/>
              <a:p>
                <a:r>
                  <a:rPr lang="en-US" sz="1600" b="1" dirty="0">
                    <a:solidFill>
                      <a:schemeClr val="tx1">
                        <a:lumMod val="50000"/>
                        <a:lumOff val="50000"/>
                      </a:schemeClr>
                    </a:solidFill>
                  </a:rPr>
                  <a:t>Product or Service</a:t>
                </a:r>
                <a:endParaRPr lang="en-FI" sz="1600" b="1" dirty="0">
                  <a:solidFill>
                    <a:schemeClr val="tx1">
                      <a:lumMod val="50000"/>
                      <a:lumOff val="50000"/>
                    </a:schemeClr>
                  </a:solidFill>
                </a:endParaRPr>
              </a:p>
            </p:txBody>
          </p:sp>
        </p:grpSp>
        <p:sp>
          <p:nvSpPr>
            <p:cNvPr id="9" name="Oval 8">
              <a:extLst>
                <a:ext uri="{FF2B5EF4-FFF2-40B4-BE49-F238E27FC236}">
                  <a16:creationId xmlns:a16="http://schemas.microsoft.com/office/drawing/2014/main" id="{7D3FB193-5540-42E6-A038-25A510E2EFA9}"/>
                </a:ext>
              </a:extLst>
            </p:cNvPr>
            <p:cNvSpPr/>
            <p:nvPr/>
          </p:nvSpPr>
          <p:spPr>
            <a:xfrm>
              <a:off x="6166192" y="2999027"/>
              <a:ext cx="552580" cy="5525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1" name="Freeform 104">
              <a:extLst>
                <a:ext uri="{FF2B5EF4-FFF2-40B4-BE49-F238E27FC236}">
                  <a16:creationId xmlns:a16="http://schemas.microsoft.com/office/drawing/2014/main" id="{2A8177C6-5D8D-4C54-AA84-7C3E2C9ACD68}"/>
                </a:ext>
              </a:extLst>
            </p:cNvPr>
            <p:cNvSpPr/>
            <p:nvPr/>
          </p:nvSpPr>
          <p:spPr>
            <a:xfrm>
              <a:off x="6283753" y="3168717"/>
              <a:ext cx="317457" cy="211638"/>
            </a:xfrm>
            <a:custGeom>
              <a:avLst/>
              <a:gdLst>
                <a:gd name="connsiteX0" fmla="*/ 421846 w 523220"/>
                <a:gd name="connsiteY0" fmla="*/ 131677 h 348813"/>
                <a:gd name="connsiteX1" fmla="*/ 261610 w 523220"/>
                <a:gd name="connsiteY1" fmla="*/ 0 h 348813"/>
                <a:gd name="connsiteX2" fmla="*/ 116634 w 523220"/>
                <a:gd name="connsiteY2" fmla="*/ 88075 h 348813"/>
                <a:gd name="connsiteX3" fmla="*/ 0 w 523220"/>
                <a:gd name="connsiteY3" fmla="*/ 218008 h 348813"/>
                <a:gd name="connsiteX4" fmla="*/ 130805 w 523220"/>
                <a:gd name="connsiteY4" fmla="*/ 348813 h 348813"/>
                <a:gd name="connsiteX5" fmla="*/ 414216 w 523220"/>
                <a:gd name="connsiteY5" fmla="*/ 348813 h 348813"/>
                <a:gd name="connsiteX6" fmla="*/ 523220 w 523220"/>
                <a:gd name="connsiteY6" fmla="*/ 239809 h 348813"/>
                <a:gd name="connsiteX7" fmla="*/ 421846 w 523220"/>
                <a:gd name="connsiteY7" fmla="*/ 131677 h 34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220" h="348813">
                  <a:moveTo>
                    <a:pt x="421846" y="131677"/>
                  </a:moveTo>
                  <a:cubicBezTo>
                    <a:pt x="407022" y="56464"/>
                    <a:pt x="340965" y="0"/>
                    <a:pt x="261610" y="0"/>
                  </a:cubicBezTo>
                  <a:cubicBezTo>
                    <a:pt x="198606" y="0"/>
                    <a:pt x="143886" y="35753"/>
                    <a:pt x="116634" y="88075"/>
                  </a:cubicBezTo>
                  <a:cubicBezTo>
                    <a:pt x="51014" y="95052"/>
                    <a:pt x="0" y="150644"/>
                    <a:pt x="0" y="218008"/>
                  </a:cubicBezTo>
                  <a:cubicBezTo>
                    <a:pt x="0" y="290169"/>
                    <a:pt x="58644" y="348813"/>
                    <a:pt x="130805" y="348813"/>
                  </a:cubicBezTo>
                  <a:lnTo>
                    <a:pt x="414216" y="348813"/>
                  </a:lnTo>
                  <a:cubicBezTo>
                    <a:pt x="474386" y="348813"/>
                    <a:pt x="523220" y="299979"/>
                    <a:pt x="523220" y="239809"/>
                  </a:cubicBezTo>
                  <a:cubicBezTo>
                    <a:pt x="523220" y="182255"/>
                    <a:pt x="478528" y="135601"/>
                    <a:pt x="421846" y="131677"/>
                  </a:cubicBezTo>
                  <a:close/>
                </a:path>
              </a:pathLst>
            </a:custGeom>
            <a:solidFill>
              <a:schemeClr val="bg1"/>
            </a:solidFill>
            <a:ln w="21431" cap="flat">
              <a:noFill/>
              <a:prstDash val="solid"/>
              <a:miter/>
            </a:ln>
          </p:spPr>
          <p:txBody>
            <a:bodyPr rtlCol="0" anchor="ctr"/>
            <a:lstStyle/>
            <a:p>
              <a:endParaRPr lang="en-US" sz="1400" dirty="0"/>
            </a:p>
          </p:txBody>
        </p:sp>
        <p:sp>
          <p:nvSpPr>
            <p:cNvPr id="12" name="Oval 11">
              <a:extLst>
                <a:ext uri="{FF2B5EF4-FFF2-40B4-BE49-F238E27FC236}">
                  <a16:creationId xmlns:a16="http://schemas.microsoft.com/office/drawing/2014/main" id="{C2F39C16-C204-4945-935D-2881F29DB197}"/>
                </a:ext>
              </a:extLst>
            </p:cNvPr>
            <p:cNvSpPr/>
            <p:nvPr/>
          </p:nvSpPr>
          <p:spPr>
            <a:xfrm>
              <a:off x="8699589" y="2998246"/>
              <a:ext cx="552580" cy="5525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3" name="Freeform 100">
              <a:extLst>
                <a:ext uri="{FF2B5EF4-FFF2-40B4-BE49-F238E27FC236}">
                  <a16:creationId xmlns:a16="http://schemas.microsoft.com/office/drawing/2014/main" id="{80507B89-D49B-467E-8641-F494C8D651D0}"/>
                </a:ext>
              </a:extLst>
            </p:cNvPr>
            <p:cNvSpPr>
              <a:spLocks noChangeAspect="1"/>
            </p:cNvSpPr>
            <p:nvPr/>
          </p:nvSpPr>
          <p:spPr>
            <a:xfrm>
              <a:off x="8848559" y="3147215"/>
              <a:ext cx="254641" cy="254641"/>
            </a:xfrm>
            <a:custGeom>
              <a:avLst/>
              <a:gdLst>
                <a:gd name="connsiteX0" fmla="*/ 130805 w 436016"/>
                <a:gd name="connsiteY0" fmla="*/ 348813 h 436016"/>
                <a:gd name="connsiteX1" fmla="*/ 87421 w 436016"/>
                <a:gd name="connsiteY1" fmla="*/ 392415 h 436016"/>
                <a:gd name="connsiteX2" fmla="*/ 130805 w 436016"/>
                <a:gd name="connsiteY2" fmla="*/ 436017 h 436016"/>
                <a:gd name="connsiteX3" fmla="*/ 174407 w 436016"/>
                <a:gd name="connsiteY3" fmla="*/ 392415 h 436016"/>
                <a:gd name="connsiteX4" fmla="*/ 130805 w 436016"/>
                <a:gd name="connsiteY4" fmla="*/ 348813 h 436016"/>
                <a:gd name="connsiteX5" fmla="*/ 0 w 436016"/>
                <a:gd name="connsiteY5" fmla="*/ 0 h 436016"/>
                <a:gd name="connsiteX6" fmla="*/ 0 w 436016"/>
                <a:gd name="connsiteY6" fmla="*/ 43602 h 436016"/>
                <a:gd name="connsiteX7" fmla="*/ 43602 w 436016"/>
                <a:gd name="connsiteY7" fmla="*/ 43602 h 436016"/>
                <a:gd name="connsiteX8" fmla="*/ 122085 w 436016"/>
                <a:gd name="connsiteY8" fmla="*/ 209070 h 436016"/>
                <a:gd name="connsiteX9" fmla="*/ 92654 w 436016"/>
                <a:gd name="connsiteY9" fmla="*/ 262482 h 436016"/>
                <a:gd name="connsiteX10" fmla="*/ 87203 w 436016"/>
                <a:gd name="connsiteY10" fmla="*/ 283411 h 436016"/>
                <a:gd name="connsiteX11" fmla="*/ 130805 w 436016"/>
                <a:gd name="connsiteY11" fmla="*/ 327013 h 436016"/>
                <a:gd name="connsiteX12" fmla="*/ 392415 w 436016"/>
                <a:gd name="connsiteY12" fmla="*/ 327013 h 436016"/>
                <a:gd name="connsiteX13" fmla="*/ 392415 w 436016"/>
                <a:gd name="connsiteY13" fmla="*/ 283411 h 436016"/>
                <a:gd name="connsiteX14" fmla="*/ 139961 w 436016"/>
                <a:gd name="connsiteY14" fmla="*/ 283411 h 436016"/>
                <a:gd name="connsiteX15" fmla="*/ 134511 w 436016"/>
                <a:gd name="connsiteY15" fmla="*/ 277961 h 436016"/>
                <a:gd name="connsiteX16" fmla="*/ 135165 w 436016"/>
                <a:gd name="connsiteY16" fmla="*/ 275345 h 436016"/>
                <a:gd name="connsiteX17" fmla="*/ 154786 w 436016"/>
                <a:gd name="connsiteY17" fmla="*/ 239809 h 436016"/>
                <a:gd name="connsiteX18" fmla="*/ 317202 w 436016"/>
                <a:gd name="connsiteY18" fmla="*/ 239809 h 436016"/>
                <a:gd name="connsiteX19" fmla="*/ 355354 w 436016"/>
                <a:gd name="connsiteY19" fmla="*/ 217354 h 436016"/>
                <a:gd name="connsiteX20" fmla="*/ 433401 w 436016"/>
                <a:gd name="connsiteY20" fmla="*/ 75867 h 436016"/>
                <a:gd name="connsiteX21" fmla="*/ 436017 w 436016"/>
                <a:gd name="connsiteY21" fmla="*/ 65403 h 436016"/>
                <a:gd name="connsiteX22" fmla="*/ 414216 w 436016"/>
                <a:gd name="connsiteY22" fmla="*/ 43602 h 436016"/>
                <a:gd name="connsiteX23" fmla="*/ 91782 w 436016"/>
                <a:gd name="connsiteY23" fmla="*/ 43602 h 436016"/>
                <a:gd name="connsiteX24" fmla="*/ 71289 w 436016"/>
                <a:gd name="connsiteY24" fmla="*/ 0 h 436016"/>
                <a:gd name="connsiteX25" fmla="*/ 0 w 436016"/>
                <a:gd name="connsiteY25" fmla="*/ 0 h 436016"/>
                <a:gd name="connsiteX26" fmla="*/ 348813 w 436016"/>
                <a:gd name="connsiteY26" fmla="*/ 348813 h 436016"/>
                <a:gd name="connsiteX27" fmla="*/ 305430 w 436016"/>
                <a:gd name="connsiteY27" fmla="*/ 392415 h 436016"/>
                <a:gd name="connsiteX28" fmla="*/ 348813 w 436016"/>
                <a:gd name="connsiteY28" fmla="*/ 436017 h 436016"/>
                <a:gd name="connsiteX29" fmla="*/ 392415 w 436016"/>
                <a:gd name="connsiteY29" fmla="*/ 392415 h 436016"/>
                <a:gd name="connsiteX30" fmla="*/ 348813 w 436016"/>
                <a:gd name="connsiteY30" fmla="*/ 348813 h 4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36016" h="436016">
                  <a:moveTo>
                    <a:pt x="130805" y="348813"/>
                  </a:moveTo>
                  <a:cubicBezTo>
                    <a:pt x="106824" y="348813"/>
                    <a:pt x="87421" y="368434"/>
                    <a:pt x="87421" y="392415"/>
                  </a:cubicBezTo>
                  <a:cubicBezTo>
                    <a:pt x="87421" y="416396"/>
                    <a:pt x="106824" y="436017"/>
                    <a:pt x="130805" y="436017"/>
                  </a:cubicBezTo>
                  <a:cubicBezTo>
                    <a:pt x="154786" y="436017"/>
                    <a:pt x="174407" y="416396"/>
                    <a:pt x="174407" y="392415"/>
                  </a:cubicBezTo>
                  <a:cubicBezTo>
                    <a:pt x="174407" y="368434"/>
                    <a:pt x="154786" y="348813"/>
                    <a:pt x="130805" y="348813"/>
                  </a:cubicBezTo>
                  <a:close/>
                  <a:moveTo>
                    <a:pt x="0" y="0"/>
                  </a:moveTo>
                  <a:lnTo>
                    <a:pt x="0" y="43602"/>
                  </a:lnTo>
                  <a:lnTo>
                    <a:pt x="43602" y="43602"/>
                  </a:lnTo>
                  <a:lnTo>
                    <a:pt x="122085" y="209070"/>
                  </a:lnTo>
                  <a:lnTo>
                    <a:pt x="92654" y="262482"/>
                  </a:lnTo>
                  <a:cubicBezTo>
                    <a:pt x="89165" y="268586"/>
                    <a:pt x="87203" y="275781"/>
                    <a:pt x="87203" y="283411"/>
                  </a:cubicBezTo>
                  <a:cubicBezTo>
                    <a:pt x="87203" y="307392"/>
                    <a:pt x="106824" y="327013"/>
                    <a:pt x="130805" y="327013"/>
                  </a:cubicBezTo>
                  <a:lnTo>
                    <a:pt x="392415" y="327013"/>
                  </a:lnTo>
                  <a:lnTo>
                    <a:pt x="392415" y="283411"/>
                  </a:lnTo>
                  <a:lnTo>
                    <a:pt x="139961" y="283411"/>
                  </a:lnTo>
                  <a:cubicBezTo>
                    <a:pt x="136909" y="283411"/>
                    <a:pt x="134511" y="281013"/>
                    <a:pt x="134511" y="277961"/>
                  </a:cubicBezTo>
                  <a:lnTo>
                    <a:pt x="135165" y="275345"/>
                  </a:lnTo>
                  <a:lnTo>
                    <a:pt x="154786" y="239809"/>
                  </a:lnTo>
                  <a:lnTo>
                    <a:pt x="317202" y="239809"/>
                  </a:lnTo>
                  <a:cubicBezTo>
                    <a:pt x="333553" y="239809"/>
                    <a:pt x="347941" y="230871"/>
                    <a:pt x="355354" y="217354"/>
                  </a:cubicBezTo>
                  <a:lnTo>
                    <a:pt x="433401" y="75867"/>
                  </a:lnTo>
                  <a:cubicBezTo>
                    <a:pt x="435145" y="72815"/>
                    <a:pt x="436017" y="69109"/>
                    <a:pt x="436017" y="65403"/>
                  </a:cubicBezTo>
                  <a:cubicBezTo>
                    <a:pt x="436017" y="53412"/>
                    <a:pt x="426206" y="43602"/>
                    <a:pt x="414216" y="43602"/>
                  </a:cubicBezTo>
                  <a:lnTo>
                    <a:pt x="91782" y="43602"/>
                  </a:lnTo>
                  <a:lnTo>
                    <a:pt x="71289" y="0"/>
                  </a:lnTo>
                  <a:lnTo>
                    <a:pt x="0" y="0"/>
                  </a:lnTo>
                  <a:close/>
                  <a:moveTo>
                    <a:pt x="348813" y="348813"/>
                  </a:moveTo>
                  <a:cubicBezTo>
                    <a:pt x="324832" y="348813"/>
                    <a:pt x="305430" y="368434"/>
                    <a:pt x="305430" y="392415"/>
                  </a:cubicBezTo>
                  <a:cubicBezTo>
                    <a:pt x="305430" y="416396"/>
                    <a:pt x="324832" y="436017"/>
                    <a:pt x="348813" y="436017"/>
                  </a:cubicBezTo>
                  <a:cubicBezTo>
                    <a:pt x="372794" y="436017"/>
                    <a:pt x="392415" y="416396"/>
                    <a:pt x="392415" y="392415"/>
                  </a:cubicBezTo>
                  <a:cubicBezTo>
                    <a:pt x="392415" y="368434"/>
                    <a:pt x="372794" y="348813"/>
                    <a:pt x="348813" y="348813"/>
                  </a:cubicBezTo>
                  <a:close/>
                </a:path>
              </a:pathLst>
            </a:custGeom>
            <a:solidFill>
              <a:schemeClr val="bg1"/>
            </a:solidFill>
            <a:ln w="21431" cap="flat">
              <a:noFill/>
              <a:prstDash val="solid"/>
              <a:miter/>
            </a:ln>
          </p:spPr>
          <p:txBody>
            <a:bodyPr rtlCol="0" anchor="ctr"/>
            <a:lstStyle/>
            <a:p>
              <a:endParaRPr lang="en-US" sz="1400" dirty="0"/>
            </a:p>
          </p:txBody>
        </p:sp>
        <p:sp>
          <p:nvSpPr>
            <p:cNvPr id="14" name="Oval 13">
              <a:extLst>
                <a:ext uri="{FF2B5EF4-FFF2-40B4-BE49-F238E27FC236}">
                  <a16:creationId xmlns:a16="http://schemas.microsoft.com/office/drawing/2014/main" id="{60D346CF-7B44-41D2-B074-C938B0E2838A}"/>
                </a:ext>
              </a:extLst>
            </p:cNvPr>
            <p:cNvSpPr/>
            <p:nvPr/>
          </p:nvSpPr>
          <p:spPr>
            <a:xfrm>
              <a:off x="3587871" y="2998247"/>
              <a:ext cx="552580" cy="55258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5" name="Freeform 72">
              <a:extLst>
                <a:ext uri="{FF2B5EF4-FFF2-40B4-BE49-F238E27FC236}">
                  <a16:creationId xmlns:a16="http://schemas.microsoft.com/office/drawing/2014/main" id="{B2C4D3D2-C4B4-4FC0-8333-BC83DE15FB8E}"/>
                </a:ext>
              </a:extLst>
            </p:cNvPr>
            <p:cNvSpPr>
              <a:spLocks noChangeAspect="1"/>
            </p:cNvSpPr>
            <p:nvPr/>
          </p:nvSpPr>
          <p:spPr>
            <a:xfrm>
              <a:off x="3785506" y="3135306"/>
              <a:ext cx="157485" cy="278461"/>
            </a:xfrm>
            <a:custGeom>
              <a:avLst/>
              <a:gdLst>
                <a:gd name="connsiteX0" fmla="*/ 119469 w 221932"/>
                <a:gd name="connsiteY0" fmla="*/ 172227 h 392415"/>
                <a:gd name="connsiteX1" fmla="*/ 54066 w 221932"/>
                <a:gd name="connsiteY1" fmla="*/ 125355 h 392415"/>
                <a:gd name="connsiteX2" fmla="*/ 112928 w 221932"/>
                <a:gd name="connsiteY2" fmla="*/ 85023 h 392415"/>
                <a:gd name="connsiteX3" fmla="*/ 167430 w 221932"/>
                <a:gd name="connsiteY3" fmla="*/ 130805 h 392415"/>
                <a:gd name="connsiteX4" fmla="*/ 215610 w 221932"/>
                <a:gd name="connsiteY4" fmla="*/ 130805 h 392415"/>
                <a:gd name="connsiteX5" fmla="*/ 145630 w 221932"/>
                <a:gd name="connsiteY5" fmla="*/ 47744 h 392415"/>
                <a:gd name="connsiteX6" fmla="*/ 145630 w 221932"/>
                <a:gd name="connsiteY6" fmla="*/ 0 h 392415"/>
                <a:gd name="connsiteX7" fmla="*/ 80227 w 221932"/>
                <a:gd name="connsiteY7" fmla="*/ 0 h 392415"/>
                <a:gd name="connsiteX8" fmla="*/ 80227 w 221932"/>
                <a:gd name="connsiteY8" fmla="*/ 47090 h 392415"/>
                <a:gd name="connsiteX9" fmla="*/ 3924 w 221932"/>
                <a:gd name="connsiteY9" fmla="*/ 125791 h 392415"/>
                <a:gd name="connsiteX10" fmla="*/ 106388 w 221932"/>
                <a:gd name="connsiteY10" fmla="*/ 215828 h 392415"/>
                <a:gd name="connsiteX11" fmla="*/ 171791 w 221932"/>
                <a:gd name="connsiteY11" fmla="*/ 268368 h 392415"/>
                <a:gd name="connsiteX12" fmla="*/ 112928 w 221932"/>
                <a:gd name="connsiteY12" fmla="*/ 307392 h 392415"/>
                <a:gd name="connsiteX13" fmla="*/ 47962 w 221932"/>
                <a:gd name="connsiteY13" fmla="*/ 261610 h 392415"/>
                <a:gd name="connsiteX14" fmla="*/ 0 w 221932"/>
                <a:gd name="connsiteY14" fmla="*/ 261610 h 392415"/>
                <a:gd name="connsiteX15" fmla="*/ 80227 w 221932"/>
                <a:gd name="connsiteY15" fmla="*/ 345107 h 392415"/>
                <a:gd name="connsiteX16" fmla="*/ 80227 w 221932"/>
                <a:gd name="connsiteY16" fmla="*/ 392415 h 392415"/>
                <a:gd name="connsiteX17" fmla="*/ 145630 w 221932"/>
                <a:gd name="connsiteY17" fmla="*/ 392415 h 392415"/>
                <a:gd name="connsiteX18" fmla="*/ 145630 w 221932"/>
                <a:gd name="connsiteY18" fmla="*/ 345543 h 392415"/>
                <a:gd name="connsiteX19" fmla="*/ 221932 w 221932"/>
                <a:gd name="connsiteY19" fmla="*/ 268150 h 392415"/>
                <a:gd name="connsiteX20" fmla="*/ 119469 w 221932"/>
                <a:gd name="connsiteY20" fmla="*/ 172227 h 39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1932" h="392415">
                  <a:moveTo>
                    <a:pt x="119469" y="172227"/>
                  </a:moveTo>
                  <a:cubicBezTo>
                    <a:pt x="69981" y="159364"/>
                    <a:pt x="54066" y="146066"/>
                    <a:pt x="54066" y="125355"/>
                  </a:cubicBezTo>
                  <a:cubicBezTo>
                    <a:pt x="54066" y="101592"/>
                    <a:pt x="76085" y="85023"/>
                    <a:pt x="112928" y="85023"/>
                  </a:cubicBezTo>
                  <a:cubicBezTo>
                    <a:pt x="151734" y="85023"/>
                    <a:pt x="166122" y="103554"/>
                    <a:pt x="167430" y="130805"/>
                  </a:cubicBezTo>
                  <a:lnTo>
                    <a:pt x="215610" y="130805"/>
                  </a:lnTo>
                  <a:cubicBezTo>
                    <a:pt x="214084" y="93308"/>
                    <a:pt x="191193" y="58862"/>
                    <a:pt x="145630" y="47744"/>
                  </a:cubicBezTo>
                  <a:lnTo>
                    <a:pt x="145630" y="0"/>
                  </a:lnTo>
                  <a:lnTo>
                    <a:pt x="80227" y="0"/>
                  </a:lnTo>
                  <a:lnTo>
                    <a:pt x="80227" y="47090"/>
                  </a:lnTo>
                  <a:cubicBezTo>
                    <a:pt x="37933" y="56246"/>
                    <a:pt x="3924" y="83715"/>
                    <a:pt x="3924" y="125791"/>
                  </a:cubicBezTo>
                  <a:cubicBezTo>
                    <a:pt x="3924" y="176151"/>
                    <a:pt x="45564" y="201222"/>
                    <a:pt x="106388" y="215828"/>
                  </a:cubicBezTo>
                  <a:cubicBezTo>
                    <a:pt x="160890" y="228909"/>
                    <a:pt x="171791" y="248093"/>
                    <a:pt x="171791" y="268368"/>
                  </a:cubicBezTo>
                  <a:cubicBezTo>
                    <a:pt x="171791" y="283411"/>
                    <a:pt x="161108" y="307392"/>
                    <a:pt x="112928" y="307392"/>
                  </a:cubicBezTo>
                  <a:cubicBezTo>
                    <a:pt x="68019" y="307392"/>
                    <a:pt x="50360" y="287335"/>
                    <a:pt x="47962" y="261610"/>
                  </a:cubicBezTo>
                  <a:lnTo>
                    <a:pt x="0" y="261610"/>
                  </a:lnTo>
                  <a:cubicBezTo>
                    <a:pt x="2616" y="309354"/>
                    <a:pt x="38369" y="336169"/>
                    <a:pt x="80227" y="345107"/>
                  </a:cubicBezTo>
                  <a:lnTo>
                    <a:pt x="80227" y="392415"/>
                  </a:lnTo>
                  <a:lnTo>
                    <a:pt x="145630" y="392415"/>
                  </a:lnTo>
                  <a:lnTo>
                    <a:pt x="145630" y="345543"/>
                  </a:lnTo>
                  <a:cubicBezTo>
                    <a:pt x="188141" y="337477"/>
                    <a:pt x="221932" y="312842"/>
                    <a:pt x="221932" y="268150"/>
                  </a:cubicBezTo>
                  <a:cubicBezTo>
                    <a:pt x="221932" y="206236"/>
                    <a:pt x="168956" y="185089"/>
                    <a:pt x="119469" y="172227"/>
                  </a:cubicBezTo>
                  <a:close/>
                </a:path>
              </a:pathLst>
            </a:custGeom>
            <a:solidFill>
              <a:schemeClr val="bg1"/>
            </a:solidFill>
            <a:ln w="21431" cap="flat">
              <a:noFill/>
              <a:prstDash val="solid"/>
              <a:miter/>
            </a:ln>
          </p:spPr>
          <p:txBody>
            <a:bodyPr rtlCol="0" anchor="ctr"/>
            <a:lstStyle/>
            <a:p>
              <a:endParaRPr lang="en-US" sz="1400" dirty="0"/>
            </a:p>
          </p:txBody>
        </p:sp>
        <p:sp>
          <p:nvSpPr>
            <p:cNvPr id="16" name="Oval 15">
              <a:extLst>
                <a:ext uri="{FF2B5EF4-FFF2-40B4-BE49-F238E27FC236}">
                  <a16:creationId xmlns:a16="http://schemas.microsoft.com/office/drawing/2014/main" id="{29107B4F-24DA-450B-A011-0218539324D0}"/>
                </a:ext>
              </a:extLst>
            </p:cNvPr>
            <p:cNvSpPr/>
            <p:nvPr/>
          </p:nvSpPr>
          <p:spPr>
            <a:xfrm>
              <a:off x="1093120" y="2998248"/>
              <a:ext cx="562582" cy="5525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8" name="Rectangle 17">
              <a:extLst>
                <a:ext uri="{FF2B5EF4-FFF2-40B4-BE49-F238E27FC236}">
                  <a16:creationId xmlns:a16="http://schemas.microsoft.com/office/drawing/2014/main" id="{78972DBF-494D-468A-90C9-7742A2854CA0}"/>
                </a:ext>
              </a:extLst>
            </p:cNvPr>
            <p:cNvSpPr/>
            <p:nvPr/>
          </p:nvSpPr>
          <p:spPr>
            <a:xfrm>
              <a:off x="5625542" y="4030854"/>
              <a:ext cx="2468450" cy="1938992"/>
            </a:xfrm>
            <a:prstGeom prst="rect">
              <a:avLst/>
            </a:prstGeom>
          </p:spPr>
          <p:txBody>
            <a:bodyPr wrap="square">
              <a:spAutoFit/>
            </a:bodyPr>
            <a:lstStyle/>
            <a:p>
              <a:pPr lvl="1"/>
              <a:r>
                <a:rPr lang="en-US" sz="1200" dirty="0">
                  <a:solidFill>
                    <a:schemeClr val="bg1">
                      <a:lumMod val="65000"/>
                    </a:schemeClr>
                  </a:solidFill>
                </a:rPr>
                <a:t>Innovation can use either existing or completely new technology. </a:t>
              </a:r>
            </a:p>
            <a:p>
              <a:pPr lvl="1"/>
              <a:endParaRPr lang="en-US" sz="1200" dirty="0">
                <a:solidFill>
                  <a:schemeClr val="bg1">
                    <a:lumMod val="65000"/>
                  </a:schemeClr>
                </a:solidFill>
              </a:endParaRPr>
            </a:p>
            <a:p>
              <a:pPr lvl="1"/>
              <a:r>
                <a:rPr lang="en-US" sz="1200" dirty="0">
                  <a:solidFill>
                    <a:schemeClr val="bg1">
                      <a:lumMod val="65000"/>
                    </a:schemeClr>
                  </a:solidFill>
                </a:rPr>
                <a:t>Although innovations are often categorized based on technology newness, it doesn’t necessarily have to involve any technology at all.</a:t>
              </a:r>
            </a:p>
          </p:txBody>
        </p:sp>
        <p:sp>
          <p:nvSpPr>
            <p:cNvPr id="19" name="Rectangle 18">
              <a:extLst>
                <a:ext uri="{FF2B5EF4-FFF2-40B4-BE49-F238E27FC236}">
                  <a16:creationId xmlns:a16="http://schemas.microsoft.com/office/drawing/2014/main" id="{CAD2313D-93D7-4E24-9B0C-563A416B1655}"/>
                </a:ext>
              </a:extLst>
            </p:cNvPr>
            <p:cNvSpPr/>
            <p:nvPr/>
          </p:nvSpPr>
          <p:spPr>
            <a:xfrm>
              <a:off x="8176176" y="4030854"/>
              <a:ext cx="2511096" cy="2308324"/>
            </a:xfrm>
            <a:prstGeom prst="rect">
              <a:avLst/>
            </a:prstGeom>
          </p:spPr>
          <p:txBody>
            <a:bodyPr wrap="square">
              <a:spAutoFit/>
            </a:bodyPr>
            <a:lstStyle/>
            <a:p>
              <a:pPr lvl="1"/>
              <a:r>
                <a:rPr lang="en-US" sz="1200" dirty="0">
                  <a:solidFill>
                    <a:schemeClr val="bg1">
                      <a:lumMod val="65000"/>
                    </a:schemeClr>
                  </a:solidFill>
                </a:rPr>
                <a:t>In addition to technology, innovation can be categorized based on the market it targets and the impact it has on it. </a:t>
              </a:r>
            </a:p>
            <a:p>
              <a:pPr lvl="1"/>
              <a:endParaRPr lang="en-US" sz="1200" dirty="0">
                <a:solidFill>
                  <a:schemeClr val="bg1">
                    <a:lumMod val="65000"/>
                  </a:schemeClr>
                </a:solidFill>
              </a:endParaRPr>
            </a:p>
            <a:p>
              <a:pPr lvl="1"/>
              <a:r>
                <a:rPr lang="en-US" sz="1200" dirty="0">
                  <a:solidFill>
                    <a:schemeClr val="bg1">
                      <a:lumMod val="65000"/>
                    </a:schemeClr>
                  </a:solidFill>
                </a:rPr>
                <a:t>Innovation can either sustain the position in an existing market, disrupt an existing market, or create a completely new market.</a:t>
              </a:r>
            </a:p>
          </p:txBody>
        </p:sp>
        <p:sp>
          <p:nvSpPr>
            <p:cNvPr id="22" name="Rectangle 21">
              <a:extLst>
                <a:ext uri="{FF2B5EF4-FFF2-40B4-BE49-F238E27FC236}">
                  <a16:creationId xmlns:a16="http://schemas.microsoft.com/office/drawing/2014/main" id="{EEEEBFF0-6F6C-4385-96C3-65DD2AD17B0F}"/>
                </a:ext>
              </a:extLst>
            </p:cNvPr>
            <p:cNvSpPr/>
            <p:nvPr/>
          </p:nvSpPr>
          <p:spPr>
            <a:xfrm>
              <a:off x="3052629" y="4030854"/>
              <a:ext cx="2468450" cy="1569660"/>
            </a:xfrm>
            <a:prstGeom prst="rect">
              <a:avLst/>
            </a:prstGeom>
          </p:spPr>
          <p:txBody>
            <a:bodyPr wrap="square">
              <a:spAutoFit/>
            </a:bodyPr>
            <a:lstStyle/>
            <a:p>
              <a:pPr lvl="1"/>
              <a:r>
                <a:rPr lang="en-US" sz="1200" dirty="0">
                  <a:solidFill>
                    <a:schemeClr val="bg1">
                      <a:lumMod val="65000"/>
                    </a:schemeClr>
                  </a:solidFill>
                </a:rPr>
                <a:t>Another way to approach innovation is  look at the business model it uses.</a:t>
              </a:r>
            </a:p>
            <a:p>
              <a:pPr lvl="1"/>
              <a:endParaRPr lang="en-US" sz="1200" dirty="0">
                <a:solidFill>
                  <a:schemeClr val="bg1">
                    <a:lumMod val="65000"/>
                  </a:schemeClr>
                </a:solidFill>
              </a:endParaRPr>
            </a:p>
            <a:p>
              <a:pPr lvl="1"/>
              <a:r>
                <a:rPr lang="en-US" sz="1200" dirty="0">
                  <a:solidFill>
                    <a:schemeClr val="bg1">
                      <a:lumMod val="65000"/>
                    </a:schemeClr>
                  </a:solidFill>
                </a:rPr>
                <a:t>Innovation can either use a new business model or an existing business model in a new market. </a:t>
              </a:r>
            </a:p>
          </p:txBody>
        </p:sp>
        <p:sp>
          <p:nvSpPr>
            <p:cNvPr id="23" name="Rectangle 22">
              <a:extLst>
                <a:ext uri="{FF2B5EF4-FFF2-40B4-BE49-F238E27FC236}">
                  <a16:creationId xmlns:a16="http://schemas.microsoft.com/office/drawing/2014/main" id="{60EA44EC-7706-4F25-995D-C48C31831E0C}"/>
                </a:ext>
              </a:extLst>
            </p:cNvPr>
            <p:cNvSpPr/>
            <p:nvPr/>
          </p:nvSpPr>
          <p:spPr>
            <a:xfrm>
              <a:off x="563812" y="4023710"/>
              <a:ext cx="2468450" cy="2308324"/>
            </a:xfrm>
            <a:prstGeom prst="rect">
              <a:avLst/>
            </a:prstGeom>
          </p:spPr>
          <p:txBody>
            <a:bodyPr wrap="square">
              <a:spAutoFit/>
            </a:bodyPr>
            <a:lstStyle/>
            <a:p>
              <a:pPr lvl="1"/>
              <a:r>
                <a:rPr lang="en-US" sz="1200" dirty="0">
                  <a:solidFill>
                    <a:schemeClr val="bg1">
                      <a:lumMod val="65000"/>
                    </a:schemeClr>
                  </a:solidFill>
                </a:rPr>
                <a:t>Probably the most straightforward way to categorize innovation is to use product/service classification. </a:t>
              </a:r>
            </a:p>
            <a:p>
              <a:pPr lvl="1"/>
              <a:endParaRPr lang="en-US" sz="1200" dirty="0">
                <a:solidFill>
                  <a:schemeClr val="bg1">
                    <a:lumMod val="65000"/>
                  </a:schemeClr>
                </a:solidFill>
              </a:endParaRPr>
            </a:p>
            <a:p>
              <a:pPr lvl="1"/>
              <a:r>
                <a:rPr lang="en-US" sz="1200" dirty="0">
                  <a:solidFill>
                    <a:schemeClr val="bg1">
                      <a:lumMod val="65000"/>
                    </a:schemeClr>
                  </a:solidFill>
                </a:rPr>
                <a:t>The main difference between product and service innovations is that products are tangible, whereas services aren’t.</a:t>
              </a:r>
            </a:p>
          </p:txBody>
        </p:sp>
        <p:pic>
          <p:nvPicPr>
            <p:cNvPr id="26" name="Graphic 25" descr="Present">
              <a:extLst>
                <a:ext uri="{FF2B5EF4-FFF2-40B4-BE49-F238E27FC236}">
                  <a16:creationId xmlns:a16="http://schemas.microsoft.com/office/drawing/2014/main" id="{A9E10D22-E7D8-47EC-8900-CC32689B4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83347" y="3051461"/>
              <a:ext cx="382128" cy="382128"/>
            </a:xfrm>
            <a:prstGeom prst="rect">
              <a:avLst/>
            </a:prstGeom>
          </p:spPr>
        </p:pic>
      </p:grpSp>
    </p:spTree>
    <p:extLst>
      <p:ext uri="{BB962C8B-B14F-4D97-AF65-F5344CB8AC3E}">
        <p14:creationId xmlns:p14="http://schemas.microsoft.com/office/powerpoint/2010/main" val="19925458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mans face&#10;&#10;Description automatically generated">
            <a:extLst>
              <a:ext uri="{FF2B5EF4-FFF2-40B4-BE49-F238E27FC236}">
                <a16:creationId xmlns:a16="http://schemas.microsoft.com/office/drawing/2014/main" id="{185A1733-B2DD-477A-B372-DD7DB20D5E31}"/>
              </a:ext>
            </a:extLst>
          </p:cNvPr>
          <p:cNvPicPr>
            <a:picLocks noChangeAspect="1"/>
          </p:cNvPicPr>
          <p:nvPr/>
        </p:nvPicPr>
        <p:blipFill>
          <a:blip r:embed="rId2"/>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10087"/>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INNOVATION MAP</a:t>
            </a:r>
          </a:p>
        </p:txBody>
      </p:sp>
    </p:spTree>
    <p:extLst>
      <p:ext uri="{BB962C8B-B14F-4D97-AF65-F5344CB8AC3E}">
        <p14:creationId xmlns:p14="http://schemas.microsoft.com/office/powerpoint/2010/main" val="18308765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
            <a:lum/>
          </a:blip>
          <a:srcRect/>
          <a:stretch>
            <a:fillRect t="-6000" b="-6000"/>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3DEE909-AEC4-0549-88D6-45B2977D6A0E}"/>
              </a:ext>
            </a:extLst>
          </p:cNvPr>
          <p:cNvSpPr txBox="1"/>
          <p:nvPr/>
        </p:nvSpPr>
        <p:spPr>
          <a:xfrm>
            <a:off x="1127448" y="575344"/>
            <a:ext cx="8352928" cy="1138773"/>
          </a:xfrm>
          <a:prstGeom prst="rect">
            <a:avLst/>
          </a:prstGeom>
          <a:noFill/>
        </p:spPr>
        <p:txBody>
          <a:bodyPr wrap="square" rtlCol="0">
            <a:spAutoFit/>
          </a:bodyPr>
          <a:lstStyle/>
          <a:p>
            <a:r>
              <a:rPr lang="en-US" sz="2400" b="1" dirty="0"/>
              <a:t>Innovation Map</a:t>
            </a:r>
          </a:p>
          <a:p>
            <a:endParaRPr lang="en-US" sz="2400" b="1" dirty="0"/>
          </a:p>
          <a:p>
            <a:r>
              <a:rPr lang="en-US" sz="2000" b="1" dirty="0">
                <a:solidFill>
                  <a:schemeClr val="bg1">
                    <a:lumMod val="50000"/>
                  </a:schemeClr>
                </a:solidFill>
              </a:rPr>
              <a:t>What is it?</a:t>
            </a:r>
          </a:p>
        </p:txBody>
      </p:sp>
      <p:sp>
        <p:nvSpPr>
          <p:cNvPr id="21" name="Rectangle 20">
            <a:extLst>
              <a:ext uri="{FF2B5EF4-FFF2-40B4-BE49-F238E27FC236}">
                <a16:creationId xmlns:a16="http://schemas.microsoft.com/office/drawing/2014/main" id="{F2E9D5F4-0A84-4380-BA7F-75E288361176}"/>
              </a:ext>
            </a:extLst>
          </p:cNvPr>
          <p:cNvSpPr/>
          <p:nvPr/>
        </p:nvSpPr>
        <p:spPr>
          <a:xfrm>
            <a:off x="1127448" y="1775673"/>
            <a:ext cx="9001000" cy="492443"/>
          </a:xfrm>
          <a:prstGeom prst="rect">
            <a:avLst/>
          </a:prstGeom>
        </p:spPr>
        <p:txBody>
          <a:bodyPr wrap="square">
            <a:spAutoFit/>
          </a:bodyPr>
          <a:lstStyle/>
          <a:p>
            <a:r>
              <a:rPr lang="en-US" sz="1300" dirty="0">
                <a:solidFill>
                  <a:schemeClr val="bg1">
                    <a:lumMod val="65000"/>
                  </a:schemeClr>
                </a:solidFill>
              </a:rPr>
              <a:t>We’ve created a simple innovation template that combines different types of innovations introduced in this guide. This template illustrates how multidimensional innovation is and how you can approach it.</a:t>
            </a:r>
          </a:p>
        </p:txBody>
      </p:sp>
      <p:sp>
        <p:nvSpPr>
          <p:cNvPr id="2" name="Rectangle 1">
            <a:extLst>
              <a:ext uri="{FF2B5EF4-FFF2-40B4-BE49-F238E27FC236}">
                <a16:creationId xmlns:a16="http://schemas.microsoft.com/office/drawing/2014/main" id="{ED158426-055C-479F-B9F9-94D59B5C1645}"/>
              </a:ext>
            </a:extLst>
          </p:cNvPr>
          <p:cNvSpPr/>
          <p:nvPr/>
        </p:nvSpPr>
        <p:spPr>
          <a:xfrm>
            <a:off x="1127448" y="2729781"/>
            <a:ext cx="1697901" cy="369332"/>
          </a:xfrm>
          <a:prstGeom prst="rect">
            <a:avLst/>
          </a:prstGeom>
        </p:spPr>
        <p:txBody>
          <a:bodyPr wrap="none">
            <a:spAutoFit/>
          </a:bodyPr>
          <a:lstStyle/>
          <a:p>
            <a:r>
              <a:rPr lang="en-US" b="1" dirty="0">
                <a:solidFill>
                  <a:schemeClr val="bg1">
                    <a:lumMod val="50000"/>
                  </a:schemeClr>
                </a:solidFill>
              </a:rPr>
              <a:t>How to use it</a:t>
            </a:r>
          </a:p>
        </p:txBody>
      </p:sp>
      <p:sp>
        <p:nvSpPr>
          <p:cNvPr id="4" name="Rectangle 3">
            <a:extLst>
              <a:ext uri="{FF2B5EF4-FFF2-40B4-BE49-F238E27FC236}">
                <a16:creationId xmlns:a16="http://schemas.microsoft.com/office/drawing/2014/main" id="{DED98E1D-239E-4C9D-A406-4FE6ED088AD5}"/>
              </a:ext>
            </a:extLst>
          </p:cNvPr>
          <p:cNvSpPr/>
          <p:nvPr/>
        </p:nvSpPr>
        <p:spPr>
          <a:xfrm>
            <a:off x="1127448" y="3101490"/>
            <a:ext cx="9433048" cy="3093154"/>
          </a:xfrm>
          <a:prstGeom prst="rect">
            <a:avLst/>
          </a:prstGeom>
        </p:spPr>
        <p:txBody>
          <a:bodyPr wrap="square">
            <a:spAutoFit/>
          </a:bodyPr>
          <a:lstStyle/>
          <a:p>
            <a:r>
              <a:rPr lang="en-US" sz="1300" dirty="0">
                <a:solidFill>
                  <a:schemeClr val="bg1">
                    <a:lumMod val="65000"/>
                  </a:schemeClr>
                </a:solidFill>
              </a:rPr>
              <a:t>The purpose of this template is to provide you with a simple tool that can be used to come up with different types of innovations. With the help of this template, you can map your existing products and services and see which areas could be improved next.</a:t>
            </a:r>
          </a:p>
          <a:p>
            <a:endParaRPr lang="en-US" sz="1300" dirty="0">
              <a:solidFill>
                <a:schemeClr val="bg1">
                  <a:lumMod val="65000"/>
                </a:schemeClr>
              </a:solidFill>
            </a:endParaRPr>
          </a:p>
          <a:p>
            <a:r>
              <a:rPr lang="en-US" sz="1300" dirty="0">
                <a:solidFill>
                  <a:schemeClr val="bg1">
                    <a:lumMod val="65000"/>
                  </a:schemeClr>
                </a:solidFill>
              </a:rPr>
              <a:t>Keep in mind that although it is recommended to simultaneously work on different types of innovations, it’s more important to focus on a few carefully selected areas rather than doing a little bit of everything here and there.</a:t>
            </a:r>
          </a:p>
          <a:p>
            <a:endParaRPr lang="en-US" sz="1300" dirty="0">
              <a:solidFill>
                <a:schemeClr val="bg1">
                  <a:lumMod val="65000"/>
                </a:schemeClr>
              </a:solidFill>
            </a:endParaRPr>
          </a:p>
          <a:p>
            <a:pPr marL="342900" indent="-342900">
              <a:buFont typeface="+mj-lt"/>
              <a:buAutoNum type="arabicPeriod"/>
            </a:pPr>
            <a:r>
              <a:rPr lang="en-US" sz="1300" b="1" dirty="0">
                <a:solidFill>
                  <a:schemeClr val="bg1">
                    <a:lumMod val="65000"/>
                  </a:schemeClr>
                </a:solidFill>
              </a:rPr>
              <a:t>Map what kind of innovations you’re working on</a:t>
            </a:r>
          </a:p>
          <a:p>
            <a:pPr marL="342900" indent="-342900">
              <a:buFont typeface="+mj-lt"/>
              <a:buAutoNum type="arabicPeriod"/>
            </a:pPr>
            <a:r>
              <a:rPr lang="en-US" sz="1300" b="1" dirty="0">
                <a:solidFill>
                  <a:schemeClr val="bg1">
                    <a:lumMod val="65000"/>
                  </a:schemeClr>
                </a:solidFill>
              </a:rPr>
              <a:t>Evaluate your efforts: </a:t>
            </a:r>
            <a:r>
              <a:rPr lang="en-US" sz="1300" dirty="0">
                <a:solidFill>
                  <a:schemeClr val="bg1">
                    <a:lumMod val="65000"/>
                  </a:schemeClr>
                </a:solidFill>
              </a:rPr>
              <a:t>are you successful, is there room for improvement, or is this type not working for you?</a:t>
            </a:r>
          </a:p>
          <a:p>
            <a:pPr marL="342900" indent="-342900">
              <a:buFont typeface="+mj-lt"/>
              <a:buAutoNum type="arabicPeriod"/>
            </a:pPr>
            <a:r>
              <a:rPr lang="en-US" sz="1300" b="1" dirty="0">
                <a:solidFill>
                  <a:schemeClr val="bg1">
                    <a:lumMod val="65000"/>
                  </a:schemeClr>
                </a:solidFill>
              </a:rPr>
              <a:t>Map and evaluate your competitors</a:t>
            </a:r>
          </a:p>
          <a:p>
            <a:pPr marL="342900" indent="-342900">
              <a:buFont typeface="+mj-lt"/>
              <a:buAutoNum type="arabicPeriod"/>
            </a:pPr>
            <a:r>
              <a:rPr lang="en-US" sz="1300" b="1" dirty="0">
                <a:solidFill>
                  <a:schemeClr val="bg1">
                    <a:lumMod val="65000"/>
                  </a:schemeClr>
                </a:solidFill>
              </a:rPr>
              <a:t>Spot opportunities </a:t>
            </a:r>
            <a:r>
              <a:rPr lang="en-US" sz="1300" dirty="0">
                <a:solidFill>
                  <a:schemeClr val="bg1">
                    <a:lumMod val="65000"/>
                  </a:schemeClr>
                </a:solidFill>
              </a:rPr>
              <a:t>by looking for types of innovation that you could dominate in your market</a:t>
            </a:r>
            <a:endParaRPr lang="en-US" sz="1300" b="1" dirty="0">
              <a:solidFill>
                <a:schemeClr val="bg1">
                  <a:lumMod val="65000"/>
                </a:schemeClr>
              </a:solidFill>
            </a:endParaRPr>
          </a:p>
          <a:p>
            <a:endParaRPr lang="en-US" sz="1300" dirty="0">
              <a:solidFill>
                <a:schemeClr val="bg1">
                  <a:lumMod val="65000"/>
                </a:schemeClr>
              </a:solidFill>
            </a:endParaRPr>
          </a:p>
          <a:p>
            <a:br>
              <a:rPr lang="en-US" sz="1300" dirty="0">
                <a:solidFill>
                  <a:schemeClr val="bg1">
                    <a:lumMod val="65000"/>
                  </a:schemeClr>
                </a:solidFill>
              </a:rPr>
            </a:br>
            <a:r>
              <a:rPr lang="en-US" sz="1300" dirty="0">
                <a:solidFill>
                  <a:schemeClr val="bg1">
                    <a:lumMod val="65000"/>
                  </a:schemeClr>
                </a:solidFill>
              </a:rPr>
              <a:t>The first template is for you to fill and we’ve also included a PDF version of the template. In the second slide, we’ve gathered a few examples of companies that approach innovation holistically.</a:t>
            </a:r>
          </a:p>
        </p:txBody>
      </p:sp>
    </p:spTree>
    <p:extLst>
      <p:ext uri="{BB962C8B-B14F-4D97-AF65-F5344CB8AC3E}">
        <p14:creationId xmlns:p14="http://schemas.microsoft.com/office/powerpoint/2010/main" val="34769509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1" name="Table 85">
            <a:extLst>
              <a:ext uri="{FF2B5EF4-FFF2-40B4-BE49-F238E27FC236}">
                <a16:creationId xmlns:a16="http://schemas.microsoft.com/office/drawing/2014/main" id="{7E9AF683-3AAD-4C37-B356-86ECF6F006E5}"/>
              </a:ext>
            </a:extLst>
          </p:cNvPr>
          <p:cNvGraphicFramePr>
            <a:graphicFrameLocks noGrp="1"/>
          </p:cNvGraphicFramePr>
          <p:nvPr>
            <p:extLst>
              <p:ext uri="{D42A27DB-BD31-4B8C-83A1-F6EECF244321}">
                <p14:modId xmlns:p14="http://schemas.microsoft.com/office/powerpoint/2010/main" val="986940745"/>
              </p:ext>
            </p:extLst>
          </p:nvPr>
        </p:nvGraphicFramePr>
        <p:xfrm>
          <a:off x="0" y="1"/>
          <a:ext cx="12192003" cy="6857998"/>
        </p:xfrm>
        <a:graphic>
          <a:graphicData uri="http://schemas.openxmlformats.org/drawingml/2006/table">
            <a:tbl>
              <a:tblPr firstRow="1" bandRow="1">
                <a:effectLst/>
                <a:tableStyleId>{69012ECD-51FC-41F1-AA8D-1B2483CD663E}</a:tableStyleId>
              </a:tblPr>
              <a:tblGrid>
                <a:gridCol w="1740952">
                  <a:extLst>
                    <a:ext uri="{9D8B030D-6E8A-4147-A177-3AD203B41FA5}">
                      <a16:colId xmlns:a16="http://schemas.microsoft.com/office/drawing/2014/main" val="1328775262"/>
                    </a:ext>
                  </a:extLst>
                </a:gridCol>
                <a:gridCol w="1740952">
                  <a:extLst>
                    <a:ext uri="{9D8B030D-6E8A-4147-A177-3AD203B41FA5}">
                      <a16:colId xmlns:a16="http://schemas.microsoft.com/office/drawing/2014/main" val="2260453747"/>
                    </a:ext>
                  </a:extLst>
                </a:gridCol>
                <a:gridCol w="1740952">
                  <a:extLst>
                    <a:ext uri="{9D8B030D-6E8A-4147-A177-3AD203B41FA5}">
                      <a16:colId xmlns:a16="http://schemas.microsoft.com/office/drawing/2014/main" val="2063616678"/>
                    </a:ext>
                  </a:extLst>
                </a:gridCol>
                <a:gridCol w="1740952">
                  <a:extLst>
                    <a:ext uri="{9D8B030D-6E8A-4147-A177-3AD203B41FA5}">
                      <a16:colId xmlns:a16="http://schemas.microsoft.com/office/drawing/2014/main" val="618825679"/>
                    </a:ext>
                  </a:extLst>
                </a:gridCol>
                <a:gridCol w="1740952">
                  <a:extLst>
                    <a:ext uri="{9D8B030D-6E8A-4147-A177-3AD203B41FA5}">
                      <a16:colId xmlns:a16="http://schemas.microsoft.com/office/drawing/2014/main" val="3453217654"/>
                    </a:ext>
                  </a:extLst>
                </a:gridCol>
                <a:gridCol w="1740952">
                  <a:extLst>
                    <a:ext uri="{9D8B030D-6E8A-4147-A177-3AD203B41FA5}">
                      <a16:colId xmlns:a16="http://schemas.microsoft.com/office/drawing/2014/main" val="3986379035"/>
                    </a:ext>
                  </a:extLst>
                </a:gridCol>
                <a:gridCol w="1746291">
                  <a:extLst>
                    <a:ext uri="{9D8B030D-6E8A-4147-A177-3AD203B41FA5}">
                      <a16:colId xmlns:a16="http://schemas.microsoft.com/office/drawing/2014/main" val="1574515247"/>
                    </a:ext>
                  </a:extLst>
                </a:gridCol>
              </a:tblGrid>
              <a:tr h="767102">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b="1" noProof="0" dirty="0">
                          <a:solidFill>
                            <a:schemeClr val="tx1"/>
                          </a:solidFill>
                        </a:rPr>
                        <a:t>Incremental</a:t>
                      </a:r>
                    </a:p>
                  </a:txBody>
                  <a:tcPr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noProof="0" dirty="0">
                          <a:solidFill>
                            <a:schemeClr val="tx1"/>
                          </a:solidFill>
                        </a:rPr>
                        <a:t>Disruptive</a:t>
                      </a:r>
                    </a:p>
                  </a:txBody>
                  <a:tcPr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noProof="0" dirty="0">
                          <a:solidFill>
                            <a:schemeClr val="tx1"/>
                          </a:solidFill>
                        </a:rPr>
                        <a:t>Sustaining</a:t>
                      </a:r>
                    </a:p>
                  </a:txBody>
                  <a:tcPr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noProof="0" dirty="0">
                          <a:solidFill>
                            <a:schemeClr val="tx1"/>
                          </a:solidFill>
                        </a:rPr>
                        <a:t>Radical</a:t>
                      </a:r>
                    </a:p>
                  </a:txBody>
                  <a:tcPr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noProof="0" dirty="0">
                          <a:solidFill>
                            <a:schemeClr val="tx1"/>
                          </a:solidFill>
                        </a:rPr>
                        <a:t>Product</a:t>
                      </a:r>
                    </a:p>
                  </a:txBody>
                  <a:tcPr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noProof="0" dirty="0">
                          <a:solidFill>
                            <a:schemeClr val="tx1"/>
                          </a:solidFill>
                        </a:rPr>
                        <a:t>Service</a:t>
                      </a:r>
                    </a:p>
                  </a:txBody>
                  <a:tcPr anchor="ctr">
                    <a:lnL w="3175" cap="flat" cmpd="sng" algn="ctr">
                      <a:solidFill>
                        <a:schemeClr val="bg2"/>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696272585"/>
                  </a:ext>
                </a:extLst>
              </a:tr>
              <a:tr h="761362">
                <a:tc>
                  <a:txBody>
                    <a:bodyPr/>
                    <a:lstStyle/>
                    <a:p>
                      <a:pPr algn="ctr"/>
                      <a:r>
                        <a:rPr lang="en-US" sz="1200" b="1" noProof="0" dirty="0">
                          <a:solidFill>
                            <a:schemeClr val="tx1"/>
                          </a:solidFill>
                        </a:rPr>
                        <a:t>Product</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solidFill>
                          <a:schemeClr val="bg1">
                            <a:lumMod val="65000"/>
                          </a:schemeClr>
                        </a:solidFill>
                        <a:highlight>
                          <a:srgbClr val="F5F5F5"/>
                        </a:highlight>
                      </a:endParaRPr>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009380000"/>
                  </a:ext>
                </a:extLst>
              </a:tr>
              <a:tr h="761362">
                <a:tc>
                  <a:txBody>
                    <a:bodyPr/>
                    <a:lstStyle/>
                    <a:p>
                      <a:pPr algn="ctr"/>
                      <a:r>
                        <a:rPr lang="en-US" sz="1200" b="1" noProof="0" dirty="0">
                          <a:solidFill>
                            <a:schemeClr val="tx1"/>
                          </a:solidFill>
                        </a:rPr>
                        <a:t>Service</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solidFill>
                          <a:schemeClr val="bg1">
                            <a:lumMod val="65000"/>
                          </a:schemeClr>
                        </a:solidFill>
                        <a:highlight>
                          <a:srgbClr val="F5F5F5"/>
                        </a:highlight>
                      </a:endParaRPr>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74581704"/>
                  </a:ext>
                </a:extLst>
              </a:tr>
              <a:tr h="761362">
                <a:tc>
                  <a:txBody>
                    <a:bodyPr/>
                    <a:lstStyle/>
                    <a:p>
                      <a:pPr algn="ctr"/>
                      <a:r>
                        <a:rPr lang="en-US" sz="1200" b="1" noProof="0" dirty="0">
                          <a:solidFill>
                            <a:schemeClr val="tx1"/>
                          </a:solidFill>
                        </a:rPr>
                        <a:t>Process</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21442147"/>
                  </a:ext>
                </a:extLst>
              </a:tr>
              <a:tr h="761362">
                <a:tc>
                  <a:txBody>
                    <a:bodyPr/>
                    <a:lstStyle/>
                    <a:p>
                      <a:pPr algn="ctr"/>
                      <a:r>
                        <a:rPr lang="en-US" sz="1200" b="1" noProof="0">
                          <a:solidFill>
                            <a:schemeClr val="tx1"/>
                          </a:solidFill>
                        </a:rPr>
                        <a:t>Technological</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04737355"/>
                  </a:ext>
                </a:extLst>
              </a:tr>
              <a:tr h="761362">
                <a:tc>
                  <a:txBody>
                    <a:bodyPr/>
                    <a:lstStyle/>
                    <a:p>
                      <a:pPr algn="ctr"/>
                      <a:r>
                        <a:rPr lang="en-US" sz="1200" b="1" noProof="0">
                          <a:solidFill>
                            <a:schemeClr val="tx1"/>
                          </a:solidFill>
                        </a:rPr>
                        <a:t>Business model</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4717586"/>
                  </a:ext>
                </a:extLst>
              </a:tr>
              <a:tr h="761362">
                <a:tc>
                  <a:txBody>
                    <a:bodyPr/>
                    <a:lstStyle/>
                    <a:p>
                      <a:pPr algn="ctr"/>
                      <a:r>
                        <a:rPr lang="en-US" sz="1200" b="1" noProof="0">
                          <a:solidFill>
                            <a:schemeClr val="tx1"/>
                          </a:solidFill>
                        </a:rPr>
                        <a:t>Marketing</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11744941"/>
                  </a:ext>
                </a:extLst>
              </a:tr>
              <a:tr h="761362">
                <a:tc>
                  <a:txBody>
                    <a:bodyPr/>
                    <a:lstStyle/>
                    <a:p>
                      <a:pPr algn="ctr"/>
                      <a:r>
                        <a:rPr lang="en-US" sz="1200" b="1" noProof="0">
                          <a:solidFill>
                            <a:schemeClr val="tx1"/>
                          </a:solidFill>
                        </a:rPr>
                        <a:t>Architectural</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noProof="0"/>
                    </a:p>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20138675"/>
                  </a:ext>
                </a:extLst>
              </a:tr>
              <a:tr h="761362">
                <a:tc>
                  <a:txBody>
                    <a:bodyPr/>
                    <a:lstStyle/>
                    <a:p>
                      <a:pPr algn="ctr"/>
                      <a:r>
                        <a:rPr lang="en-US" sz="1200" b="1" noProof="0" dirty="0">
                          <a:solidFill>
                            <a:schemeClr val="tx1"/>
                          </a:solidFill>
                        </a:rPr>
                        <a:t>Social</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90788383"/>
                  </a:ext>
                </a:extLst>
              </a:tr>
            </a:tbl>
          </a:graphicData>
        </a:graphic>
      </p:graphicFrame>
      <p:pic>
        <p:nvPicPr>
          <p:cNvPr id="15" name="Picture 14" descr="A picture containing clock, large, traffic&#10;&#10;Description automatically generated">
            <a:extLst>
              <a:ext uri="{FF2B5EF4-FFF2-40B4-BE49-F238E27FC236}">
                <a16:creationId xmlns:a16="http://schemas.microsoft.com/office/drawing/2014/main" id="{B6D3B705-EC89-AB4C-AC03-DACB62AB9A06}"/>
              </a:ext>
            </a:extLst>
          </p:cNvPr>
          <p:cNvPicPr>
            <a:picLocks noChangeAspect="1"/>
          </p:cNvPicPr>
          <p:nvPr/>
        </p:nvPicPr>
        <p:blipFill>
          <a:blip r:embed="rId2"/>
          <a:stretch>
            <a:fillRect/>
          </a:stretch>
        </p:blipFill>
        <p:spPr>
          <a:xfrm>
            <a:off x="44980" y="116632"/>
            <a:ext cx="1658532" cy="592096"/>
          </a:xfrm>
          <a:prstGeom prst="rect">
            <a:avLst/>
          </a:prstGeom>
        </p:spPr>
      </p:pic>
    </p:spTree>
    <p:extLst>
      <p:ext uri="{BB962C8B-B14F-4D97-AF65-F5344CB8AC3E}">
        <p14:creationId xmlns:p14="http://schemas.microsoft.com/office/powerpoint/2010/main" val="42892673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 name="Picture 50" descr="A picture containing silhouette&#10;&#10;Description automatically generated">
            <a:extLst>
              <a:ext uri="{FF2B5EF4-FFF2-40B4-BE49-F238E27FC236}">
                <a16:creationId xmlns:a16="http://schemas.microsoft.com/office/drawing/2014/main" id="{B8531D1C-A816-4D0B-99A2-C63EE055E4A9}"/>
              </a:ext>
            </a:extLst>
          </p:cNvPr>
          <p:cNvPicPr>
            <a:picLocks noChangeAspect="1"/>
          </p:cNvPicPr>
          <p:nvPr/>
        </p:nvPicPr>
        <p:blipFill>
          <a:blip r:embed="rId2"/>
          <a:stretch>
            <a:fillRect/>
          </a:stretch>
        </p:blipFill>
        <p:spPr>
          <a:xfrm>
            <a:off x="761949" y="1774401"/>
            <a:ext cx="527457" cy="527457"/>
          </a:xfrm>
          <a:prstGeom prst="rect">
            <a:avLst/>
          </a:prstGeom>
        </p:spPr>
      </p:pic>
      <p:pic>
        <p:nvPicPr>
          <p:cNvPr id="64" name="Picture 63">
            <a:extLst>
              <a:ext uri="{FF2B5EF4-FFF2-40B4-BE49-F238E27FC236}">
                <a16:creationId xmlns:a16="http://schemas.microsoft.com/office/drawing/2014/main" id="{E82AC4E0-B32C-4019-AF1E-FDFB84D5D127}"/>
              </a:ext>
            </a:extLst>
          </p:cNvPr>
          <p:cNvPicPr>
            <a:picLocks noChangeAspect="1"/>
          </p:cNvPicPr>
          <p:nvPr/>
        </p:nvPicPr>
        <p:blipFill>
          <a:blip r:embed="rId3"/>
          <a:stretch>
            <a:fillRect/>
          </a:stretch>
        </p:blipFill>
        <p:spPr>
          <a:xfrm>
            <a:off x="767408" y="3741335"/>
            <a:ext cx="3022691" cy="272987"/>
          </a:xfrm>
          <a:prstGeom prst="rect">
            <a:avLst/>
          </a:prstGeom>
        </p:spPr>
      </p:pic>
      <p:sp>
        <p:nvSpPr>
          <p:cNvPr id="2" name="Rectangle 1">
            <a:extLst>
              <a:ext uri="{FF2B5EF4-FFF2-40B4-BE49-F238E27FC236}">
                <a16:creationId xmlns:a16="http://schemas.microsoft.com/office/drawing/2014/main" id="{8211E18C-94D7-4C23-9BBC-B765B777D710}"/>
              </a:ext>
            </a:extLst>
          </p:cNvPr>
          <p:cNvSpPr/>
          <p:nvPr/>
        </p:nvSpPr>
        <p:spPr>
          <a:xfrm>
            <a:off x="672246" y="548680"/>
            <a:ext cx="7318029" cy="461665"/>
          </a:xfrm>
          <a:prstGeom prst="rect">
            <a:avLst/>
          </a:prstGeom>
        </p:spPr>
        <p:txBody>
          <a:bodyPr wrap="none">
            <a:spAutoFit/>
          </a:bodyPr>
          <a:lstStyle/>
          <a:p>
            <a:r>
              <a:rPr lang="en-US" sz="2400" b="1" dirty="0"/>
              <a:t>Innovation Map – Examples of Top Innovators</a:t>
            </a:r>
          </a:p>
        </p:txBody>
      </p:sp>
      <p:sp>
        <p:nvSpPr>
          <p:cNvPr id="4" name="Rectangle 3">
            <a:extLst>
              <a:ext uri="{FF2B5EF4-FFF2-40B4-BE49-F238E27FC236}">
                <a16:creationId xmlns:a16="http://schemas.microsoft.com/office/drawing/2014/main" id="{0B79742B-3F87-453A-8DC5-396270821D01}"/>
              </a:ext>
            </a:extLst>
          </p:cNvPr>
          <p:cNvSpPr/>
          <p:nvPr/>
        </p:nvSpPr>
        <p:spPr>
          <a:xfrm>
            <a:off x="672246" y="1082788"/>
            <a:ext cx="10847508" cy="292388"/>
          </a:xfrm>
          <a:prstGeom prst="rect">
            <a:avLst/>
          </a:prstGeom>
        </p:spPr>
        <p:txBody>
          <a:bodyPr wrap="square">
            <a:spAutoFit/>
          </a:bodyPr>
          <a:lstStyle/>
          <a:p>
            <a:r>
              <a:rPr lang="en-US" sz="1300" dirty="0">
                <a:solidFill>
                  <a:schemeClr val="bg1">
                    <a:lumMod val="65000"/>
                  </a:schemeClr>
                </a:solidFill>
              </a:rPr>
              <a:t>Top innovators have a </a:t>
            </a:r>
            <a:r>
              <a:rPr lang="en-US" sz="1300" dirty="0">
                <a:solidFill>
                  <a:schemeClr val="accent1"/>
                </a:solidFill>
                <a:hlinkClick r:id="rId4">
                  <a:extLst>
                    <a:ext uri="{A12FA001-AC4F-418D-AE19-62706E023703}">
                      <ahyp:hlinkClr xmlns:ahyp="http://schemas.microsoft.com/office/drawing/2018/hyperlinkcolor" val="tx"/>
                    </a:ext>
                  </a:extLst>
                </a:hlinkClick>
              </a:rPr>
              <a:t>hybrid approach</a:t>
            </a:r>
            <a:r>
              <a:rPr lang="en-US" sz="1300" dirty="0">
                <a:solidFill>
                  <a:schemeClr val="bg1">
                    <a:lumMod val="65000"/>
                  </a:schemeClr>
                </a:solidFill>
              </a:rPr>
              <a:t> to innovation with different parts of the organization innovating in slightly different ways.</a:t>
            </a:r>
          </a:p>
        </p:txBody>
      </p:sp>
      <p:sp>
        <p:nvSpPr>
          <p:cNvPr id="6" name="Rectangle 5">
            <a:extLst>
              <a:ext uri="{FF2B5EF4-FFF2-40B4-BE49-F238E27FC236}">
                <a16:creationId xmlns:a16="http://schemas.microsoft.com/office/drawing/2014/main" id="{243CEB42-F3B9-4893-AF0A-B188A00CDACF}"/>
              </a:ext>
            </a:extLst>
          </p:cNvPr>
          <p:cNvSpPr/>
          <p:nvPr/>
        </p:nvSpPr>
        <p:spPr>
          <a:xfrm>
            <a:off x="672246" y="4116765"/>
            <a:ext cx="10847508" cy="1492716"/>
          </a:xfrm>
          <a:prstGeom prst="rect">
            <a:avLst/>
          </a:prstGeom>
        </p:spPr>
        <p:txBody>
          <a:bodyPr wrap="square">
            <a:spAutoFit/>
          </a:bodyPr>
          <a:lstStyle/>
          <a:p>
            <a:r>
              <a:rPr lang="en-US" sz="1300" dirty="0">
                <a:solidFill>
                  <a:schemeClr val="bg1">
                    <a:lumMod val="65000"/>
                  </a:schemeClr>
                </a:solidFill>
              </a:rPr>
              <a:t>Bank of America is recognized for its leadership in digital solutions, innovation, service quality and global consistency.</a:t>
            </a:r>
            <a:br>
              <a:rPr lang="en-US" sz="1300" dirty="0">
                <a:solidFill>
                  <a:schemeClr val="bg1">
                    <a:lumMod val="65000"/>
                  </a:schemeClr>
                </a:solidFill>
              </a:rPr>
            </a:br>
            <a:br>
              <a:rPr lang="en-US" sz="1300" dirty="0">
                <a:solidFill>
                  <a:schemeClr val="bg1">
                    <a:lumMod val="65000"/>
                  </a:schemeClr>
                </a:solidFill>
              </a:rPr>
            </a:br>
            <a:r>
              <a:rPr lang="en-US" sz="1300" dirty="0">
                <a:solidFill>
                  <a:schemeClr val="bg1">
                    <a:lumMod val="65000"/>
                  </a:schemeClr>
                </a:solidFill>
              </a:rPr>
              <a:t>It leverages artificial intelligence, machine learning and optical character recognition to automate the matching of payments with their associated remittance information.</a:t>
            </a:r>
          </a:p>
          <a:p>
            <a:br>
              <a:rPr lang="en-US" sz="1300" dirty="0">
                <a:solidFill>
                  <a:schemeClr val="bg1">
                    <a:lumMod val="65000"/>
                  </a:schemeClr>
                </a:solidFill>
              </a:rPr>
            </a:br>
            <a:r>
              <a:rPr lang="en-US" sz="1300" dirty="0">
                <a:solidFill>
                  <a:schemeClr val="bg1">
                    <a:lumMod val="65000"/>
                  </a:schemeClr>
                </a:solidFill>
              </a:rPr>
              <a:t>At the same time, it continues to deliver consistent service with innovations and enhancements in several areas, including mobile channels and automated, paperless workflows. </a:t>
            </a:r>
            <a:endParaRPr lang="en-FI" sz="1300" dirty="0">
              <a:solidFill>
                <a:schemeClr val="bg1">
                  <a:lumMod val="65000"/>
                </a:schemeClr>
              </a:solidFill>
            </a:endParaRPr>
          </a:p>
        </p:txBody>
      </p:sp>
      <p:sp>
        <p:nvSpPr>
          <p:cNvPr id="37" name="Rectangle 36">
            <a:extLst>
              <a:ext uri="{FF2B5EF4-FFF2-40B4-BE49-F238E27FC236}">
                <a16:creationId xmlns:a16="http://schemas.microsoft.com/office/drawing/2014/main" id="{8AB3214A-940E-4048-AFBA-B44AAE830F15}"/>
              </a:ext>
            </a:extLst>
          </p:cNvPr>
          <p:cNvSpPr/>
          <p:nvPr/>
        </p:nvSpPr>
        <p:spPr>
          <a:xfrm>
            <a:off x="672246" y="2449558"/>
            <a:ext cx="10427694" cy="892552"/>
          </a:xfrm>
          <a:prstGeom prst="rect">
            <a:avLst/>
          </a:prstGeom>
        </p:spPr>
        <p:txBody>
          <a:bodyPr wrap="square">
            <a:spAutoFit/>
          </a:bodyPr>
          <a:lstStyle/>
          <a:p>
            <a:r>
              <a:rPr lang="en-US" sz="1300" dirty="0">
                <a:solidFill>
                  <a:schemeClr val="bg1">
                    <a:lumMod val="65000"/>
                  </a:schemeClr>
                </a:solidFill>
              </a:rPr>
              <a:t>Even though Apple is all about customer experience, their approach to innovation is still very technology-driven and focused on launching and pushing new products and services they’ve been developing and refining for lengthy periods of time. </a:t>
            </a:r>
          </a:p>
          <a:p>
            <a:endParaRPr lang="en-US" sz="1300" dirty="0">
              <a:solidFill>
                <a:schemeClr val="bg1">
                  <a:lumMod val="65000"/>
                </a:schemeClr>
              </a:solidFill>
            </a:endParaRPr>
          </a:p>
          <a:p>
            <a:r>
              <a:rPr lang="en-US" sz="1300" dirty="0">
                <a:solidFill>
                  <a:schemeClr val="bg1">
                    <a:lumMod val="65000"/>
                  </a:schemeClr>
                </a:solidFill>
              </a:rPr>
              <a:t>It puts a lot of emphasis on creativity, craftsmanship and refinement.</a:t>
            </a:r>
            <a:endParaRPr lang="en-FI" sz="1300" dirty="0">
              <a:solidFill>
                <a:schemeClr val="bg1">
                  <a:lumMod val="65000"/>
                </a:schemeClr>
              </a:solidFill>
            </a:endParaRPr>
          </a:p>
        </p:txBody>
      </p:sp>
    </p:spTree>
    <p:extLst>
      <p:ext uri="{BB962C8B-B14F-4D97-AF65-F5344CB8AC3E}">
        <p14:creationId xmlns:p14="http://schemas.microsoft.com/office/powerpoint/2010/main" val="38733847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7" name="Picture 56" descr="A picture containing ax, drawing&#10;&#10;Description automatically generated">
            <a:extLst>
              <a:ext uri="{FF2B5EF4-FFF2-40B4-BE49-F238E27FC236}">
                <a16:creationId xmlns:a16="http://schemas.microsoft.com/office/drawing/2014/main" id="{327A8E94-BF22-4297-A719-AA92E1D66390}"/>
              </a:ext>
            </a:extLst>
          </p:cNvPr>
          <p:cNvPicPr>
            <a:picLocks noChangeAspect="1"/>
          </p:cNvPicPr>
          <p:nvPr/>
        </p:nvPicPr>
        <p:blipFill rotWithShape="1">
          <a:blip r:embed="rId2"/>
          <a:srcRect l="16172" t="75777" r="14850" b="12550"/>
          <a:stretch/>
        </p:blipFill>
        <p:spPr>
          <a:xfrm>
            <a:off x="687911" y="1376567"/>
            <a:ext cx="1710695" cy="289495"/>
          </a:xfrm>
          <a:prstGeom prst="rect">
            <a:avLst/>
          </a:prstGeom>
        </p:spPr>
      </p:pic>
      <p:pic>
        <p:nvPicPr>
          <p:cNvPr id="3" name="Picture 2" descr="A picture containing drawing&#10;&#10;Description automatically generated">
            <a:extLst>
              <a:ext uri="{FF2B5EF4-FFF2-40B4-BE49-F238E27FC236}">
                <a16:creationId xmlns:a16="http://schemas.microsoft.com/office/drawing/2014/main" id="{5F599CA4-2B27-4D91-BA4F-8875DDC2F886}"/>
              </a:ext>
            </a:extLst>
          </p:cNvPr>
          <p:cNvPicPr>
            <a:picLocks noChangeAspect="1"/>
          </p:cNvPicPr>
          <p:nvPr/>
        </p:nvPicPr>
        <p:blipFill rotWithShape="1">
          <a:blip r:embed="rId3"/>
          <a:srcRect l="10676" t="19360" r="8807" b="11438"/>
          <a:stretch/>
        </p:blipFill>
        <p:spPr>
          <a:xfrm>
            <a:off x="734140" y="2852936"/>
            <a:ext cx="1582507" cy="498713"/>
          </a:xfrm>
          <a:prstGeom prst="rect">
            <a:avLst/>
          </a:prstGeom>
        </p:spPr>
      </p:pic>
      <p:pic>
        <p:nvPicPr>
          <p:cNvPr id="58" name="Picture 57" descr="A close up of a sign&#10;&#10;Description automatically generated">
            <a:extLst>
              <a:ext uri="{FF2B5EF4-FFF2-40B4-BE49-F238E27FC236}">
                <a16:creationId xmlns:a16="http://schemas.microsoft.com/office/drawing/2014/main" id="{4D74F730-CA5A-473B-9EE9-08319AB5A759}"/>
              </a:ext>
            </a:extLst>
          </p:cNvPr>
          <p:cNvPicPr>
            <a:picLocks noChangeAspect="1"/>
          </p:cNvPicPr>
          <p:nvPr/>
        </p:nvPicPr>
        <p:blipFill rotWithShape="1">
          <a:blip r:embed="rId4"/>
          <a:srcRect l="53983" t="24505" r="5398" b="33768"/>
          <a:stretch/>
        </p:blipFill>
        <p:spPr>
          <a:xfrm>
            <a:off x="727053" y="4797849"/>
            <a:ext cx="1525762" cy="498714"/>
          </a:xfrm>
          <a:prstGeom prst="rect">
            <a:avLst/>
          </a:prstGeom>
        </p:spPr>
      </p:pic>
      <p:sp>
        <p:nvSpPr>
          <p:cNvPr id="2" name="Rectangle 1">
            <a:extLst>
              <a:ext uri="{FF2B5EF4-FFF2-40B4-BE49-F238E27FC236}">
                <a16:creationId xmlns:a16="http://schemas.microsoft.com/office/drawing/2014/main" id="{8211E18C-94D7-4C23-9BBC-B765B777D710}"/>
              </a:ext>
            </a:extLst>
          </p:cNvPr>
          <p:cNvSpPr/>
          <p:nvPr/>
        </p:nvSpPr>
        <p:spPr>
          <a:xfrm>
            <a:off x="672246" y="548680"/>
            <a:ext cx="7189789" cy="461665"/>
          </a:xfrm>
          <a:prstGeom prst="rect">
            <a:avLst/>
          </a:prstGeom>
        </p:spPr>
        <p:txBody>
          <a:bodyPr wrap="none">
            <a:spAutoFit/>
          </a:bodyPr>
          <a:lstStyle/>
          <a:p>
            <a:r>
              <a:rPr lang="en-US" sz="2400" b="1" dirty="0"/>
              <a:t>Innovation Map – Examples of Top Innovators</a:t>
            </a:r>
          </a:p>
        </p:txBody>
      </p:sp>
      <p:sp>
        <p:nvSpPr>
          <p:cNvPr id="6" name="Rectangle 5">
            <a:extLst>
              <a:ext uri="{FF2B5EF4-FFF2-40B4-BE49-F238E27FC236}">
                <a16:creationId xmlns:a16="http://schemas.microsoft.com/office/drawing/2014/main" id="{243CEB42-F3B9-4893-AF0A-B188A00CDACF}"/>
              </a:ext>
            </a:extLst>
          </p:cNvPr>
          <p:cNvSpPr/>
          <p:nvPr/>
        </p:nvSpPr>
        <p:spPr>
          <a:xfrm>
            <a:off x="672246" y="3409460"/>
            <a:ext cx="10847508" cy="1092607"/>
          </a:xfrm>
          <a:prstGeom prst="rect">
            <a:avLst/>
          </a:prstGeom>
        </p:spPr>
        <p:txBody>
          <a:bodyPr wrap="square">
            <a:spAutoFit/>
          </a:bodyPr>
          <a:lstStyle/>
          <a:p>
            <a:r>
              <a:rPr lang="en-US" sz="1300" dirty="0">
                <a:solidFill>
                  <a:schemeClr val="bg1">
                    <a:lumMod val="65000"/>
                  </a:schemeClr>
                </a:solidFill>
                <a:latin typeface="+mj-lt"/>
                <a:cs typeface="Calibri" panose="020F0502020204030204" pitchFamily="34" charset="0"/>
              </a:rPr>
              <a:t>Amazon uses a diverse mix of innovative approaches in different parts of their organization. </a:t>
            </a:r>
            <a:r>
              <a:rPr lang="en-US" sz="1300" dirty="0">
                <a:solidFill>
                  <a:schemeClr val="bg1">
                    <a:lumMod val="65000"/>
                  </a:schemeClr>
                </a:solidFill>
              </a:rPr>
              <a:t>It has realized that taking risks is an inevitable part of being in business and the only way to stay relevant in the changing market.</a:t>
            </a:r>
            <a:r>
              <a:rPr lang="en-US" sz="1300" dirty="0">
                <a:solidFill>
                  <a:schemeClr val="bg1">
                    <a:lumMod val="65000"/>
                  </a:schemeClr>
                </a:solidFill>
                <a:latin typeface="+mj-lt"/>
                <a:cs typeface="Calibri" panose="020F0502020204030204" pitchFamily="34" charset="0"/>
              </a:rPr>
              <a:t> They run hundreds of small tests to try and figure out what their users like and what creates value for their customers.</a:t>
            </a:r>
          </a:p>
          <a:p>
            <a:endParaRPr lang="en-US" sz="1300" dirty="0">
              <a:solidFill>
                <a:schemeClr val="bg1">
                  <a:lumMod val="65000"/>
                </a:schemeClr>
              </a:solidFill>
              <a:latin typeface="+mj-lt"/>
              <a:cs typeface="Calibri" panose="020F0502020204030204" pitchFamily="34" charset="0"/>
            </a:endParaRPr>
          </a:p>
          <a:p>
            <a:r>
              <a:rPr lang="en-US" sz="1300" dirty="0">
                <a:solidFill>
                  <a:schemeClr val="bg1">
                    <a:lumMod val="65000"/>
                  </a:schemeClr>
                </a:solidFill>
              </a:rPr>
              <a:t>This is possible when employees across the organization are given the opportunity to experiment and learn.</a:t>
            </a:r>
            <a:endParaRPr lang="en-FI" sz="1300" dirty="0">
              <a:solidFill>
                <a:schemeClr val="bg1">
                  <a:lumMod val="65000"/>
                </a:schemeClr>
              </a:solidFill>
              <a:latin typeface="+mj-lt"/>
              <a:cs typeface="Calibri" panose="020F0502020204030204" pitchFamily="34" charset="0"/>
            </a:endParaRPr>
          </a:p>
        </p:txBody>
      </p:sp>
      <p:sp>
        <p:nvSpPr>
          <p:cNvPr id="37" name="Rectangle 36">
            <a:extLst>
              <a:ext uri="{FF2B5EF4-FFF2-40B4-BE49-F238E27FC236}">
                <a16:creationId xmlns:a16="http://schemas.microsoft.com/office/drawing/2014/main" id="{8AB3214A-940E-4048-AFBA-B44AAE830F15}"/>
              </a:ext>
            </a:extLst>
          </p:cNvPr>
          <p:cNvSpPr/>
          <p:nvPr/>
        </p:nvSpPr>
        <p:spPr>
          <a:xfrm>
            <a:off x="672246" y="1763716"/>
            <a:ext cx="10536322" cy="892552"/>
          </a:xfrm>
          <a:prstGeom prst="rect">
            <a:avLst/>
          </a:prstGeom>
        </p:spPr>
        <p:txBody>
          <a:bodyPr wrap="square">
            <a:spAutoFit/>
          </a:bodyPr>
          <a:lstStyle/>
          <a:p>
            <a:pPr fontAlgn="base"/>
            <a:r>
              <a:rPr lang="en-US" sz="1300" dirty="0">
                <a:solidFill>
                  <a:schemeClr val="bg1">
                    <a:lumMod val="65000"/>
                  </a:schemeClr>
                </a:solidFill>
                <a:latin typeface="+mj-lt"/>
                <a:cs typeface="Calibri" panose="020F0502020204030204" pitchFamily="34" charset="0"/>
              </a:rPr>
              <a:t>In addition to producing world-changing technology to solve global issues, radically different business model is at the core of Tesla’s strategy. It seeks to transform global transportation and energy production and consumption systems by utilizing an extremely vertically integrated innovation strategy to help them take control of the entire customer experience. They’ve also built a unique direct to consumer sales model without dealerships and are planning to launch a network of autonomous taxis soon</a:t>
            </a:r>
            <a:r>
              <a:rPr lang="en-US" sz="1300" dirty="0">
                <a:solidFill>
                  <a:schemeClr val="bg1">
                    <a:lumMod val="65000"/>
                  </a:schemeClr>
                </a:solidFill>
                <a:latin typeface="Calibri" panose="020F0502020204030204" pitchFamily="34" charset="0"/>
                <a:cs typeface="Calibri" panose="020F0502020204030204" pitchFamily="34" charset="0"/>
              </a:rPr>
              <a:t>.</a:t>
            </a:r>
          </a:p>
        </p:txBody>
      </p:sp>
      <p:sp>
        <p:nvSpPr>
          <p:cNvPr id="39" name="Rectangle 38">
            <a:extLst>
              <a:ext uri="{FF2B5EF4-FFF2-40B4-BE49-F238E27FC236}">
                <a16:creationId xmlns:a16="http://schemas.microsoft.com/office/drawing/2014/main" id="{B9BBEAF9-E436-43E5-AF8E-6059B0C5BB17}"/>
              </a:ext>
            </a:extLst>
          </p:cNvPr>
          <p:cNvSpPr/>
          <p:nvPr/>
        </p:nvSpPr>
        <p:spPr>
          <a:xfrm>
            <a:off x="687911" y="5388998"/>
            <a:ext cx="10847508" cy="892552"/>
          </a:xfrm>
          <a:prstGeom prst="rect">
            <a:avLst/>
          </a:prstGeom>
        </p:spPr>
        <p:txBody>
          <a:bodyPr wrap="square">
            <a:spAutoFit/>
          </a:bodyPr>
          <a:lstStyle/>
          <a:p>
            <a:r>
              <a:rPr lang="en-US" sz="1300" dirty="0">
                <a:solidFill>
                  <a:schemeClr val="bg1">
                    <a:lumMod val="65000"/>
                  </a:schemeClr>
                </a:solidFill>
              </a:rPr>
              <a:t>Netflix values curiosity, courage and innovation with smart risks. It strives to run experiments across all parts and levels of the company, including the CEO. Its research applications span many areas including personalization algorithms, content valuation, and streaming optimization. To maximize the impact of their research, they have many teams that pursue research in collaboration with business teams, engineering teams, and other researchers.</a:t>
            </a:r>
            <a:endParaRPr lang="en-FI" sz="1300" dirty="0">
              <a:solidFill>
                <a:schemeClr val="bg1">
                  <a:lumMod val="65000"/>
                </a:schemeClr>
              </a:solidFill>
            </a:endParaRPr>
          </a:p>
        </p:txBody>
      </p:sp>
    </p:spTree>
    <p:extLst>
      <p:ext uri="{BB962C8B-B14F-4D97-AF65-F5344CB8AC3E}">
        <p14:creationId xmlns:p14="http://schemas.microsoft.com/office/powerpoint/2010/main" val="38107269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1" name="Table 85">
            <a:extLst>
              <a:ext uri="{FF2B5EF4-FFF2-40B4-BE49-F238E27FC236}">
                <a16:creationId xmlns:a16="http://schemas.microsoft.com/office/drawing/2014/main" id="{7E9AF683-3AAD-4C37-B356-86ECF6F006E5}"/>
              </a:ext>
            </a:extLst>
          </p:cNvPr>
          <p:cNvGraphicFramePr>
            <a:graphicFrameLocks noGrp="1"/>
          </p:cNvGraphicFramePr>
          <p:nvPr>
            <p:extLst>
              <p:ext uri="{D42A27DB-BD31-4B8C-83A1-F6EECF244321}">
                <p14:modId xmlns:p14="http://schemas.microsoft.com/office/powerpoint/2010/main" val="2507685548"/>
              </p:ext>
            </p:extLst>
          </p:nvPr>
        </p:nvGraphicFramePr>
        <p:xfrm>
          <a:off x="0" y="1"/>
          <a:ext cx="12192003" cy="6857998"/>
        </p:xfrm>
        <a:graphic>
          <a:graphicData uri="http://schemas.openxmlformats.org/drawingml/2006/table">
            <a:tbl>
              <a:tblPr firstRow="1" bandRow="1">
                <a:effectLst/>
                <a:tableStyleId>{69012ECD-51FC-41F1-AA8D-1B2483CD663E}</a:tableStyleId>
              </a:tblPr>
              <a:tblGrid>
                <a:gridCol w="1740952">
                  <a:extLst>
                    <a:ext uri="{9D8B030D-6E8A-4147-A177-3AD203B41FA5}">
                      <a16:colId xmlns:a16="http://schemas.microsoft.com/office/drawing/2014/main" val="1328775262"/>
                    </a:ext>
                  </a:extLst>
                </a:gridCol>
                <a:gridCol w="1740952">
                  <a:extLst>
                    <a:ext uri="{9D8B030D-6E8A-4147-A177-3AD203B41FA5}">
                      <a16:colId xmlns:a16="http://schemas.microsoft.com/office/drawing/2014/main" val="2260453747"/>
                    </a:ext>
                  </a:extLst>
                </a:gridCol>
                <a:gridCol w="1740952">
                  <a:extLst>
                    <a:ext uri="{9D8B030D-6E8A-4147-A177-3AD203B41FA5}">
                      <a16:colId xmlns:a16="http://schemas.microsoft.com/office/drawing/2014/main" val="2063616678"/>
                    </a:ext>
                  </a:extLst>
                </a:gridCol>
                <a:gridCol w="1740952">
                  <a:extLst>
                    <a:ext uri="{9D8B030D-6E8A-4147-A177-3AD203B41FA5}">
                      <a16:colId xmlns:a16="http://schemas.microsoft.com/office/drawing/2014/main" val="618825679"/>
                    </a:ext>
                  </a:extLst>
                </a:gridCol>
                <a:gridCol w="1740952">
                  <a:extLst>
                    <a:ext uri="{9D8B030D-6E8A-4147-A177-3AD203B41FA5}">
                      <a16:colId xmlns:a16="http://schemas.microsoft.com/office/drawing/2014/main" val="3453217654"/>
                    </a:ext>
                  </a:extLst>
                </a:gridCol>
                <a:gridCol w="1740952">
                  <a:extLst>
                    <a:ext uri="{9D8B030D-6E8A-4147-A177-3AD203B41FA5}">
                      <a16:colId xmlns:a16="http://schemas.microsoft.com/office/drawing/2014/main" val="3986379035"/>
                    </a:ext>
                  </a:extLst>
                </a:gridCol>
                <a:gridCol w="1746291">
                  <a:extLst>
                    <a:ext uri="{9D8B030D-6E8A-4147-A177-3AD203B41FA5}">
                      <a16:colId xmlns:a16="http://schemas.microsoft.com/office/drawing/2014/main" val="1574515247"/>
                    </a:ext>
                  </a:extLst>
                </a:gridCol>
              </a:tblGrid>
              <a:tr h="767102">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b="1" noProof="0" dirty="0">
                          <a:solidFill>
                            <a:schemeClr val="tx1"/>
                          </a:solidFill>
                        </a:rPr>
                        <a:t>Incremental</a:t>
                      </a:r>
                    </a:p>
                  </a:txBody>
                  <a:tcPr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noProof="0" dirty="0">
                          <a:solidFill>
                            <a:schemeClr val="tx1"/>
                          </a:solidFill>
                        </a:rPr>
                        <a:t>Disruptive</a:t>
                      </a:r>
                    </a:p>
                  </a:txBody>
                  <a:tcPr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noProof="0" dirty="0">
                          <a:solidFill>
                            <a:schemeClr val="tx1"/>
                          </a:solidFill>
                        </a:rPr>
                        <a:t>Sustaining</a:t>
                      </a:r>
                    </a:p>
                  </a:txBody>
                  <a:tcPr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noProof="0" dirty="0">
                          <a:solidFill>
                            <a:schemeClr val="tx1"/>
                          </a:solidFill>
                        </a:rPr>
                        <a:t>Radical</a:t>
                      </a:r>
                    </a:p>
                  </a:txBody>
                  <a:tcPr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noProof="0" dirty="0">
                          <a:solidFill>
                            <a:schemeClr val="tx1"/>
                          </a:solidFill>
                        </a:rPr>
                        <a:t>Product</a:t>
                      </a:r>
                    </a:p>
                  </a:txBody>
                  <a:tcPr anchor="ctr">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noProof="0" dirty="0">
                          <a:solidFill>
                            <a:schemeClr val="tx1"/>
                          </a:solidFill>
                        </a:rPr>
                        <a:t>Service</a:t>
                      </a:r>
                    </a:p>
                  </a:txBody>
                  <a:tcPr anchor="ctr">
                    <a:lnL w="3175" cap="flat" cmpd="sng" algn="ctr">
                      <a:solidFill>
                        <a:schemeClr val="bg2"/>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1696272585"/>
                  </a:ext>
                </a:extLst>
              </a:tr>
              <a:tr h="761362">
                <a:tc>
                  <a:txBody>
                    <a:bodyPr/>
                    <a:lstStyle/>
                    <a:p>
                      <a:pPr algn="ctr"/>
                      <a:r>
                        <a:rPr lang="en-US" sz="1200" b="1" noProof="0" dirty="0">
                          <a:solidFill>
                            <a:schemeClr val="tx1"/>
                          </a:solidFill>
                        </a:rPr>
                        <a:t>Product</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solidFill>
                          <a:schemeClr val="bg1">
                            <a:lumMod val="65000"/>
                          </a:schemeClr>
                        </a:solidFill>
                        <a:highlight>
                          <a:srgbClr val="F5F5F5"/>
                        </a:highlight>
                      </a:endParaRPr>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575031326"/>
                  </a:ext>
                </a:extLst>
              </a:tr>
              <a:tr h="761362">
                <a:tc>
                  <a:txBody>
                    <a:bodyPr/>
                    <a:lstStyle/>
                    <a:p>
                      <a:pPr algn="ctr"/>
                      <a:r>
                        <a:rPr lang="en-US" sz="1200" b="1" noProof="0" dirty="0">
                          <a:solidFill>
                            <a:schemeClr val="tx1"/>
                          </a:solidFill>
                        </a:rPr>
                        <a:t>Service</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solidFill>
                          <a:schemeClr val="bg1">
                            <a:lumMod val="65000"/>
                          </a:schemeClr>
                        </a:solidFill>
                        <a:highlight>
                          <a:srgbClr val="F5F5F5"/>
                        </a:highlight>
                      </a:endParaRPr>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74581704"/>
                  </a:ext>
                </a:extLst>
              </a:tr>
              <a:tr h="761362">
                <a:tc>
                  <a:txBody>
                    <a:bodyPr/>
                    <a:lstStyle/>
                    <a:p>
                      <a:pPr algn="ctr"/>
                      <a:r>
                        <a:rPr lang="en-US" sz="1200" b="1" noProof="0" dirty="0">
                          <a:solidFill>
                            <a:schemeClr val="tx1"/>
                          </a:solidFill>
                        </a:rPr>
                        <a:t>Process</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21442147"/>
                  </a:ext>
                </a:extLst>
              </a:tr>
              <a:tr h="761362">
                <a:tc>
                  <a:txBody>
                    <a:bodyPr/>
                    <a:lstStyle/>
                    <a:p>
                      <a:pPr algn="ctr"/>
                      <a:r>
                        <a:rPr lang="en-US" sz="1200" b="1" noProof="0">
                          <a:solidFill>
                            <a:schemeClr val="tx1"/>
                          </a:solidFill>
                        </a:rPr>
                        <a:t>Technological</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04737355"/>
                  </a:ext>
                </a:extLst>
              </a:tr>
              <a:tr h="761362">
                <a:tc>
                  <a:txBody>
                    <a:bodyPr/>
                    <a:lstStyle/>
                    <a:p>
                      <a:pPr algn="ctr"/>
                      <a:r>
                        <a:rPr lang="en-US" sz="1200" b="1" noProof="0">
                          <a:solidFill>
                            <a:schemeClr val="tx1"/>
                          </a:solidFill>
                        </a:rPr>
                        <a:t>Business model</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4717586"/>
                  </a:ext>
                </a:extLst>
              </a:tr>
              <a:tr h="761362">
                <a:tc>
                  <a:txBody>
                    <a:bodyPr/>
                    <a:lstStyle/>
                    <a:p>
                      <a:pPr algn="ctr"/>
                      <a:r>
                        <a:rPr lang="en-US" sz="1200" b="1" noProof="0">
                          <a:solidFill>
                            <a:schemeClr val="tx1"/>
                          </a:solidFill>
                        </a:rPr>
                        <a:t>Marketing</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11744941"/>
                  </a:ext>
                </a:extLst>
              </a:tr>
              <a:tr h="761362">
                <a:tc>
                  <a:txBody>
                    <a:bodyPr/>
                    <a:lstStyle/>
                    <a:p>
                      <a:pPr algn="ctr"/>
                      <a:r>
                        <a:rPr lang="en-US" sz="1200" b="1" noProof="0">
                          <a:solidFill>
                            <a:schemeClr val="tx1"/>
                          </a:solidFill>
                        </a:rPr>
                        <a:t>Architectural</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noProof="0"/>
                    </a:p>
                    <a:p>
                      <a:endParaRPr lang="en-US" noProof="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3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20138675"/>
                  </a:ext>
                </a:extLst>
              </a:tr>
              <a:tr h="761362">
                <a:tc>
                  <a:txBody>
                    <a:bodyPr/>
                    <a:lstStyle/>
                    <a:p>
                      <a:pPr algn="ctr"/>
                      <a:r>
                        <a:rPr lang="en-US" sz="1200" b="1" noProof="0" dirty="0">
                          <a:solidFill>
                            <a:schemeClr val="tx1"/>
                          </a:solidFill>
                        </a:rPr>
                        <a:t>Social</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noProof="0" dirty="0"/>
                    </a:p>
                  </a:txBody>
                  <a:tcP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90788383"/>
                  </a:ext>
                </a:extLst>
              </a:tr>
            </a:tbl>
          </a:graphicData>
        </a:graphic>
      </p:graphicFrame>
      <p:pic>
        <p:nvPicPr>
          <p:cNvPr id="15" name="Picture 14" descr="A picture containing clock, large, traffic&#10;&#10;Description automatically generated">
            <a:extLst>
              <a:ext uri="{FF2B5EF4-FFF2-40B4-BE49-F238E27FC236}">
                <a16:creationId xmlns:a16="http://schemas.microsoft.com/office/drawing/2014/main" id="{B6D3B705-EC89-AB4C-AC03-DACB62AB9A06}"/>
              </a:ext>
            </a:extLst>
          </p:cNvPr>
          <p:cNvPicPr>
            <a:picLocks noChangeAspect="1"/>
          </p:cNvPicPr>
          <p:nvPr/>
        </p:nvPicPr>
        <p:blipFill>
          <a:blip r:embed="rId2"/>
          <a:stretch>
            <a:fillRect/>
          </a:stretch>
        </p:blipFill>
        <p:spPr>
          <a:xfrm>
            <a:off x="44980" y="116632"/>
            <a:ext cx="1658532" cy="592096"/>
          </a:xfrm>
          <a:prstGeom prst="rect">
            <a:avLst/>
          </a:prstGeom>
        </p:spPr>
      </p:pic>
      <p:pic>
        <p:nvPicPr>
          <p:cNvPr id="4" name="Picture 3" descr="A picture containing silhouette&#10;&#10;Description automatically generated">
            <a:extLst>
              <a:ext uri="{FF2B5EF4-FFF2-40B4-BE49-F238E27FC236}">
                <a16:creationId xmlns:a16="http://schemas.microsoft.com/office/drawing/2014/main" id="{D106B0D9-75D9-374F-9884-FD79C605C606}"/>
              </a:ext>
            </a:extLst>
          </p:cNvPr>
          <p:cNvPicPr>
            <a:picLocks noChangeAspect="1"/>
          </p:cNvPicPr>
          <p:nvPr/>
        </p:nvPicPr>
        <p:blipFill>
          <a:blip r:embed="rId3"/>
          <a:stretch>
            <a:fillRect/>
          </a:stretch>
        </p:blipFill>
        <p:spPr>
          <a:xfrm>
            <a:off x="5878233" y="3172396"/>
            <a:ext cx="423274" cy="423274"/>
          </a:xfrm>
          <a:prstGeom prst="rect">
            <a:avLst/>
          </a:prstGeom>
        </p:spPr>
      </p:pic>
      <p:pic>
        <p:nvPicPr>
          <p:cNvPr id="5" name="Picture 4" descr="A picture containing ax, drawing&#10;&#10;Description automatically generated">
            <a:extLst>
              <a:ext uri="{FF2B5EF4-FFF2-40B4-BE49-F238E27FC236}">
                <a16:creationId xmlns:a16="http://schemas.microsoft.com/office/drawing/2014/main" id="{A5B87F75-3A40-E74D-9617-AD361231963E}"/>
              </a:ext>
            </a:extLst>
          </p:cNvPr>
          <p:cNvPicPr>
            <a:picLocks noChangeAspect="1"/>
          </p:cNvPicPr>
          <p:nvPr/>
        </p:nvPicPr>
        <p:blipFill rotWithShape="1">
          <a:blip r:embed="rId4"/>
          <a:srcRect l="16172" t="75777" r="14850" b="12550"/>
          <a:stretch/>
        </p:blipFill>
        <p:spPr>
          <a:xfrm>
            <a:off x="8976320" y="3340687"/>
            <a:ext cx="1174816" cy="198810"/>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7ADF124E-413E-0F43-BCD5-EDC4005E65A3}"/>
              </a:ext>
            </a:extLst>
          </p:cNvPr>
          <p:cNvPicPr>
            <a:picLocks noChangeAspect="1"/>
          </p:cNvPicPr>
          <p:nvPr/>
        </p:nvPicPr>
        <p:blipFill rotWithShape="1">
          <a:blip r:embed="rId5"/>
          <a:srcRect l="10676" t="19360" r="8807" b="11438"/>
          <a:stretch/>
        </p:blipFill>
        <p:spPr>
          <a:xfrm>
            <a:off x="5528376" y="1919109"/>
            <a:ext cx="1135247" cy="357763"/>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3C4E540A-E55F-6C44-9260-068C91D54AE8}"/>
              </a:ext>
            </a:extLst>
          </p:cNvPr>
          <p:cNvPicPr>
            <a:picLocks noChangeAspect="1"/>
          </p:cNvPicPr>
          <p:nvPr/>
        </p:nvPicPr>
        <p:blipFill rotWithShape="1">
          <a:blip r:embed="rId5"/>
          <a:srcRect l="10676" t="19360" r="8807" b="11438"/>
          <a:stretch/>
        </p:blipFill>
        <p:spPr>
          <a:xfrm>
            <a:off x="3831313" y="3297250"/>
            <a:ext cx="1135247" cy="357763"/>
          </a:xfrm>
          <a:prstGeom prst="rect">
            <a:avLst/>
          </a:prstGeom>
        </p:spPr>
      </p:pic>
      <p:pic>
        <p:nvPicPr>
          <p:cNvPr id="8" name="Picture 7" descr="A close up of a sign&#10;&#10;Description automatically generated">
            <a:extLst>
              <a:ext uri="{FF2B5EF4-FFF2-40B4-BE49-F238E27FC236}">
                <a16:creationId xmlns:a16="http://schemas.microsoft.com/office/drawing/2014/main" id="{41613A80-8CFA-2D4D-90A0-6F2FD4B84091}"/>
              </a:ext>
            </a:extLst>
          </p:cNvPr>
          <p:cNvPicPr>
            <a:picLocks noChangeAspect="1"/>
          </p:cNvPicPr>
          <p:nvPr/>
        </p:nvPicPr>
        <p:blipFill rotWithShape="1">
          <a:blip r:embed="rId6"/>
          <a:srcRect l="53983" t="24505" r="5398" b="33768"/>
          <a:stretch/>
        </p:blipFill>
        <p:spPr>
          <a:xfrm>
            <a:off x="3751674" y="3890357"/>
            <a:ext cx="1264206" cy="413221"/>
          </a:xfrm>
          <a:prstGeom prst="rect">
            <a:avLst/>
          </a:prstGeom>
        </p:spPr>
      </p:pic>
      <p:pic>
        <p:nvPicPr>
          <p:cNvPr id="9" name="Picture 8" descr="A close up of a sign&#10;&#10;Description automatically generated">
            <a:extLst>
              <a:ext uri="{FF2B5EF4-FFF2-40B4-BE49-F238E27FC236}">
                <a16:creationId xmlns:a16="http://schemas.microsoft.com/office/drawing/2014/main" id="{C818C695-10F2-404D-A87F-87CE576766B4}"/>
              </a:ext>
            </a:extLst>
          </p:cNvPr>
          <p:cNvPicPr>
            <a:picLocks noChangeAspect="1"/>
          </p:cNvPicPr>
          <p:nvPr/>
        </p:nvPicPr>
        <p:blipFill rotWithShape="1">
          <a:blip r:embed="rId6"/>
          <a:srcRect l="53983" t="24505" r="5398" b="33768"/>
          <a:stretch/>
        </p:blipFill>
        <p:spPr>
          <a:xfrm>
            <a:off x="5457767" y="4743971"/>
            <a:ext cx="1264206" cy="413221"/>
          </a:xfrm>
          <a:prstGeom prst="rect">
            <a:avLst/>
          </a:prstGeom>
        </p:spPr>
      </p:pic>
      <p:pic>
        <p:nvPicPr>
          <p:cNvPr id="10" name="Picture 9">
            <a:extLst>
              <a:ext uri="{FF2B5EF4-FFF2-40B4-BE49-F238E27FC236}">
                <a16:creationId xmlns:a16="http://schemas.microsoft.com/office/drawing/2014/main" id="{D6BE1F0A-2282-8D4D-BFB1-643143A1E7F3}"/>
              </a:ext>
            </a:extLst>
          </p:cNvPr>
          <p:cNvPicPr>
            <a:picLocks noChangeAspect="1"/>
          </p:cNvPicPr>
          <p:nvPr/>
        </p:nvPicPr>
        <p:blipFill>
          <a:blip r:embed="rId7"/>
          <a:stretch>
            <a:fillRect/>
          </a:stretch>
        </p:blipFill>
        <p:spPr>
          <a:xfrm>
            <a:off x="10699794" y="3354645"/>
            <a:ext cx="1338651" cy="120897"/>
          </a:xfrm>
          <a:prstGeom prst="rect">
            <a:avLst/>
          </a:prstGeom>
        </p:spPr>
      </p:pic>
      <p:pic>
        <p:nvPicPr>
          <p:cNvPr id="11" name="Picture 10">
            <a:extLst>
              <a:ext uri="{FF2B5EF4-FFF2-40B4-BE49-F238E27FC236}">
                <a16:creationId xmlns:a16="http://schemas.microsoft.com/office/drawing/2014/main" id="{C5730002-7C81-4C44-B33B-ED9CC2431428}"/>
              </a:ext>
            </a:extLst>
          </p:cNvPr>
          <p:cNvPicPr>
            <a:picLocks noChangeAspect="1"/>
          </p:cNvPicPr>
          <p:nvPr/>
        </p:nvPicPr>
        <p:blipFill>
          <a:blip r:embed="rId7"/>
          <a:stretch>
            <a:fillRect/>
          </a:stretch>
        </p:blipFill>
        <p:spPr>
          <a:xfrm>
            <a:off x="5504526" y="2639697"/>
            <a:ext cx="1338651" cy="120897"/>
          </a:xfrm>
          <a:prstGeom prst="rect">
            <a:avLst/>
          </a:prstGeom>
        </p:spPr>
      </p:pic>
      <p:pic>
        <p:nvPicPr>
          <p:cNvPr id="12" name="Picture 11" descr="A picture containing ax, drawing&#10;&#10;Description automatically generated">
            <a:extLst>
              <a:ext uri="{FF2B5EF4-FFF2-40B4-BE49-F238E27FC236}">
                <a16:creationId xmlns:a16="http://schemas.microsoft.com/office/drawing/2014/main" id="{5A5F9392-DA76-7341-862D-74B439D3CE99}"/>
              </a:ext>
            </a:extLst>
          </p:cNvPr>
          <p:cNvPicPr>
            <a:picLocks noChangeAspect="1"/>
          </p:cNvPicPr>
          <p:nvPr/>
        </p:nvPicPr>
        <p:blipFill rotWithShape="1">
          <a:blip r:embed="rId4"/>
          <a:srcRect l="16172" t="75777" r="14850" b="12550"/>
          <a:stretch/>
        </p:blipFill>
        <p:spPr>
          <a:xfrm>
            <a:off x="3771458" y="4310310"/>
            <a:ext cx="1174816" cy="198810"/>
          </a:xfrm>
          <a:prstGeom prst="rect">
            <a:avLst/>
          </a:prstGeom>
        </p:spPr>
      </p:pic>
      <p:pic>
        <p:nvPicPr>
          <p:cNvPr id="13" name="Picture 12" descr="A picture containing silhouette&#10;&#10;Description automatically generated">
            <a:extLst>
              <a:ext uri="{FF2B5EF4-FFF2-40B4-BE49-F238E27FC236}">
                <a16:creationId xmlns:a16="http://schemas.microsoft.com/office/drawing/2014/main" id="{F13E1232-057F-FD43-B3D5-D9B7570C8C10}"/>
              </a:ext>
            </a:extLst>
          </p:cNvPr>
          <p:cNvPicPr>
            <a:picLocks noChangeAspect="1"/>
          </p:cNvPicPr>
          <p:nvPr/>
        </p:nvPicPr>
        <p:blipFill>
          <a:blip r:embed="rId3"/>
          <a:stretch>
            <a:fillRect/>
          </a:stretch>
        </p:blipFill>
        <p:spPr>
          <a:xfrm>
            <a:off x="2409728" y="2276872"/>
            <a:ext cx="423274" cy="423274"/>
          </a:xfrm>
          <a:prstGeom prst="rect">
            <a:avLst/>
          </a:prstGeom>
        </p:spPr>
      </p:pic>
      <p:pic>
        <p:nvPicPr>
          <p:cNvPr id="14" name="Picture 13" descr="A picture containing ax, drawing&#10;&#10;Description automatically generated">
            <a:extLst>
              <a:ext uri="{FF2B5EF4-FFF2-40B4-BE49-F238E27FC236}">
                <a16:creationId xmlns:a16="http://schemas.microsoft.com/office/drawing/2014/main" id="{C50F8F73-1913-1F48-8DDB-E638D2458785}"/>
              </a:ext>
            </a:extLst>
          </p:cNvPr>
          <p:cNvPicPr>
            <a:picLocks noChangeAspect="1"/>
          </p:cNvPicPr>
          <p:nvPr/>
        </p:nvPicPr>
        <p:blipFill rotWithShape="1">
          <a:blip r:embed="rId4"/>
          <a:srcRect l="16172" t="75777" r="14850" b="12550"/>
          <a:stretch/>
        </p:blipFill>
        <p:spPr>
          <a:xfrm>
            <a:off x="3791744" y="6381328"/>
            <a:ext cx="1174816" cy="198810"/>
          </a:xfrm>
          <a:prstGeom prst="rect">
            <a:avLst/>
          </a:prstGeom>
        </p:spPr>
      </p:pic>
      <p:pic>
        <p:nvPicPr>
          <p:cNvPr id="16" name="Picture 15" descr="A close up of a sign&#10;&#10;Description automatically generated">
            <a:extLst>
              <a:ext uri="{FF2B5EF4-FFF2-40B4-BE49-F238E27FC236}">
                <a16:creationId xmlns:a16="http://schemas.microsoft.com/office/drawing/2014/main" id="{4BC0CC73-B205-CE41-82D7-24F327B4803B}"/>
              </a:ext>
            </a:extLst>
          </p:cNvPr>
          <p:cNvPicPr>
            <a:picLocks noChangeAspect="1"/>
          </p:cNvPicPr>
          <p:nvPr/>
        </p:nvPicPr>
        <p:blipFill rotWithShape="1">
          <a:blip r:embed="rId6"/>
          <a:srcRect l="53983" t="24505" r="5398" b="33768"/>
          <a:stretch/>
        </p:blipFill>
        <p:spPr>
          <a:xfrm>
            <a:off x="2023482" y="1700808"/>
            <a:ext cx="1264206" cy="413221"/>
          </a:xfrm>
          <a:prstGeom prst="rect">
            <a:avLst/>
          </a:prstGeom>
        </p:spPr>
      </p:pic>
      <p:pic>
        <p:nvPicPr>
          <p:cNvPr id="17" name="Picture 16" descr="A picture containing ax, drawing&#10;&#10;Description automatically generated">
            <a:extLst>
              <a:ext uri="{FF2B5EF4-FFF2-40B4-BE49-F238E27FC236}">
                <a16:creationId xmlns:a16="http://schemas.microsoft.com/office/drawing/2014/main" id="{66D7FB7A-D8E2-5545-84F4-FD456BDC828A}"/>
              </a:ext>
            </a:extLst>
          </p:cNvPr>
          <p:cNvPicPr>
            <a:picLocks noChangeAspect="1"/>
          </p:cNvPicPr>
          <p:nvPr/>
        </p:nvPicPr>
        <p:blipFill rotWithShape="1">
          <a:blip r:embed="rId4"/>
          <a:srcRect l="16172" t="75777" r="14850" b="12550"/>
          <a:stretch/>
        </p:blipFill>
        <p:spPr>
          <a:xfrm>
            <a:off x="2063552" y="2784432"/>
            <a:ext cx="1174816" cy="198810"/>
          </a:xfrm>
          <a:prstGeom prst="rect">
            <a:avLst/>
          </a:prstGeom>
        </p:spPr>
      </p:pic>
      <p:pic>
        <p:nvPicPr>
          <p:cNvPr id="18" name="Picture 17" descr="A picture containing ax, drawing&#10;&#10;Description automatically generated">
            <a:extLst>
              <a:ext uri="{FF2B5EF4-FFF2-40B4-BE49-F238E27FC236}">
                <a16:creationId xmlns:a16="http://schemas.microsoft.com/office/drawing/2014/main" id="{3FAC775E-5F6D-3442-AC8D-ECCDFAF8DF4B}"/>
              </a:ext>
            </a:extLst>
          </p:cNvPr>
          <p:cNvPicPr>
            <a:picLocks noChangeAspect="1"/>
          </p:cNvPicPr>
          <p:nvPr/>
        </p:nvPicPr>
        <p:blipFill rotWithShape="1">
          <a:blip r:embed="rId4"/>
          <a:srcRect l="16172" t="75777" r="14850" b="12550"/>
          <a:stretch/>
        </p:blipFill>
        <p:spPr>
          <a:xfrm>
            <a:off x="7245224" y="4123711"/>
            <a:ext cx="1174816" cy="198810"/>
          </a:xfrm>
          <a:prstGeom prst="rect">
            <a:avLst/>
          </a:prstGeom>
        </p:spPr>
      </p:pic>
      <p:pic>
        <p:nvPicPr>
          <p:cNvPr id="19" name="Picture 18" descr="A picture containing drawing&#10;&#10;Description automatically generated">
            <a:extLst>
              <a:ext uri="{FF2B5EF4-FFF2-40B4-BE49-F238E27FC236}">
                <a16:creationId xmlns:a16="http://schemas.microsoft.com/office/drawing/2014/main" id="{5C40B944-4465-C24D-B26E-3CD178721F71}"/>
              </a:ext>
            </a:extLst>
          </p:cNvPr>
          <p:cNvPicPr>
            <a:picLocks noChangeAspect="1"/>
          </p:cNvPicPr>
          <p:nvPr/>
        </p:nvPicPr>
        <p:blipFill rotWithShape="1">
          <a:blip r:embed="rId5"/>
          <a:srcRect l="10676" t="19360" r="8807" b="11438"/>
          <a:stretch/>
        </p:blipFill>
        <p:spPr>
          <a:xfrm>
            <a:off x="2122278" y="983005"/>
            <a:ext cx="1135247" cy="357763"/>
          </a:xfrm>
          <a:prstGeom prst="rect">
            <a:avLst/>
          </a:prstGeom>
        </p:spPr>
      </p:pic>
      <p:pic>
        <p:nvPicPr>
          <p:cNvPr id="20" name="Picture 19" descr="A picture containing drawing&#10;&#10;Description automatically generated">
            <a:extLst>
              <a:ext uri="{FF2B5EF4-FFF2-40B4-BE49-F238E27FC236}">
                <a16:creationId xmlns:a16="http://schemas.microsoft.com/office/drawing/2014/main" id="{4C8A2C0E-D4E1-FB42-BF20-B8B4E0AECD3F}"/>
              </a:ext>
            </a:extLst>
          </p:cNvPr>
          <p:cNvPicPr>
            <a:picLocks noChangeAspect="1"/>
          </p:cNvPicPr>
          <p:nvPr/>
        </p:nvPicPr>
        <p:blipFill rotWithShape="1">
          <a:blip r:embed="rId5"/>
          <a:srcRect l="10676" t="19360" r="8807" b="11438"/>
          <a:stretch/>
        </p:blipFill>
        <p:spPr>
          <a:xfrm>
            <a:off x="7265009" y="983004"/>
            <a:ext cx="1135247" cy="357763"/>
          </a:xfrm>
          <a:prstGeom prst="rect">
            <a:avLst/>
          </a:prstGeom>
        </p:spPr>
      </p:pic>
      <p:pic>
        <p:nvPicPr>
          <p:cNvPr id="22" name="Picture 21" descr="A picture containing silhouette&#10;&#10;Description automatically generated">
            <a:extLst>
              <a:ext uri="{FF2B5EF4-FFF2-40B4-BE49-F238E27FC236}">
                <a16:creationId xmlns:a16="http://schemas.microsoft.com/office/drawing/2014/main" id="{763BF916-BBDF-E343-8CB5-C776B2270F28}"/>
              </a:ext>
            </a:extLst>
          </p:cNvPr>
          <p:cNvPicPr>
            <a:picLocks noChangeAspect="1"/>
          </p:cNvPicPr>
          <p:nvPr/>
        </p:nvPicPr>
        <p:blipFill>
          <a:blip r:embed="rId3"/>
          <a:stretch>
            <a:fillRect/>
          </a:stretch>
        </p:blipFill>
        <p:spPr>
          <a:xfrm>
            <a:off x="4147229" y="912662"/>
            <a:ext cx="423274" cy="423274"/>
          </a:xfrm>
          <a:prstGeom prst="rect">
            <a:avLst/>
          </a:prstGeom>
        </p:spPr>
      </p:pic>
      <p:pic>
        <p:nvPicPr>
          <p:cNvPr id="23" name="Picture 22" descr="A picture containing silhouette&#10;&#10;Description automatically generated">
            <a:extLst>
              <a:ext uri="{FF2B5EF4-FFF2-40B4-BE49-F238E27FC236}">
                <a16:creationId xmlns:a16="http://schemas.microsoft.com/office/drawing/2014/main" id="{AA4A1D7D-605E-C94E-9222-30E747C435EE}"/>
              </a:ext>
            </a:extLst>
          </p:cNvPr>
          <p:cNvPicPr>
            <a:picLocks noChangeAspect="1"/>
          </p:cNvPicPr>
          <p:nvPr/>
        </p:nvPicPr>
        <p:blipFill>
          <a:blip r:embed="rId3"/>
          <a:stretch>
            <a:fillRect/>
          </a:stretch>
        </p:blipFill>
        <p:spPr>
          <a:xfrm>
            <a:off x="5888810" y="1412776"/>
            <a:ext cx="423274" cy="423274"/>
          </a:xfrm>
          <a:prstGeom prst="rect">
            <a:avLst/>
          </a:prstGeom>
        </p:spPr>
      </p:pic>
    </p:spTree>
    <p:extLst>
      <p:ext uri="{BB962C8B-B14F-4D97-AF65-F5344CB8AC3E}">
        <p14:creationId xmlns:p14="http://schemas.microsoft.com/office/powerpoint/2010/main" val="20837118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
            <a:lum/>
          </a:blip>
          <a:srcRect/>
          <a:stretch>
            <a:fillRect t="-6000" b="-6000"/>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3DEE909-AEC4-0549-88D6-45B2977D6A0E}"/>
              </a:ext>
            </a:extLst>
          </p:cNvPr>
          <p:cNvSpPr txBox="1"/>
          <p:nvPr/>
        </p:nvSpPr>
        <p:spPr>
          <a:xfrm>
            <a:off x="1142380" y="4449916"/>
            <a:ext cx="8352928" cy="461665"/>
          </a:xfrm>
          <a:prstGeom prst="rect">
            <a:avLst/>
          </a:prstGeom>
          <a:noFill/>
        </p:spPr>
        <p:txBody>
          <a:bodyPr wrap="square" rtlCol="0">
            <a:spAutoFit/>
          </a:bodyPr>
          <a:lstStyle/>
          <a:p>
            <a:r>
              <a:rPr lang="en-US" sz="2400" b="1" dirty="0"/>
              <a:t>Be the first one to learn about our new guides!</a:t>
            </a:r>
          </a:p>
        </p:txBody>
      </p:sp>
      <p:sp>
        <p:nvSpPr>
          <p:cNvPr id="2" name="Rectangle 1">
            <a:extLst>
              <a:ext uri="{FF2B5EF4-FFF2-40B4-BE49-F238E27FC236}">
                <a16:creationId xmlns:a16="http://schemas.microsoft.com/office/drawing/2014/main" id="{18E7CBB1-5979-4D0B-AF10-57D236864D54}"/>
              </a:ext>
            </a:extLst>
          </p:cNvPr>
          <p:cNvSpPr/>
          <p:nvPr/>
        </p:nvSpPr>
        <p:spPr>
          <a:xfrm>
            <a:off x="1142380" y="5047436"/>
            <a:ext cx="9361040" cy="1092607"/>
          </a:xfrm>
          <a:prstGeom prst="rect">
            <a:avLst/>
          </a:prstGeom>
        </p:spPr>
        <p:txBody>
          <a:bodyPr wrap="square">
            <a:spAutoFit/>
          </a:bodyPr>
          <a:lstStyle/>
          <a:p>
            <a:r>
              <a:rPr lang="en-US" sz="1300" dirty="0">
                <a:solidFill>
                  <a:schemeClr val="bg1">
                    <a:lumMod val="65000"/>
                  </a:schemeClr>
                </a:solidFill>
                <a:latin typeface="+mj-lt"/>
              </a:rPr>
              <a:t>We at Viima like writing practical and extensive guides that can help your company become more innovative and your employees more engaged. </a:t>
            </a:r>
          </a:p>
          <a:p>
            <a:endParaRPr lang="en-US" sz="1300" dirty="0">
              <a:solidFill>
                <a:schemeClr val="bg1">
                  <a:lumMod val="65000"/>
                </a:schemeClr>
              </a:solidFill>
              <a:latin typeface="+mj-lt"/>
            </a:endParaRPr>
          </a:p>
          <a:p>
            <a:r>
              <a:rPr lang="en-US" sz="1300" dirty="0">
                <a:solidFill>
                  <a:schemeClr val="bg1">
                    <a:lumMod val="65000"/>
                  </a:schemeClr>
                </a:solidFill>
                <a:latin typeface="+mj-lt"/>
              </a:rPr>
              <a:t>If you’re interested in receiving our following guides straight to your inbox, you can subscribe to our list </a:t>
            </a:r>
            <a:r>
              <a:rPr lang="en-US" sz="1300" dirty="0">
                <a:solidFill>
                  <a:schemeClr val="bg1">
                    <a:lumMod val="65000"/>
                  </a:schemeClr>
                </a:solidFill>
                <a:latin typeface="+mj-lt"/>
                <a:hlinkClick r:id="rId4"/>
              </a:rPr>
              <a:t>here</a:t>
            </a:r>
            <a:r>
              <a:rPr lang="en-US" sz="1300" dirty="0">
                <a:solidFill>
                  <a:schemeClr val="bg1">
                    <a:lumMod val="65000"/>
                  </a:schemeClr>
                </a:solidFill>
                <a:latin typeface="+mj-lt"/>
              </a:rPr>
              <a:t>. </a:t>
            </a:r>
          </a:p>
          <a:p>
            <a:endParaRPr lang="en-US" sz="1300" dirty="0">
              <a:solidFill>
                <a:schemeClr val="bg1">
                  <a:lumMod val="65000"/>
                </a:schemeClr>
              </a:solidFill>
              <a:latin typeface="+mj-lt"/>
            </a:endParaRPr>
          </a:p>
        </p:txBody>
      </p:sp>
      <p:sp>
        <p:nvSpPr>
          <p:cNvPr id="3" name="Rectangle 2">
            <a:extLst>
              <a:ext uri="{FF2B5EF4-FFF2-40B4-BE49-F238E27FC236}">
                <a16:creationId xmlns:a16="http://schemas.microsoft.com/office/drawing/2014/main" id="{862341C9-9619-4510-9AEB-54FCF78164B8}"/>
              </a:ext>
            </a:extLst>
          </p:cNvPr>
          <p:cNvSpPr/>
          <p:nvPr/>
        </p:nvSpPr>
        <p:spPr>
          <a:xfrm>
            <a:off x="1147788" y="548680"/>
            <a:ext cx="2319866" cy="461665"/>
          </a:xfrm>
          <a:prstGeom prst="rect">
            <a:avLst/>
          </a:prstGeom>
        </p:spPr>
        <p:txBody>
          <a:bodyPr wrap="none">
            <a:spAutoFit/>
          </a:bodyPr>
          <a:lstStyle/>
          <a:p>
            <a:r>
              <a:rPr lang="en-US" sz="2400" b="1" dirty="0"/>
              <a:t>Free webinar!</a:t>
            </a:r>
          </a:p>
        </p:txBody>
      </p:sp>
      <p:sp>
        <p:nvSpPr>
          <p:cNvPr id="4" name="Rectangle 3">
            <a:extLst>
              <a:ext uri="{FF2B5EF4-FFF2-40B4-BE49-F238E27FC236}">
                <a16:creationId xmlns:a16="http://schemas.microsoft.com/office/drawing/2014/main" id="{385C9E4E-5A6D-4E08-B9F3-0259C70889A7}"/>
              </a:ext>
            </a:extLst>
          </p:cNvPr>
          <p:cNvSpPr/>
          <p:nvPr/>
        </p:nvSpPr>
        <p:spPr>
          <a:xfrm>
            <a:off x="1147788" y="1146200"/>
            <a:ext cx="9001000" cy="2092881"/>
          </a:xfrm>
          <a:prstGeom prst="rect">
            <a:avLst/>
          </a:prstGeom>
        </p:spPr>
        <p:txBody>
          <a:bodyPr wrap="square">
            <a:spAutoFit/>
          </a:bodyPr>
          <a:lstStyle/>
          <a:p>
            <a:r>
              <a:rPr lang="en-US" sz="1300" dirty="0">
                <a:solidFill>
                  <a:schemeClr val="bg1">
                    <a:lumMod val="65000"/>
                  </a:schemeClr>
                </a:solidFill>
                <a:latin typeface="Noto Sans" panose="020B0502040504020204" pitchFamily="34" charset="0"/>
              </a:rPr>
              <a:t>We hope you enjoyed this guide and found it useful. </a:t>
            </a:r>
          </a:p>
          <a:p>
            <a:endParaRPr lang="en-US" sz="1300" dirty="0">
              <a:solidFill>
                <a:schemeClr val="bg1">
                  <a:lumMod val="65000"/>
                </a:schemeClr>
              </a:solidFill>
            </a:endParaRPr>
          </a:p>
          <a:p>
            <a:r>
              <a:rPr lang="en-US" sz="1300" dirty="0">
                <a:solidFill>
                  <a:schemeClr val="bg1">
                    <a:lumMod val="65000"/>
                  </a:schemeClr>
                </a:solidFill>
              </a:rPr>
              <a:t>If you’re uncertain what to do next, you can get started easily by watching our recent webinar on how to build a successful </a:t>
            </a:r>
            <a:r>
              <a:rPr lang="en-US" sz="1300" dirty="0">
                <a:solidFill>
                  <a:schemeClr val="bg1">
                    <a:lumMod val="65000"/>
                  </a:schemeClr>
                </a:solidFill>
                <a:hlinkClick r:id="rId5"/>
              </a:rPr>
              <a:t>innovation program</a:t>
            </a:r>
            <a:r>
              <a:rPr lang="en-US" sz="1300" dirty="0">
                <a:solidFill>
                  <a:schemeClr val="bg1">
                    <a:lumMod val="65000"/>
                  </a:schemeClr>
                </a:solidFill>
              </a:rPr>
              <a:t> in which you’ll learn about best practices for creating a repeatable and scalable approach for innovation.</a:t>
            </a:r>
          </a:p>
          <a:p>
            <a:endParaRPr lang="en-US" sz="1300" dirty="0">
              <a:solidFill>
                <a:schemeClr val="bg1">
                  <a:lumMod val="65000"/>
                </a:schemeClr>
              </a:solidFill>
            </a:endParaRPr>
          </a:p>
          <a:p>
            <a:r>
              <a:rPr lang="en-US" sz="1300" dirty="0">
                <a:solidFill>
                  <a:schemeClr val="bg1">
                    <a:lumMod val="65000"/>
                  </a:schemeClr>
                </a:solidFill>
              </a:rPr>
              <a:t>If you’re already further ahead in your innovation journey, keep investing in growth and driving repeatable innovation practices across your company. </a:t>
            </a:r>
          </a:p>
          <a:p>
            <a:endParaRPr lang="en-US" sz="1300" b="1" dirty="0">
              <a:solidFill>
                <a:schemeClr val="bg1">
                  <a:lumMod val="50000"/>
                </a:schemeClr>
              </a:solidFill>
            </a:endParaRPr>
          </a:p>
          <a:p>
            <a:r>
              <a:rPr lang="en-US" sz="1300" b="1" dirty="0">
                <a:solidFill>
                  <a:schemeClr val="bg1">
                    <a:lumMod val="50000"/>
                  </a:schemeClr>
                </a:solidFill>
              </a:rPr>
              <a:t>Good luck with making more innovation happen!</a:t>
            </a:r>
          </a:p>
        </p:txBody>
      </p:sp>
      <p:sp>
        <p:nvSpPr>
          <p:cNvPr id="5" name="Flowchart: Terminator 4">
            <a:hlinkClick r:id="rId5"/>
            <a:extLst>
              <a:ext uri="{FF2B5EF4-FFF2-40B4-BE49-F238E27FC236}">
                <a16:creationId xmlns:a16="http://schemas.microsoft.com/office/drawing/2014/main" id="{B0077C9A-AEA9-4888-8446-EE13EFFF132C}"/>
              </a:ext>
            </a:extLst>
          </p:cNvPr>
          <p:cNvSpPr/>
          <p:nvPr/>
        </p:nvSpPr>
        <p:spPr>
          <a:xfrm>
            <a:off x="1343472" y="3417366"/>
            <a:ext cx="2319866" cy="652718"/>
          </a:xfrm>
          <a:prstGeom prst="flowChartTerminator">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6" name="Rectangle 5">
            <a:hlinkClick r:id="rId5"/>
            <a:extLst>
              <a:ext uri="{FF2B5EF4-FFF2-40B4-BE49-F238E27FC236}">
                <a16:creationId xmlns:a16="http://schemas.microsoft.com/office/drawing/2014/main" id="{5D76AAB4-0552-42C6-9B8E-7F09E740A543}"/>
              </a:ext>
            </a:extLst>
          </p:cNvPr>
          <p:cNvSpPr/>
          <p:nvPr/>
        </p:nvSpPr>
        <p:spPr>
          <a:xfrm>
            <a:off x="1488543" y="3586945"/>
            <a:ext cx="2029723" cy="307777"/>
          </a:xfrm>
          <a:prstGeom prst="rect">
            <a:avLst/>
          </a:prstGeom>
        </p:spPr>
        <p:txBody>
          <a:bodyPr wrap="none">
            <a:spAutoFit/>
          </a:bodyPr>
          <a:lstStyle/>
          <a:p>
            <a:r>
              <a:rPr lang="en-US" sz="1400" b="1" dirty="0">
                <a:solidFill>
                  <a:schemeClr val="bg2"/>
                </a:solidFill>
                <a:hlinkClick r:id="rId5">
                  <a:extLst>
                    <a:ext uri="{A12FA001-AC4F-418D-AE19-62706E023703}">
                      <ahyp:hlinkClr xmlns:ahyp="http://schemas.microsoft.com/office/drawing/2018/hyperlinkcolor" val="tx"/>
                    </a:ext>
                  </a:extLst>
                </a:hlinkClick>
              </a:rPr>
              <a:t>GET THE RECORDING</a:t>
            </a:r>
            <a:endParaRPr lang="en-FI" sz="1400" dirty="0">
              <a:solidFill>
                <a:schemeClr val="bg2"/>
              </a:solidFill>
            </a:endParaRPr>
          </a:p>
        </p:txBody>
      </p:sp>
    </p:spTree>
    <p:extLst>
      <p:ext uri="{BB962C8B-B14F-4D97-AF65-F5344CB8AC3E}">
        <p14:creationId xmlns:p14="http://schemas.microsoft.com/office/powerpoint/2010/main" val="5580563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23E5-328B-4F6A-A1EA-1F923F2BD878}"/>
              </a:ext>
            </a:extLst>
          </p:cNvPr>
          <p:cNvSpPr>
            <a:spLocks noGrp="1"/>
          </p:cNvSpPr>
          <p:nvPr>
            <p:ph type="title"/>
          </p:nvPr>
        </p:nvSpPr>
        <p:spPr>
          <a:xfrm>
            <a:off x="767408" y="278393"/>
            <a:ext cx="5791471" cy="1325563"/>
          </a:xfrm>
        </p:spPr>
        <p:txBody>
          <a:bodyPr/>
          <a:lstStyle/>
          <a:p>
            <a:r>
              <a:rPr lang="fi-FI" dirty="0"/>
              <a:t>About Viima</a:t>
            </a:r>
            <a:endParaRPr lang="en-FI" dirty="0"/>
          </a:p>
        </p:txBody>
      </p:sp>
      <p:sp>
        <p:nvSpPr>
          <p:cNvPr id="3" name="Text Placeholder 2">
            <a:extLst>
              <a:ext uri="{FF2B5EF4-FFF2-40B4-BE49-F238E27FC236}">
                <a16:creationId xmlns:a16="http://schemas.microsoft.com/office/drawing/2014/main" id="{F5B1F90B-BFA4-45A7-BF40-F76FB823FC0C}"/>
              </a:ext>
            </a:extLst>
          </p:cNvPr>
          <p:cNvSpPr>
            <a:spLocks noGrp="1"/>
          </p:cNvSpPr>
          <p:nvPr>
            <p:ph type="body" sz="quarter" idx="10"/>
          </p:nvPr>
        </p:nvSpPr>
        <p:spPr>
          <a:xfrm>
            <a:off x="767408" y="1514203"/>
            <a:ext cx="5791471" cy="4402622"/>
          </a:xfrm>
        </p:spPr>
        <p:txBody>
          <a:bodyPr>
            <a:normAutofit/>
          </a:bodyPr>
          <a:lstStyle/>
          <a:p>
            <a:r>
              <a:rPr lang="fi-FI" sz="1300" dirty="0">
                <a:solidFill>
                  <a:schemeClr val="bg1">
                    <a:lumMod val="65000"/>
                  </a:schemeClr>
                </a:solidFill>
              </a:rPr>
              <a:t>We’re on a mission to help organizations to make more innovation happen.</a:t>
            </a:r>
          </a:p>
          <a:p>
            <a:r>
              <a:rPr lang="fi-FI" sz="1300" dirty="0">
                <a:solidFill>
                  <a:schemeClr val="bg1">
                    <a:lumMod val="65000"/>
                  </a:schemeClr>
                </a:solidFill>
              </a:rPr>
              <a:t>If you’re looking for the right tool that will help you become better at innovation, you can get started with Viima.</a:t>
            </a:r>
          </a:p>
          <a:p>
            <a:r>
              <a:rPr lang="en-US" sz="1300" dirty="0">
                <a:solidFill>
                  <a:schemeClr val="bg1">
                    <a:lumMod val="65000"/>
                  </a:schemeClr>
                </a:solidFill>
              </a:rPr>
              <a:t>Viima is the all-in-one innovation platform that helps you go from ideas to innovations, every step of the way.</a:t>
            </a:r>
            <a:endParaRPr lang="fi-FI" sz="1300" dirty="0">
              <a:solidFill>
                <a:schemeClr val="bg1">
                  <a:lumMod val="65000"/>
                </a:schemeClr>
              </a:solidFill>
            </a:endParaRPr>
          </a:p>
          <a:p>
            <a:r>
              <a:rPr lang="fi-FI" sz="1300" dirty="0">
                <a:solidFill>
                  <a:schemeClr val="bg1">
                    <a:lumMod val="65000"/>
                  </a:schemeClr>
                </a:solidFill>
              </a:rPr>
              <a:t>Getting started is fast and easy and the best part is that Viima is completely free for up to 50 users!</a:t>
            </a:r>
          </a:p>
        </p:txBody>
      </p:sp>
      <p:grpSp>
        <p:nvGrpSpPr>
          <p:cNvPr id="6" name="Group 5">
            <a:extLst>
              <a:ext uri="{FF2B5EF4-FFF2-40B4-BE49-F238E27FC236}">
                <a16:creationId xmlns:a16="http://schemas.microsoft.com/office/drawing/2014/main" id="{5167C2D1-242C-094D-BBF9-C765FEF83F3A}"/>
              </a:ext>
            </a:extLst>
          </p:cNvPr>
          <p:cNvGrpSpPr/>
          <p:nvPr/>
        </p:nvGrpSpPr>
        <p:grpSpPr>
          <a:xfrm>
            <a:off x="767408" y="3861048"/>
            <a:ext cx="2319866" cy="652718"/>
            <a:chOff x="767408" y="4028422"/>
            <a:chExt cx="2319866" cy="652718"/>
          </a:xfrm>
        </p:grpSpPr>
        <p:sp>
          <p:nvSpPr>
            <p:cNvPr id="4" name="Flowchart: Terminator 3">
              <a:hlinkClick r:id="rId2"/>
              <a:extLst>
                <a:ext uri="{FF2B5EF4-FFF2-40B4-BE49-F238E27FC236}">
                  <a16:creationId xmlns:a16="http://schemas.microsoft.com/office/drawing/2014/main" id="{499AFADC-F7A5-46AF-9394-F024C651BBF7}"/>
                </a:ext>
              </a:extLst>
            </p:cNvPr>
            <p:cNvSpPr/>
            <p:nvPr/>
          </p:nvSpPr>
          <p:spPr>
            <a:xfrm>
              <a:off x="767408" y="4028422"/>
              <a:ext cx="2319866" cy="652718"/>
            </a:xfrm>
            <a:prstGeom prst="flowChartTerminator">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b="1"/>
            </a:p>
          </p:txBody>
        </p:sp>
        <p:sp>
          <p:nvSpPr>
            <p:cNvPr id="5" name="Rectangle 4">
              <a:extLst>
                <a:ext uri="{FF2B5EF4-FFF2-40B4-BE49-F238E27FC236}">
                  <a16:creationId xmlns:a16="http://schemas.microsoft.com/office/drawing/2014/main" id="{3099C3F3-5F10-4F69-B62B-61731E346846}"/>
                </a:ext>
              </a:extLst>
            </p:cNvPr>
            <p:cNvSpPr/>
            <p:nvPr/>
          </p:nvSpPr>
          <p:spPr>
            <a:xfrm>
              <a:off x="1124877" y="4200892"/>
              <a:ext cx="1604927" cy="307777"/>
            </a:xfrm>
            <a:prstGeom prst="rect">
              <a:avLst/>
            </a:prstGeom>
          </p:spPr>
          <p:txBody>
            <a:bodyPr wrap="none">
              <a:spAutoFit/>
            </a:bodyPr>
            <a:lstStyle/>
            <a:p>
              <a:r>
                <a:rPr lang="en-US" sz="1400" b="1" u="sng" dirty="0">
                  <a:solidFill>
                    <a:schemeClr val="bg2"/>
                  </a:solidFill>
                  <a:hlinkClick r:id="rId2">
                    <a:extLst>
                      <a:ext uri="{A12FA001-AC4F-418D-AE19-62706E023703}">
                        <ahyp:hlinkClr xmlns:ahyp="http://schemas.microsoft.com/office/drawing/2018/hyperlinkcolor" val="tx"/>
                      </a:ext>
                    </a:extLst>
                  </a:hlinkClick>
                </a:rPr>
                <a:t>START FOR FREE</a:t>
              </a:r>
              <a:endParaRPr lang="en-FI" sz="1400" b="1" u="sng" dirty="0">
                <a:solidFill>
                  <a:schemeClr val="bg2"/>
                </a:solidFill>
              </a:endParaRPr>
            </a:p>
          </p:txBody>
        </p:sp>
      </p:grpSp>
    </p:spTree>
    <p:extLst>
      <p:ext uri="{BB962C8B-B14F-4D97-AF65-F5344CB8AC3E}">
        <p14:creationId xmlns:p14="http://schemas.microsoft.com/office/powerpoint/2010/main" val="20706908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220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Placeholder 33" descr="A car parked on the side of a road&#10;&#10;Description automatically generated">
            <a:extLst>
              <a:ext uri="{FF2B5EF4-FFF2-40B4-BE49-F238E27FC236}">
                <a16:creationId xmlns:a16="http://schemas.microsoft.com/office/drawing/2014/main" id="{FF8E126C-4A74-414B-8020-6EDB1F6E0599}"/>
              </a:ext>
            </a:extLst>
          </p:cNvPr>
          <p:cNvPicPr>
            <a:picLocks noGrp="1" noChangeAspect="1"/>
          </p:cNvPicPr>
          <p:nvPr>
            <p:ph type="pic" sz="quarter" idx="12"/>
          </p:nvPr>
        </p:nvPicPr>
        <p:blipFill>
          <a:blip r:embed="rId2"/>
          <a:srcRect l="44" r="44"/>
          <a:stretch>
            <a:fillRect/>
          </a:stretch>
        </p:blipFill>
        <p:spPr/>
      </p:pic>
      <p:sp>
        <p:nvSpPr>
          <p:cNvPr id="21" name="Rectangle 20">
            <a:extLst>
              <a:ext uri="{FF2B5EF4-FFF2-40B4-BE49-F238E27FC236}">
                <a16:creationId xmlns:a16="http://schemas.microsoft.com/office/drawing/2014/main" id="{0BB9C142-91A3-A34F-BC4C-F9C5FF9C1B3F}"/>
              </a:ext>
            </a:extLst>
          </p:cNvPr>
          <p:cNvSpPr/>
          <p:nvPr/>
        </p:nvSpPr>
        <p:spPr>
          <a:xfrm>
            <a:off x="-16472" y="0"/>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INNOVATION MATRIX </a:t>
            </a:r>
          </a:p>
        </p:txBody>
      </p:sp>
      <p:sp>
        <p:nvSpPr>
          <p:cNvPr id="26" name="Picture Placeholder 25">
            <a:extLst>
              <a:ext uri="{FF2B5EF4-FFF2-40B4-BE49-F238E27FC236}">
                <a16:creationId xmlns:a16="http://schemas.microsoft.com/office/drawing/2014/main" id="{BC84ACF2-DB93-6648-89A9-8BCBBA186D29}"/>
              </a:ext>
            </a:extLst>
          </p:cNvPr>
          <p:cNvSpPr>
            <a:spLocks noGrp="1"/>
          </p:cNvSpPr>
          <p:nvPr>
            <p:ph type="pic" sz="quarter" idx="10"/>
          </p:nvPr>
        </p:nvSpPr>
        <p:spPr/>
      </p:sp>
    </p:spTree>
    <p:extLst>
      <p:ext uri="{BB962C8B-B14F-4D97-AF65-F5344CB8AC3E}">
        <p14:creationId xmlns:p14="http://schemas.microsoft.com/office/powerpoint/2010/main" val="3811244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FC38DF1C-444E-4030-BA0C-C3A00DE877CD}"/>
              </a:ext>
            </a:extLst>
          </p:cNvPr>
          <p:cNvSpPr/>
          <p:nvPr/>
        </p:nvSpPr>
        <p:spPr>
          <a:xfrm>
            <a:off x="1217717" y="3815668"/>
            <a:ext cx="2623064" cy="2035244"/>
          </a:xfrm>
          <a:prstGeom prst="rect">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6">
            <a:extLst>
              <a:ext uri="{FF2B5EF4-FFF2-40B4-BE49-F238E27FC236}">
                <a16:creationId xmlns:a16="http://schemas.microsoft.com/office/drawing/2014/main" id="{51F2E6D5-E6A2-FD4A-B4EE-D9171C389FF2}"/>
              </a:ext>
            </a:extLst>
          </p:cNvPr>
          <p:cNvSpPr txBox="1">
            <a:spLocks/>
          </p:cNvSpPr>
          <p:nvPr/>
        </p:nvSpPr>
        <p:spPr>
          <a:xfrm>
            <a:off x="1217717" y="430829"/>
            <a:ext cx="8279936" cy="718266"/>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00" b="1" dirty="0">
                <a:solidFill>
                  <a:schemeClr val="tx1"/>
                </a:solidFill>
              </a:rPr>
              <a:t>Innovation Matrix</a:t>
            </a:r>
          </a:p>
        </p:txBody>
      </p:sp>
      <p:sp>
        <p:nvSpPr>
          <p:cNvPr id="33" name="TextBox 32">
            <a:extLst>
              <a:ext uri="{FF2B5EF4-FFF2-40B4-BE49-F238E27FC236}">
                <a16:creationId xmlns:a16="http://schemas.microsoft.com/office/drawing/2014/main" id="{4F87C717-B3AA-4B9F-973F-0BEF6FB1BD32}"/>
              </a:ext>
            </a:extLst>
          </p:cNvPr>
          <p:cNvSpPr txBox="1"/>
          <p:nvPr/>
        </p:nvSpPr>
        <p:spPr>
          <a:xfrm>
            <a:off x="7384052" y="2346718"/>
            <a:ext cx="4033223" cy="2693045"/>
          </a:xfrm>
          <a:prstGeom prst="rect">
            <a:avLst/>
          </a:prstGeom>
          <a:noFill/>
        </p:spPr>
        <p:txBody>
          <a:bodyPr wrap="square" rtlCol="0">
            <a:spAutoFit/>
          </a:bodyPr>
          <a:lstStyle/>
          <a:p>
            <a:r>
              <a:rPr lang="en-US" sz="1300" dirty="0">
                <a:solidFill>
                  <a:schemeClr val="bg1">
                    <a:lumMod val="65000"/>
                  </a:schemeClr>
                </a:solidFill>
              </a:rPr>
              <a:t>The Innovation Matrix can be used to categorize innovation based on two dimensions – the impact it has on the </a:t>
            </a:r>
            <a:r>
              <a:rPr lang="en-US" sz="1300" b="1" dirty="0">
                <a:solidFill>
                  <a:schemeClr val="bg1">
                    <a:lumMod val="50000"/>
                  </a:schemeClr>
                </a:solidFill>
              </a:rPr>
              <a:t>market</a:t>
            </a:r>
            <a:r>
              <a:rPr lang="en-US" sz="1300" b="1" dirty="0">
                <a:solidFill>
                  <a:schemeClr val="bg1">
                    <a:lumMod val="65000"/>
                  </a:schemeClr>
                </a:solidFill>
              </a:rPr>
              <a:t>,</a:t>
            </a:r>
            <a:r>
              <a:rPr lang="en-US" sz="1300" dirty="0">
                <a:solidFill>
                  <a:schemeClr val="bg1">
                    <a:lumMod val="65000"/>
                  </a:schemeClr>
                </a:solidFill>
              </a:rPr>
              <a:t> and the </a:t>
            </a:r>
            <a:r>
              <a:rPr lang="en-US" sz="1300" b="1" dirty="0">
                <a:solidFill>
                  <a:schemeClr val="bg1">
                    <a:lumMod val="50000"/>
                  </a:schemeClr>
                </a:solidFill>
              </a:rPr>
              <a:t>technology</a:t>
            </a:r>
            <a:r>
              <a:rPr lang="en-US" sz="1300" dirty="0">
                <a:solidFill>
                  <a:schemeClr val="bg1">
                    <a:lumMod val="65000"/>
                  </a:schemeClr>
                </a:solidFill>
              </a:rPr>
              <a:t> it uses.</a:t>
            </a:r>
          </a:p>
          <a:p>
            <a:endParaRPr lang="en-US" sz="1300" dirty="0">
              <a:solidFill>
                <a:schemeClr val="bg1">
                  <a:lumMod val="65000"/>
                </a:schemeClr>
              </a:solidFill>
            </a:endParaRPr>
          </a:p>
          <a:p>
            <a:r>
              <a:rPr lang="en-US" sz="1300" dirty="0">
                <a:solidFill>
                  <a:schemeClr val="bg1">
                    <a:lumMod val="65000"/>
                  </a:schemeClr>
                </a:solidFill>
              </a:rPr>
              <a:t>These 4 types of innovations are commonly used, and in the first section of this guide, we’ll help you understand the characteristics and  differences between each one.</a:t>
            </a:r>
          </a:p>
          <a:p>
            <a:endParaRPr lang="en-US" sz="1300" dirty="0">
              <a:solidFill>
                <a:schemeClr val="bg1">
                  <a:lumMod val="65000"/>
                </a:schemeClr>
              </a:solidFill>
            </a:endParaRPr>
          </a:p>
          <a:p>
            <a:r>
              <a:rPr lang="en-US" sz="1300" dirty="0">
                <a:solidFill>
                  <a:schemeClr val="bg1">
                    <a:lumMod val="65000"/>
                  </a:schemeClr>
                </a:solidFill>
              </a:rPr>
              <a:t>We’ve also included some examples of different types of innovations to give you a concrete idea of how each of them can work in practice.</a:t>
            </a:r>
          </a:p>
        </p:txBody>
      </p:sp>
      <p:grpSp>
        <p:nvGrpSpPr>
          <p:cNvPr id="6" name="Group 5">
            <a:extLst>
              <a:ext uri="{FF2B5EF4-FFF2-40B4-BE49-F238E27FC236}">
                <a16:creationId xmlns:a16="http://schemas.microsoft.com/office/drawing/2014/main" id="{0FCEC8CA-296D-C14C-94E9-8F360984A06D}"/>
              </a:ext>
            </a:extLst>
          </p:cNvPr>
          <p:cNvGrpSpPr/>
          <p:nvPr/>
        </p:nvGrpSpPr>
        <p:grpSpPr>
          <a:xfrm>
            <a:off x="1217717" y="1711063"/>
            <a:ext cx="5331777" cy="3592044"/>
            <a:chOff x="3152232" y="1007370"/>
            <a:chExt cx="5209580" cy="3698823"/>
          </a:xfrm>
        </p:grpSpPr>
        <p:grpSp>
          <p:nvGrpSpPr>
            <p:cNvPr id="7" name="Group 6">
              <a:extLst>
                <a:ext uri="{FF2B5EF4-FFF2-40B4-BE49-F238E27FC236}">
                  <a16:creationId xmlns:a16="http://schemas.microsoft.com/office/drawing/2014/main" id="{07C94BE8-928E-7E40-A49E-9126BB73073D}"/>
                </a:ext>
              </a:extLst>
            </p:cNvPr>
            <p:cNvGrpSpPr/>
            <p:nvPr/>
          </p:nvGrpSpPr>
          <p:grpSpPr>
            <a:xfrm>
              <a:off x="3152232" y="1007370"/>
              <a:ext cx="5209580" cy="2924698"/>
              <a:chOff x="3449412" y="1080070"/>
              <a:chExt cx="5209580" cy="2924698"/>
            </a:xfrm>
          </p:grpSpPr>
          <p:sp>
            <p:nvSpPr>
              <p:cNvPr id="12" name="Rectangle 11">
                <a:extLst>
                  <a:ext uri="{FF2B5EF4-FFF2-40B4-BE49-F238E27FC236}">
                    <a16:creationId xmlns:a16="http://schemas.microsoft.com/office/drawing/2014/main" id="{8B236C7C-ED30-A642-AB26-601348546196}"/>
                  </a:ext>
                </a:extLst>
              </p:cNvPr>
              <p:cNvSpPr/>
              <p:nvPr/>
            </p:nvSpPr>
            <p:spPr>
              <a:xfrm>
                <a:off x="3449412" y="1080070"/>
                <a:ext cx="2562947" cy="2095745"/>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A57E6EC-FEEB-E649-825D-E402E11C5817}"/>
                  </a:ext>
                </a:extLst>
              </p:cNvPr>
              <p:cNvSpPr/>
              <p:nvPr/>
            </p:nvSpPr>
            <p:spPr>
              <a:xfrm>
                <a:off x="6096044" y="1087596"/>
                <a:ext cx="2562948" cy="2095745"/>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DED85F8-95B2-D94F-BE64-4FD3F4DDA251}"/>
                  </a:ext>
                </a:extLst>
              </p:cNvPr>
              <p:cNvSpPr/>
              <p:nvPr/>
            </p:nvSpPr>
            <p:spPr>
              <a:xfrm>
                <a:off x="3965501" y="3656150"/>
                <a:ext cx="1420915" cy="348618"/>
              </a:xfrm>
              <a:prstGeom prst="rect">
                <a:avLst/>
              </a:prstGeom>
            </p:spPr>
            <p:txBody>
              <a:bodyPr wrap="none">
                <a:spAutoFit/>
              </a:bodyPr>
              <a:lstStyle/>
              <a:p>
                <a:r>
                  <a:rPr lang="en-US" sz="16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Incremental</a:t>
                </a:r>
              </a:p>
            </p:txBody>
          </p:sp>
          <p:sp>
            <p:nvSpPr>
              <p:cNvPr id="17" name="Rectangle 16">
                <a:extLst>
                  <a:ext uri="{FF2B5EF4-FFF2-40B4-BE49-F238E27FC236}">
                    <a16:creationId xmlns:a16="http://schemas.microsoft.com/office/drawing/2014/main" id="{A4A423C9-D06E-934D-B4BF-06DB940D2343}"/>
                  </a:ext>
                </a:extLst>
              </p:cNvPr>
              <p:cNvSpPr/>
              <p:nvPr/>
            </p:nvSpPr>
            <p:spPr>
              <a:xfrm>
                <a:off x="6812130" y="1576264"/>
                <a:ext cx="1221998" cy="348618"/>
              </a:xfrm>
              <a:prstGeom prst="rect">
                <a:avLst/>
              </a:prstGeom>
            </p:spPr>
            <p:txBody>
              <a:bodyPr wrap="none">
                <a:spAutoFit/>
              </a:bodyPr>
              <a:lstStyle/>
              <a:p>
                <a:pPr algn="ctr"/>
                <a:r>
                  <a:rPr lang="en-US" sz="1600" b="1" dirty="0">
                    <a:solidFill>
                      <a:schemeClr val="bg1"/>
                    </a:solidFill>
                    <a:latin typeface="Noto Sans" panose="020B0502040504020204" pitchFamily="34" charset="0"/>
                    <a:ea typeface="Noto Sans" panose="020B0502040504020204" pitchFamily="34" charset="0"/>
                    <a:cs typeface="Noto Sans" panose="020B0502040504020204" pitchFamily="34" charset="0"/>
                  </a:rPr>
                  <a:t>Disruptive</a:t>
                </a:r>
              </a:p>
            </p:txBody>
          </p:sp>
        </p:grpSp>
        <p:sp>
          <p:nvSpPr>
            <p:cNvPr id="8" name="TextBox 7">
              <a:extLst>
                <a:ext uri="{FF2B5EF4-FFF2-40B4-BE49-F238E27FC236}">
                  <a16:creationId xmlns:a16="http://schemas.microsoft.com/office/drawing/2014/main" id="{4C1B01A1-4AA0-2B43-8ABD-B93964686743}"/>
                </a:ext>
              </a:extLst>
            </p:cNvPr>
            <p:cNvSpPr txBox="1"/>
            <p:nvPr/>
          </p:nvSpPr>
          <p:spPr>
            <a:xfrm>
              <a:off x="3305240" y="4040649"/>
              <a:ext cx="2149807" cy="665544"/>
            </a:xfrm>
            <a:prstGeom prst="rect">
              <a:avLst/>
            </a:prstGeom>
            <a:noFill/>
          </p:spPr>
          <p:txBody>
            <a:bodyPr wrap="square" rtlCol="0">
              <a:spAutoFit/>
            </a:bodyPr>
            <a:lstStyle/>
            <a:p>
              <a:pPr algn="ctr"/>
              <a:r>
                <a:rPr lang="en-US"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Gradual, continuous improvements on existing products and services.</a:t>
              </a:r>
            </a:p>
          </p:txBody>
        </p:sp>
        <p:sp>
          <p:nvSpPr>
            <p:cNvPr id="9" name="TextBox 8">
              <a:extLst>
                <a:ext uri="{FF2B5EF4-FFF2-40B4-BE49-F238E27FC236}">
                  <a16:creationId xmlns:a16="http://schemas.microsoft.com/office/drawing/2014/main" id="{1139B885-708E-6241-B50B-9D47C7625413}"/>
                </a:ext>
              </a:extLst>
            </p:cNvPr>
            <p:cNvSpPr txBox="1"/>
            <p:nvPr/>
          </p:nvSpPr>
          <p:spPr>
            <a:xfrm>
              <a:off x="5940588" y="1892921"/>
              <a:ext cx="2279497" cy="665544"/>
            </a:xfrm>
            <a:prstGeom prst="rect">
              <a:avLst/>
            </a:prstGeom>
            <a:noFill/>
          </p:spPr>
          <p:txBody>
            <a:bodyPr wrap="square" rtlCol="0">
              <a:spAutoFit/>
            </a:bodyPr>
            <a:lstStyle/>
            <a:p>
              <a:pPr algn="ctr"/>
              <a:r>
                <a:rPr lang="en-US"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Technology or new business model that disrupts the existing market </a:t>
              </a:r>
            </a:p>
          </p:txBody>
        </p:sp>
      </p:grpSp>
      <p:sp>
        <p:nvSpPr>
          <p:cNvPr id="24" name="Arrow: Right 23">
            <a:extLst>
              <a:ext uri="{FF2B5EF4-FFF2-40B4-BE49-F238E27FC236}">
                <a16:creationId xmlns:a16="http://schemas.microsoft.com/office/drawing/2014/main" id="{99879E88-6696-4637-A7D9-3CAE87439152}"/>
              </a:ext>
            </a:extLst>
          </p:cNvPr>
          <p:cNvSpPr/>
          <p:nvPr/>
        </p:nvSpPr>
        <p:spPr>
          <a:xfrm rot="16200000">
            <a:off x="-1052195" y="3745213"/>
            <a:ext cx="4338622" cy="96410"/>
          </a:xfrm>
          <a:prstGeom prst="rightArrow">
            <a:avLst/>
          </a:prstGeom>
          <a:solidFill>
            <a:srgbClr val="BBB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6" name="Arrow: Right 25">
            <a:extLst>
              <a:ext uri="{FF2B5EF4-FFF2-40B4-BE49-F238E27FC236}">
                <a16:creationId xmlns:a16="http://schemas.microsoft.com/office/drawing/2014/main" id="{F44EBCF6-D3DC-48A1-8917-7EBA0F03C64E}"/>
              </a:ext>
            </a:extLst>
          </p:cNvPr>
          <p:cNvSpPr/>
          <p:nvPr/>
        </p:nvSpPr>
        <p:spPr>
          <a:xfrm>
            <a:off x="1089133" y="5920524"/>
            <a:ext cx="5514264" cy="106758"/>
          </a:xfrm>
          <a:prstGeom prst="rightArrow">
            <a:avLst/>
          </a:prstGeom>
          <a:solidFill>
            <a:srgbClr val="BBB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5" name="TextBox 24">
            <a:extLst>
              <a:ext uri="{FF2B5EF4-FFF2-40B4-BE49-F238E27FC236}">
                <a16:creationId xmlns:a16="http://schemas.microsoft.com/office/drawing/2014/main" id="{205D5CB9-F5FF-41D3-B833-E73179D2F2C2}"/>
              </a:ext>
            </a:extLst>
          </p:cNvPr>
          <p:cNvSpPr txBox="1"/>
          <p:nvPr/>
        </p:nvSpPr>
        <p:spPr>
          <a:xfrm rot="16200000">
            <a:off x="-692246" y="3607807"/>
            <a:ext cx="3240359" cy="276999"/>
          </a:xfrm>
          <a:prstGeom prst="rect">
            <a:avLst/>
          </a:prstGeom>
          <a:noFill/>
        </p:spPr>
        <p:txBody>
          <a:bodyPr wrap="square" rtlCol="0">
            <a:spAutoFit/>
          </a:bodyPr>
          <a:lstStyle/>
          <a:p>
            <a:pPr algn="ctr"/>
            <a:r>
              <a:rPr lang="fi-FI" sz="1200" b="1" dirty="0">
                <a:solidFill>
                  <a:schemeClr val="bg1">
                    <a:lumMod val="65000"/>
                  </a:schemeClr>
                </a:solidFill>
              </a:rPr>
              <a:t>IMPACT ON THE MARKET</a:t>
            </a:r>
            <a:endParaRPr lang="en-FI" sz="1200" b="1" dirty="0">
              <a:solidFill>
                <a:schemeClr val="bg1">
                  <a:lumMod val="65000"/>
                </a:schemeClr>
              </a:solidFill>
            </a:endParaRPr>
          </a:p>
        </p:txBody>
      </p:sp>
      <p:sp>
        <p:nvSpPr>
          <p:cNvPr id="28" name="TextBox 27">
            <a:extLst>
              <a:ext uri="{FF2B5EF4-FFF2-40B4-BE49-F238E27FC236}">
                <a16:creationId xmlns:a16="http://schemas.microsoft.com/office/drawing/2014/main" id="{18D77348-26AE-48F1-AB2B-3F7F70448211}"/>
              </a:ext>
            </a:extLst>
          </p:cNvPr>
          <p:cNvSpPr txBox="1"/>
          <p:nvPr/>
        </p:nvSpPr>
        <p:spPr>
          <a:xfrm>
            <a:off x="2263239" y="6150874"/>
            <a:ext cx="3240359" cy="276999"/>
          </a:xfrm>
          <a:prstGeom prst="rect">
            <a:avLst/>
          </a:prstGeom>
          <a:noFill/>
        </p:spPr>
        <p:txBody>
          <a:bodyPr wrap="square" rtlCol="0">
            <a:spAutoFit/>
          </a:bodyPr>
          <a:lstStyle/>
          <a:p>
            <a:pPr algn="ctr"/>
            <a:r>
              <a:rPr lang="fi-FI" sz="1200" b="1" dirty="0">
                <a:solidFill>
                  <a:schemeClr val="bg1">
                    <a:lumMod val="65000"/>
                  </a:schemeClr>
                </a:solidFill>
              </a:rPr>
              <a:t>TECHNOLOGY NEWNESS</a:t>
            </a:r>
            <a:endParaRPr lang="en-FI" sz="1200" b="1" dirty="0">
              <a:solidFill>
                <a:schemeClr val="bg1">
                  <a:lumMod val="65000"/>
                </a:schemeClr>
              </a:solidFill>
            </a:endParaRPr>
          </a:p>
        </p:txBody>
      </p:sp>
      <p:sp>
        <p:nvSpPr>
          <p:cNvPr id="30" name="TextBox 29">
            <a:extLst>
              <a:ext uri="{FF2B5EF4-FFF2-40B4-BE49-F238E27FC236}">
                <a16:creationId xmlns:a16="http://schemas.microsoft.com/office/drawing/2014/main" id="{25D0AEE5-3BEA-47A8-8763-9DEBC86C8337}"/>
              </a:ext>
            </a:extLst>
          </p:cNvPr>
          <p:cNvSpPr txBox="1"/>
          <p:nvPr/>
        </p:nvSpPr>
        <p:spPr>
          <a:xfrm>
            <a:off x="1089132" y="6019972"/>
            <a:ext cx="638244" cy="261610"/>
          </a:xfrm>
          <a:prstGeom prst="rect">
            <a:avLst/>
          </a:prstGeom>
          <a:noFill/>
        </p:spPr>
        <p:txBody>
          <a:bodyPr wrap="square" rtlCol="0">
            <a:spAutoFit/>
          </a:bodyPr>
          <a:lstStyle/>
          <a:p>
            <a:pPr algn="ctr"/>
            <a:r>
              <a:rPr lang="fi-FI" sz="1100" dirty="0">
                <a:solidFill>
                  <a:schemeClr val="bg2">
                    <a:lumMod val="50000"/>
                  </a:schemeClr>
                </a:solidFill>
              </a:rPr>
              <a:t>LOW</a:t>
            </a:r>
            <a:endParaRPr lang="en-FI" sz="1200" dirty="0">
              <a:solidFill>
                <a:schemeClr val="bg2">
                  <a:lumMod val="50000"/>
                </a:schemeClr>
              </a:solidFill>
            </a:endParaRPr>
          </a:p>
        </p:txBody>
      </p:sp>
      <p:sp>
        <p:nvSpPr>
          <p:cNvPr id="31" name="TextBox 30">
            <a:extLst>
              <a:ext uri="{FF2B5EF4-FFF2-40B4-BE49-F238E27FC236}">
                <a16:creationId xmlns:a16="http://schemas.microsoft.com/office/drawing/2014/main" id="{6E03C36F-71CB-4209-BC67-49FF26BB3568}"/>
              </a:ext>
            </a:extLst>
          </p:cNvPr>
          <p:cNvSpPr txBox="1"/>
          <p:nvPr/>
        </p:nvSpPr>
        <p:spPr>
          <a:xfrm>
            <a:off x="5965153" y="6012375"/>
            <a:ext cx="638244" cy="261610"/>
          </a:xfrm>
          <a:prstGeom prst="rect">
            <a:avLst/>
          </a:prstGeom>
          <a:noFill/>
        </p:spPr>
        <p:txBody>
          <a:bodyPr wrap="square" rtlCol="0">
            <a:spAutoFit/>
          </a:bodyPr>
          <a:lstStyle/>
          <a:p>
            <a:pPr algn="ctr"/>
            <a:r>
              <a:rPr lang="fi-FI" sz="1100" dirty="0">
                <a:solidFill>
                  <a:schemeClr val="bg2">
                    <a:lumMod val="50000"/>
                  </a:schemeClr>
                </a:solidFill>
              </a:rPr>
              <a:t>HIGH</a:t>
            </a:r>
            <a:endParaRPr lang="en-FI" sz="1100" dirty="0">
              <a:solidFill>
                <a:schemeClr val="bg2">
                  <a:lumMod val="50000"/>
                </a:schemeClr>
              </a:solidFill>
            </a:endParaRPr>
          </a:p>
        </p:txBody>
      </p:sp>
      <p:sp>
        <p:nvSpPr>
          <p:cNvPr id="36" name="Rectangle 35">
            <a:extLst>
              <a:ext uri="{FF2B5EF4-FFF2-40B4-BE49-F238E27FC236}">
                <a16:creationId xmlns:a16="http://schemas.microsoft.com/office/drawing/2014/main" id="{B3B76A90-5823-478C-A09A-92C96D318C43}"/>
              </a:ext>
            </a:extLst>
          </p:cNvPr>
          <p:cNvSpPr/>
          <p:nvPr/>
        </p:nvSpPr>
        <p:spPr>
          <a:xfrm>
            <a:off x="3926429" y="3815668"/>
            <a:ext cx="2623065" cy="203524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4CBAA3F8-EA7E-4FCE-B51D-871C1004DFA7}"/>
              </a:ext>
            </a:extLst>
          </p:cNvPr>
          <p:cNvSpPr/>
          <p:nvPr/>
        </p:nvSpPr>
        <p:spPr>
          <a:xfrm>
            <a:off x="1832760" y="2177532"/>
            <a:ext cx="1273105" cy="338554"/>
          </a:xfrm>
          <a:prstGeom prst="rect">
            <a:avLst/>
          </a:prstGeom>
        </p:spPr>
        <p:txBody>
          <a:bodyPr wrap="none">
            <a:spAutoFit/>
          </a:bodyPr>
          <a:lstStyle/>
          <a:p>
            <a:r>
              <a:rPr lang="en-US" sz="1600" b="1" dirty="0">
                <a:solidFill>
                  <a:schemeClr val="bg1"/>
                </a:solidFill>
                <a:latin typeface="Noto Sans" panose="020B0502040504020204" pitchFamily="34" charset="0"/>
                <a:ea typeface="Noto Sans" panose="020B0502040504020204" pitchFamily="34" charset="0"/>
                <a:cs typeface="Noto Sans" panose="020B0502040504020204" pitchFamily="34" charset="0"/>
              </a:rPr>
              <a:t>Sustaining</a:t>
            </a:r>
          </a:p>
        </p:txBody>
      </p:sp>
      <p:sp>
        <p:nvSpPr>
          <p:cNvPr id="38" name="TextBox 37">
            <a:extLst>
              <a:ext uri="{FF2B5EF4-FFF2-40B4-BE49-F238E27FC236}">
                <a16:creationId xmlns:a16="http://schemas.microsoft.com/office/drawing/2014/main" id="{3E1E31A9-FF22-405F-BC67-5EB669C2C010}"/>
              </a:ext>
            </a:extLst>
          </p:cNvPr>
          <p:cNvSpPr txBox="1"/>
          <p:nvPr/>
        </p:nvSpPr>
        <p:spPr>
          <a:xfrm>
            <a:off x="1374313" y="2559002"/>
            <a:ext cx="2200234" cy="830997"/>
          </a:xfrm>
          <a:prstGeom prst="rect">
            <a:avLst/>
          </a:prstGeom>
          <a:noFill/>
        </p:spPr>
        <p:txBody>
          <a:bodyPr wrap="square" rtlCol="0">
            <a:spAutoFit/>
          </a:bodyPr>
          <a:lstStyle/>
          <a:p>
            <a:pPr algn="ctr"/>
            <a:r>
              <a:rPr lang="en-US"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A significant improvement on a product that aims to sustain the position in an existing market.</a:t>
            </a:r>
          </a:p>
        </p:txBody>
      </p:sp>
      <p:sp>
        <p:nvSpPr>
          <p:cNvPr id="39" name="Rectangle 38">
            <a:extLst>
              <a:ext uri="{FF2B5EF4-FFF2-40B4-BE49-F238E27FC236}">
                <a16:creationId xmlns:a16="http://schemas.microsoft.com/office/drawing/2014/main" id="{E7CA74F5-69B2-45D4-8846-6DB4290D8D54}"/>
              </a:ext>
            </a:extLst>
          </p:cNvPr>
          <p:cNvSpPr/>
          <p:nvPr/>
        </p:nvSpPr>
        <p:spPr>
          <a:xfrm>
            <a:off x="4778185" y="4224824"/>
            <a:ext cx="928459" cy="338554"/>
          </a:xfrm>
          <a:prstGeom prst="rect">
            <a:avLst/>
          </a:prstGeom>
        </p:spPr>
        <p:txBody>
          <a:bodyPr wrap="none">
            <a:spAutoFit/>
          </a:bodyPr>
          <a:lstStyle/>
          <a:p>
            <a:r>
              <a:rPr lang="en-US" sz="1600" b="1" dirty="0">
                <a:solidFill>
                  <a:schemeClr val="bg1"/>
                </a:solidFill>
                <a:latin typeface="Noto Sans" panose="020B0502040504020204" pitchFamily="34" charset="0"/>
                <a:ea typeface="Noto Sans" panose="020B0502040504020204" pitchFamily="34" charset="0"/>
                <a:cs typeface="Noto Sans" panose="020B0502040504020204" pitchFamily="34" charset="0"/>
              </a:rPr>
              <a:t>Radical</a:t>
            </a:r>
          </a:p>
        </p:txBody>
      </p:sp>
      <p:sp>
        <p:nvSpPr>
          <p:cNvPr id="40" name="TextBox 39">
            <a:extLst>
              <a:ext uri="{FF2B5EF4-FFF2-40B4-BE49-F238E27FC236}">
                <a16:creationId xmlns:a16="http://schemas.microsoft.com/office/drawing/2014/main" id="{DA2F31DD-E675-43B0-9580-9C0900D44774}"/>
              </a:ext>
            </a:extLst>
          </p:cNvPr>
          <p:cNvSpPr txBox="1"/>
          <p:nvPr/>
        </p:nvSpPr>
        <p:spPr>
          <a:xfrm>
            <a:off x="4121096" y="4606294"/>
            <a:ext cx="2200234" cy="830997"/>
          </a:xfrm>
          <a:prstGeom prst="rect">
            <a:avLst/>
          </a:prstGeom>
          <a:noFill/>
        </p:spPr>
        <p:txBody>
          <a:bodyPr wrap="square" rtlCol="0">
            <a:spAutoFit/>
          </a:bodyPr>
          <a:lstStyle/>
          <a:p>
            <a:pPr algn="ctr"/>
            <a:r>
              <a:rPr lang="en-US" sz="1200" dirty="0">
                <a:solidFill>
                  <a:schemeClr val="bg1"/>
                </a:solidFill>
                <a:latin typeface="Noto Sans" panose="020B0502040504020204" pitchFamily="34" charset="0"/>
                <a:ea typeface="Noto Sans" panose="020B0502040504020204" pitchFamily="34" charset="0"/>
                <a:cs typeface="Noto Sans" panose="020B0502040504020204" pitchFamily="34" charset="0"/>
              </a:rPr>
              <a:t>Technological breakthrough that transforms industries, often creates a new market.</a:t>
            </a:r>
          </a:p>
        </p:txBody>
      </p:sp>
    </p:spTree>
    <p:extLst>
      <p:ext uri="{BB962C8B-B14F-4D97-AF65-F5344CB8AC3E}">
        <p14:creationId xmlns:p14="http://schemas.microsoft.com/office/powerpoint/2010/main" val="2965069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vase of flowers on a table&#10;&#10;Description automatically generated">
            <a:extLst>
              <a:ext uri="{FF2B5EF4-FFF2-40B4-BE49-F238E27FC236}">
                <a16:creationId xmlns:a16="http://schemas.microsoft.com/office/drawing/2014/main" id="{0E1AD32F-B333-48F1-887B-98A60B325A7E}"/>
              </a:ext>
            </a:extLst>
          </p:cNvPr>
          <p:cNvPicPr>
            <a:picLocks noChangeAspect="1"/>
          </p:cNvPicPr>
          <p:nvPr/>
        </p:nvPicPr>
        <p:blipFill>
          <a:blip r:embed="rId2"/>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0BB9C142-91A3-A34F-BC4C-F9C5FF9C1B3F}"/>
              </a:ext>
            </a:extLst>
          </p:cNvPr>
          <p:cNvSpPr/>
          <p:nvPr/>
        </p:nvSpPr>
        <p:spPr>
          <a:xfrm>
            <a:off x="0" y="-1601"/>
            <a:ext cx="12192000" cy="6859601"/>
          </a:xfrm>
          <a:prstGeom prst="rect">
            <a:avLst/>
          </a:prstGeom>
          <a:gradFill>
            <a:gsLst>
              <a:gs pos="0">
                <a:schemeClr val="accent1">
                  <a:alpha val="50000"/>
                </a:schemeClr>
              </a:gs>
              <a:gs pos="100000">
                <a:srgbClr val="BBBBBB"/>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dirty="0"/>
              <a:t>INCREMENTAL INNOVATION</a:t>
            </a:r>
          </a:p>
        </p:txBody>
      </p:sp>
    </p:spTree>
    <p:extLst>
      <p:ext uri="{BB962C8B-B14F-4D97-AF65-F5344CB8AC3E}">
        <p14:creationId xmlns:p14="http://schemas.microsoft.com/office/powerpoint/2010/main" val="3496277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E4940CCF-4EEB-46AE-90B4-78942AA193F8}"/>
              </a:ext>
            </a:extLst>
          </p:cNvPr>
          <p:cNvSpPr txBox="1"/>
          <p:nvPr/>
        </p:nvSpPr>
        <p:spPr>
          <a:xfrm>
            <a:off x="820391" y="605456"/>
            <a:ext cx="4830169" cy="523220"/>
          </a:xfrm>
          <a:prstGeom prst="rect">
            <a:avLst/>
          </a:prstGeom>
          <a:noFill/>
        </p:spPr>
        <p:txBody>
          <a:bodyPr wrap="square" rtlCol="0">
            <a:spAutoFit/>
          </a:bodyPr>
          <a:lstStyle/>
          <a:p>
            <a:pPr algn="ctr"/>
            <a:r>
              <a:rPr lang="en-US" sz="2800" b="1" dirty="0"/>
              <a:t>Incremental Innovation</a:t>
            </a:r>
          </a:p>
        </p:txBody>
      </p:sp>
      <p:sp>
        <p:nvSpPr>
          <p:cNvPr id="15" name="TextBox 14">
            <a:extLst>
              <a:ext uri="{FF2B5EF4-FFF2-40B4-BE49-F238E27FC236}">
                <a16:creationId xmlns:a16="http://schemas.microsoft.com/office/drawing/2014/main" id="{8CA1A7FF-C901-460C-AFD9-0AECB4163922}"/>
              </a:ext>
            </a:extLst>
          </p:cNvPr>
          <p:cNvSpPr txBox="1"/>
          <p:nvPr/>
        </p:nvSpPr>
        <p:spPr>
          <a:xfrm>
            <a:off x="1025724" y="1274126"/>
            <a:ext cx="9491119" cy="2292935"/>
          </a:xfrm>
          <a:prstGeom prst="rect">
            <a:avLst/>
          </a:prstGeom>
          <a:noFill/>
        </p:spPr>
        <p:txBody>
          <a:bodyPr wrap="square" rtlCol="0">
            <a:spAutoFit/>
          </a:bodyPr>
          <a:lstStyle/>
          <a:p>
            <a:r>
              <a:rPr lang="en-US" sz="1300" dirty="0">
                <a:solidFill>
                  <a:schemeClr val="bg1">
                    <a:lumMod val="65000"/>
                  </a:schemeClr>
                </a:solidFill>
              </a:rPr>
              <a:t>Most innovations are incremental, gradual and </a:t>
            </a:r>
            <a:r>
              <a:rPr lang="en-US" sz="1300" b="1" dirty="0">
                <a:solidFill>
                  <a:schemeClr val="bg1">
                    <a:lumMod val="50000"/>
                  </a:schemeClr>
                </a:solidFill>
              </a:rPr>
              <a:t>continuous improvements </a:t>
            </a:r>
            <a:r>
              <a:rPr lang="en-US" sz="1300" dirty="0">
                <a:solidFill>
                  <a:schemeClr val="bg1">
                    <a:lumMod val="65000"/>
                  </a:schemeClr>
                </a:solidFill>
              </a:rPr>
              <a:t>in the existing concepts, products or services in the existing market.</a:t>
            </a:r>
          </a:p>
          <a:p>
            <a:endParaRPr lang="en-US" sz="1300" dirty="0">
              <a:solidFill>
                <a:schemeClr val="bg1">
                  <a:lumMod val="65000"/>
                </a:schemeClr>
              </a:solidFill>
            </a:endParaRPr>
          </a:p>
          <a:p>
            <a:r>
              <a:rPr lang="en-US" sz="1300" dirty="0">
                <a:solidFill>
                  <a:schemeClr val="bg1">
                    <a:lumMod val="65000"/>
                  </a:schemeClr>
                </a:solidFill>
              </a:rPr>
              <a:t>Incremental innovations are slightly better than the previous version of the product or service and has only slight variations on an existing product formulation or service delivery method.</a:t>
            </a:r>
          </a:p>
          <a:p>
            <a:endParaRPr lang="en-US" sz="1300" dirty="0">
              <a:solidFill>
                <a:schemeClr val="bg1">
                  <a:lumMod val="65000"/>
                </a:schemeClr>
              </a:solidFill>
            </a:endParaRPr>
          </a:p>
          <a:p>
            <a:r>
              <a:rPr lang="en-US" sz="1300" dirty="0">
                <a:solidFill>
                  <a:schemeClr val="bg1">
                    <a:lumMod val="65000"/>
                  </a:schemeClr>
                </a:solidFill>
              </a:rPr>
              <a:t>Products can be made smaller, bigger, easier to use or more attractive without changing the core functionality of it whereas services can be made more convenient, fast, and efficient for the user, for example.</a:t>
            </a:r>
          </a:p>
          <a:p>
            <a:endParaRPr lang="en-US" sz="1300" dirty="0">
              <a:solidFill>
                <a:schemeClr val="bg1">
                  <a:lumMod val="65000"/>
                </a:schemeClr>
              </a:solidFill>
            </a:endParaRPr>
          </a:p>
          <a:p>
            <a:r>
              <a:rPr lang="en-US" sz="1300" dirty="0">
                <a:solidFill>
                  <a:schemeClr val="bg1">
                    <a:lumMod val="65000"/>
                  </a:schemeClr>
                </a:solidFill>
              </a:rPr>
              <a:t>Incremental innovation can attract higher paying customers because it fulfils </a:t>
            </a:r>
          </a:p>
          <a:p>
            <a:r>
              <a:rPr lang="en-US" sz="1300" dirty="0">
                <a:solidFill>
                  <a:schemeClr val="bg1">
                    <a:lumMod val="65000"/>
                  </a:schemeClr>
                </a:solidFill>
              </a:rPr>
              <a:t>the customer needs identified from their behavior or feedback.</a:t>
            </a:r>
          </a:p>
        </p:txBody>
      </p:sp>
      <p:sp>
        <p:nvSpPr>
          <p:cNvPr id="16" name="TextBox 15">
            <a:extLst>
              <a:ext uri="{FF2B5EF4-FFF2-40B4-BE49-F238E27FC236}">
                <a16:creationId xmlns:a16="http://schemas.microsoft.com/office/drawing/2014/main" id="{5AA4404A-A7AD-4972-9A5A-140BD7F0DD47}"/>
              </a:ext>
            </a:extLst>
          </p:cNvPr>
          <p:cNvSpPr txBox="1"/>
          <p:nvPr/>
        </p:nvSpPr>
        <p:spPr>
          <a:xfrm>
            <a:off x="1025724" y="3548523"/>
            <a:ext cx="3195363" cy="3031599"/>
          </a:xfrm>
          <a:prstGeom prst="rect">
            <a:avLst/>
          </a:prstGeom>
          <a:noFill/>
        </p:spPr>
        <p:txBody>
          <a:bodyPr wrap="square" rtlCol="0">
            <a:spAutoFit/>
          </a:bodyPr>
          <a:lstStyle/>
          <a:p>
            <a:r>
              <a:rPr lang="en-US" sz="1300" dirty="0">
                <a:solidFill>
                  <a:schemeClr val="bg1">
                    <a:lumMod val="65000"/>
                  </a:schemeClr>
                </a:solidFill>
              </a:rPr>
              <a:t>Characteristics:</a:t>
            </a:r>
            <a:br>
              <a:rPr lang="en-US" sz="1300" dirty="0">
                <a:solidFill>
                  <a:schemeClr val="bg2">
                    <a:lumMod val="50000"/>
                  </a:schemeClr>
                </a:solidFill>
              </a:rPr>
            </a:br>
            <a:endParaRPr lang="en-US" sz="1300" dirty="0">
              <a:solidFill>
                <a:schemeClr val="bg2">
                  <a:lumMod val="50000"/>
                </a:schemeClr>
              </a:solidFill>
            </a:endParaRPr>
          </a:p>
          <a:p>
            <a:pPr marL="285750" indent="-285750">
              <a:buFont typeface="Arial" panose="020B0604020202020204" pitchFamily="34" charset="0"/>
              <a:buChar char="•"/>
            </a:pPr>
            <a:r>
              <a:rPr lang="en-US" sz="1100" b="1" dirty="0">
                <a:solidFill>
                  <a:schemeClr val="bg1">
                    <a:lumMod val="50000"/>
                  </a:schemeClr>
                </a:solidFill>
              </a:rPr>
              <a:t>Does not create new markets but happens in the existing one</a:t>
            </a:r>
            <a:br>
              <a:rPr lang="en-US" sz="1100" b="1" dirty="0">
                <a:solidFill>
                  <a:schemeClr val="bg1">
                    <a:lumMod val="50000"/>
                  </a:schemeClr>
                </a:solidFill>
              </a:rPr>
            </a:br>
            <a:endParaRPr lang="en-US" sz="1100" b="1" dirty="0">
              <a:solidFill>
                <a:schemeClr val="bg1">
                  <a:lumMod val="50000"/>
                </a:schemeClr>
              </a:solidFill>
            </a:endParaRPr>
          </a:p>
          <a:p>
            <a:pPr marL="285750" indent="-285750">
              <a:buFont typeface="Arial" panose="020B0604020202020204" pitchFamily="34" charset="0"/>
              <a:buChar char="•"/>
            </a:pPr>
            <a:r>
              <a:rPr lang="en-US" sz="1100" b="1" dirty="0">
                <a:solidFill>
                  <a:schemeClr val="bg1">
                    <a:lumMod val="50000"/>
                  </a:schemeClr>
                </a:solidFill>
              </a:rPr>
              <a:t>Often doesn’t leverage radically new technology</a:t>
            </a:r>
            <a:br>
              <a:rPr lang="en-US" sz="1100" b="1" dirty="0">
                <a:solidFill>
                  <a:schemeClr val="bg1">
                    <a:lumMod val="50000"/>
                  </a:schemeClr>
                </a:solidFill>
              </a:rPr>
            </a:br>
            <a:endParaRPr lang="en-US" sz="1100" b="1" dirty="0">
              <a:solidFill>
                <a:schemeClr val="bg1">
                  <a:lumMod val="50000"/>
                </a:schemeClr>
              </a:solidFill>
            </a:endParaRPr>
          </a:p>
          <a:p>
            <a:pPr marL="285750" indent="-285750">
              <a:buFont typeface="Arial" panose="020B0604020202020204" pitchFamily="34" charset="0"/>
              <a:buChar char="•"/>
            </a:pPr>
            <a:r>
              <a:rPr lang="en-US" sz="1100" b="1" dirty="0">
                <a:solidFill>
                  <a:schemeClr val="bg1">
                    <a:lumMod val="50000"/>
                  </a:schemeClr>
                </a:solidFill>
              </a:rPr>
              <a:t>Low uncertainty</a:t>
            </a:r>
            <a:br>
              <a:rPr lang="en-US" sz="1100" b="1" dirty="0">
                <a:solidFill>
                  <a:schemeClr val="bg1">
                    <a:lumMod val="50000"/>
                  </a:schemeClr>
                </a:solidFill>
              </a:rPr>
            </a:br>
            <a:endParaRPr lang="en-US" sz="1100" b="1" dirty="0">
              <a:solidFill>
                <a:schemeClr val="bg1">
                  <a:lumMod val="50000"/>
                </a:schemeClr>
              </a:solidFill>
            </a:endParaRPr>
          </a:p>
          <a:p>
            <a:pPr marL="285750" indent="-285750">
              <a:buFont typeface="Arial" panose="020B0604020202020204" pitchFamily="34" charset="0"/>
              <a:buChar char="•"/>
            </a:pPr>
            <a:r>
              <a:rPr lang="en-US" sz="1100" b="1" dirty="0">
                <a:solidFill>
                  <a:schemeClr val="bg1">
                    <a:lumMod val="50000"/>
                  </a:schemeClr>
                </a:solidFill>
              </a:rPr>
              <a:t>Low impact on the market, however, can have a significant impact on the business (If your recurring expenses are $1 billion and you can reduce expenses by 1%, you’ll save $1 million. Making $1m profit can take years and often requires large investments)</a:t>
            </a:r>
          </a:p>
        </p:txBody>
      </p:sp>
      <p:pic>
        <p:nvPicPr>
          <p:cNvPr id="17" name="Picture 16" descr="A picture containing photo&#10;&#10;Description automatically generated">
            <a:extLst>
              <a:ext uri="{FF2B5EF4-FFF2-40B4-BE49-F238E27FC236}">
                <a16:creationId xmlns:a16="http://schemas.microsoft.com/office/drawing/2014/main" id="{6B738D01-F906-41C3-85C1-DD2DED063493}"/>
              </a:ext>
            </a:extLst>
          </p:cNvPr>
          <p:cNvPicPr>
            <a:picLocks noChangeAspect="1"/>
          </p:cNvPicPr>
          <p:nvPr/>
        </p:nvPicPr>
        <p:blipFill rotWithShape="1">
          <a:blip r:embed="rId3"/>
          <a:srcRect l="10189" t="13964" r="9428" b="11116"/>
          <a:stretch/>
        </p:blipFill>
        <p:spPr>
          <a:xfrm>
            <a:off x="7668579" y="3392640"/>
            <a:ext cx="3927035" cy="2556100"/>
          </a:xfrm>
          <a:prstGeom prst="rect">
            <a:avLst/>
          </a:prstGeom>
        </p:spPr>
      </p:pic>
      <p:pic>
        <p:nvPicPr>
          <p:cNvPr id="18" name="Picture 17">
            <a:extLst>
              <a:ext uri="{FF2B5EF4-FFF2-40B4-BE49-F238E27FC236}">
                <a16:creationId xmlns:a16="http://schemas.microsoft.com/office/drawing/2014/main" id="{DEA47A07-2E3A-47D8-896A-0B6C33EE0311}"/>
              </a:ext>
            </a:extLst>
          </p:cNvPr>
          <p:cNvPicPr>
            <a:picLocks noChangeAspect="1"/>
          </p:cNvPicPr>
          <p:nvPr/>
        </p:nvPicPr>
        <p:blipFill rotWithShape="1">
          <a:blip r:embed="rId4"/>
          <a:srcRect l="13584" t="7125" r="12668" b="5639"/>
          <a:stretch/>
        </p:blipFill>
        <p:spPr>
          <a:xfrm>
            <a:off x="4474915" y="4044323"/>
            <a:ext cx="2333740" cy="1840385"/>
          </a:xfrm>
          <a:prstGeom prst="rect">
            <a:avLst/>
          </a:prstGeom>
        </p:spPr>
      </p:pic>
      <p:sp>
        <p:nvSpPr>
          <p:cNvPr id="19" name="TextBox 18">
            <a:extLst>
              <a:ext uri="{FF2B5EF4-FFF2-40B4-BE49-F238E27FC236}">
                <a16:creationId xmlns:a16="http://schemas.microsoft.com/office/drawing/2014/main" id="{947136C4-CFDC-4944-BA9A-0800FD58CC37}"/>
              </a:ext>
            </a:extLst>
          </p:cNvPr>
          <p:cNvSpPr txBox="1"/>
          <p:nvPr/>
        </p:nvSpPr>
        <p:spPr>
          <a:xfrm>
            <a:off x="4474915" y="6164457"/>
            <a:ext cx="4498347" cy="261610"/>
          </a:xfrm>
          <a:prstGeom prst="rect">
            <a:avLst/>
          </a:prstGeom>
          <a:noFill/>
        </p:spPr>
        <p:txBody>
          <a:bodyPr wrap="none" rtlCol="0">
            <a:spAutoFit/>
          </a:bodyPr>
          <a:lstStyle/>
          <a:p>
            <a:r>
              <a:rPr lang="fi-FI" sz="1100" b="1" dirty="0"/>
              <a:t>TV today is a result of continuous incremental improvement. </a:t>
            </a:r>
            <a:endParaRPr lang="en-FI" sz="1100" b="1" dirty="0"/>
          </a:p>
        </p:txBody>
      </p:sp>
      <p:sp>
        <p:nvSpPr>
          <p:cNvPr id="20" name="Arrow: Right 19">
            <a:extLst>
              <a:ext uri="{FF2B5EF4-FFF2-40B4-BE49-F238E27FC236}">
                <a16:creationId xmlns:a16="http://schemas.microsoft.com/office/drawing/2014/main" id="{C88E753D-D556-40D2-B794-CCA8B1415B2B}"/>
              </a:ext>
            </a:extLst>
          </p:cNvPr>
          <p:cNvSpPr/>
          <p:nvPr/>
        </p:nvSpPr>
        <p:spPr>
          <a:xfrm>
            <a:off x="6852882" y="4671474"/>
            <a:ext cx="720080" cy="288032"/>
          </a:xfrm>
          <a:prstGeom prst="rightArrow">
            <a:avLst/>
          </a:prstGeom>
          <a:solidFill>
            <a:srgbClr val="BBB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2845381023"/>
      </p:ext>
    </p:extLst>
  </p:cSld>
  <p:clrMapOvr>
    <a:masterClrMapping/>
  </p:clrMapOvr>
</p:sld>
</file>

<file path=ppt/theme/theme1.xml><?xml version="1.0" encoding="utf-8"?>
<a:theme xmlns:a="http://schemas.openxmlformats.org/drawingml/2006/main" name="Viima">
  <a:themeElements>
    <a:clrScheme name="Viima Colors">
      <a:dk1>
        <a:srgbClr val="000000"/>
      </a:dk1>
      <a:lt1>
        <a:srgbClr val="FFFFFF"/>
      </a:lt1>
      <a:dk2>
        <a:srgbClr val="777777"/>
      </a:dk2>
      <a:lt2>
        <a:srgbClr val="FCFCFC"/>
      </a:lt2>
      <a:accent1>
        <a:srgbClr val="1CB5F2"/>
      </a:accent1>
      <a:accent2>
        <a:srgbClr val="33DB87"/>
      </a:accent2>
      <a:accent3>
        <a:srgbClr val="F9599A"/>
      </a:accent3>
      <a:accent4>
        <a:srgbClr val="8679D1"/>
      </a:accent4>
      <a:accent5>
        <a:srgbClr val="FC954F"/>
      </a:accent5>
      <a:accent6>
        <a:srgbClr val="FCDA4C"/>
      </a:accent6>
      <a:hlink>
        <a:srgbClr val="1CB5F2"/>
      </a:hlink>
      <a:folHlink>
        <a:srgbClr val="1C91BF"/>
      </a:folHlink>
    </a:clrScheme>
    <a:fontScheme name="Viima">
      <a:majorFont>
        <a:latin typeface="Noto Sans" panose="020B0604020202020204"/>
        <a:ea typeface=""/>
        <a:cs typeface=""/>
        <a:font script="Jpan" typeface="ＭＳ Ｐゴシック"/>
        <a:font script="Hang" typeface="굴림"/>
        <a:font script="Hans" typeface="黑体"/>
        <a:font script="Hant" typeface="微軟正黑體"/>
        <a:font script="Arab" typeface="Noto Sans"/>
        <a:font script="Hebr" typeface="Noto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ajorFont>
      <a:minorFont>
        <a:latin typeface="Noto Sans" panose="02020603050405020304"/>
        <a:ea typeface=""/>
        <a:cs typeface=""/>
        <a:font script="Jpan" typeface="ＭＳ Ｐ明朝"/>
        <a:font script="Hang" typeface="바탕"/>
        <a:font script="Hans" typeface="宋体"/>
        <a:font script="Hant" typeface="新細明體"/>
        <a:font script="Arab" typeface="Noto Sans"/>
        <a:font script="Hebr" typeface="Noto Sans"/>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iima" id="{8A28AEC6-9FC1-8046-8988-B7D9F687C035}" vid="{E8DC18F3-EF60-7F40-AC69-D58C9304A63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13490</TotalTime>
  <Words>6100</Words>
  <Application>Microsoft Macintosh PowerPoint</Application>
  <PresentationFormat>Widescreen</PresentationFormat>
  <Paragraphs>588</Paragraphs>
  <Slides>58</Slides>
  <Notes>32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Arial</vt:lpstr>
      <vt:lpstr>Assistant</vt:lpstr>
      <vt:lpstr>Calibri</vt:lpstr>
      <vt:lpstr>Courier New</vt:lpstr>
      <vt:lpstr>Noto Sans</vt:lpstr>
      <vt:lpstr>Wingdings</vt:lpstr>
      <vt:lpstr>Viima</vt:lpstr>
      <vt:lpstr>PowerPoint Presentation</vt:lpstr>
      <vt:lpstr>PowerPoint Presentation</vt:lpstr>
      <vt:lpstr>Table of Contents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About Viima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Jesse Nieminen</dc:creator>
  <cp:lastModifiedBy>Jesse Nieminen</cp:lastModifiedBy>
  <cp:revision>942</cp:revision>
  <cp:lastPrinted>2019-10-28T15:19:35Z</cp:lastPrinted>
  <dcterms:created xsi:type="dcterms:W3CDTF">2019-03-19T11:30:33Z</dcterms:created>
  <dcterms:modified xsi:type="dcterms:W3CDTF">2019-10-28T15:46:09Z</dcterms:modified>
</cp:coreProperties>
</file>