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1"/>
  </p:notesMasterIdLst>
  <p:sldIdLst>
    <p:sldId id="404" r:id="rId2"/>
    <p:sldId id="268" r:id="rId3"/>
    <p:sldId id="395" r:id="rId4"/>
    <p:sldId id="331" r:id="rId5"/>
    <p:sldId id="348" r:id="rId6"/>
    <p:sldId id="410" r:id="rId7"/>
    <p:sldId id="420" r:id="rId8"/>
    <p:sldId id="422" r:id="rId9"/>
    <p:sldId id="430" r:id="rId10"/>
    <p:sldId id="424" r:id="rId11"/>
    <p:sldId id="427" r:id="rId12"/>
    <p:sldId id="431" r:id="rId13"/>
    <p:sldId id="428" r:id="rId14"/>
    <p:sldId id="308" r:id="rId15"/>
    <p:sldId id="421" r:id="rId16"/>
    <p:sldId id="425" r:id="rId17"/>
    <p:sldId id="426" r:id="rId18"/>
    <p:sldId id="429" r:id="rId19"/>
    <p:sldId id="396" r:id="rId20"/>
    <p:sldId id="438" r:id="rId21"/>
    <p:sldId id="436" r:id="rId22"/>
    <p:sldId id="394" r:id="rId23"/>
    <p:sldId id="439" r:id="rId24"/>
    <p:sldId id="440" r:id="rId25"/>
    <p:sldId id="400" r:id="rId26"/>
    <p:sldId id="435" r:id="rId27"/>
    <p:sldId id="356" r:id="rId28"/>
    <p:sldId id="300" r:id="rId29"/>
    <p:sldId id="334" r:id="rId30"/>
  </p:sldIdLst>
  <p:sldSz cx="12192000" cy="6858000"/>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ulia Myllylä" initials="JM" lastIdx="1" clrIdx="0">
    <p:extLst>
      <p:ext uri="{19B8F6BF-5375-455C-9EA6-DF929625EA0E}">
        <p15:presenceInfo xmlns:p15="http://schemas.microsoft.com/office/powerpoint/2012/main" userId="S::julia.myllyla@viima.com::15ef0949-9b6c-4ac8-b211-0d2f0469e14e" providerId="AD"/>
      </p:ext>
    </p:extLst>
  </p:cmAuthor>
  <p:cmAuthor id="2" name="Diana Porumboiu" initials="DP" lastIdx="10" clrIdx="1">
    <p:extLst>
      <p:ext uri="{19B8F6BF-5375-455C-9EA6-DF929625EA0E}">
        <p15:presenceInfo xmlns:p15="http://schemas.microsoft.com/office/powerpoint/2012/main" userId="S::diana.porumboiu@viima.com::c08efe78-3334-4caf-82b4-f2b90a2ed9a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CFCFC"/>
    <a:srgbClr val="33DB87"/>
    <a:srgbClr val="34DA88"/>
    <a:srgbClr val="F0F0F0"/>
    <a:srgbClr val="F5F5F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732" autoAdjust="0"/>
    <p:restoredTop sz="82676" autoAdjust="0"/>
  </p:normalViewPr>
  <p:slideViewPr>
    <p:cSldViewPr snapToObjects="1" showGuides="1">
      <p:cViewPr varScale="1">
        <p:scale>
          <a:sx n="101" d="100"/>
          <a:sy n="101" d="100"/>
        </p:scale>
        <p:origin x="1280" y="184"/>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17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437504135512473E-2"/>
          <c:y val="0.17263563058123846"/>
          <c:w val="0.96562499999999996"/>
          <c:h val="0.78092846538786087"/>
        </c:manualLayout>
      </c:layout>
      <c:lineChart>
        <c:grouping val="standard"/>
        <c:varyColors val="0"/>
        <c:ser>
          <c:idx val="0"/>
          <c:order val="0"/>
          <c:tx>
            <c:strRef>
              <c:f>Sheet1!$B$1</c:f>
              <c:strCache>
                <c:ptCount val="1"/>
                <c:pt idx="0">
                  <c:v>Disruptive innovations</c:v>
                </c:pt>
              </c:strCache>
            </c:strRef>
          </c:tx>
          <c:spPr>
            <a:ln w="76200" cap="rnd">
              <a:solidFill>
                <a:schemeClr val="accent1">
                  <a:alpha val="75000"/>
                </a:schemeClr>
              </a:solidFill>
              <a:prstDash val="solid"/>
              <a:round/>
            </a:ln>
            <a:effectLst/>
          </c:spPr>
          <c:marker>
            <c:symbol val="none"/>
          </c:marker>
          <c:cat>
            <c:numRef>
              <c:f>Sheet1!$A$2:$A$19</c:f>
              <c:numCache>
                <c:formatCode>General</c:formatCode>
                <c:ptCount val="18"/>
              </c:numCache>
            </c:numRef>
          </c:cat>
          <c:val>
            <c:numRef>
              <c:f>Sheet1!$B$2:$B$19</c:f>
              <c:numCache>
                <c:formatCode>General</c:formatCode>
                <c:ptCount val="18"/>
                <c:pt idx="0">
                  <c:v>0</c:v>
                </c:pt>
                <c:pt idx="1">
                  <c:v>0.5</c:v>
                </c:pt>
                <c:pt idx="2">
                  <c:v>1</c:v>
                </c:pt>
                <c:pt idx="3">
                  <c:v>1.5</c:v>
                </c:pt>
                <c:pt idx="4">
                  <c:v>2</c:v>
                </c:pt>
                <c:pt idx="5">
                  <c:v>3</c:v>
                </c:pt>
                <c:pt idx="6">
                  <c:v>4.5</c:v>
                </c:pt>
                <c:pt idx="7">
                  <c:v>7</c:v>
                </c:pt>
                <c:pt idx="8">
                  <c:v>13</c:v>
                </c:pt>
                <c:pt idx="9">
                  <c:v>24</c:v>
                </c:pt>
                <c:pt idx="10">
                  <c:v>36</c:v>
                </c:pt>
                <c:pt idx="11">
                  <c:v>46</c:v>
                </c:pt>
                <c:pt idx="12">
                  <c:v>53</c:v>
                </c:pt>
                <c:pt idx="13">
                  <c:v>57</c:v>
                </c:pt>
                <c:pt idx="14">
                  <c:v>59</c:v>
                </c:pt>
                <c:pt idx="15">
                  <c:v>60</c:v>
                </c:pt>
                <c:pt idx="16">
                  <c:v>61</c:v>
                </c:pt>
                <c:pt idx="17">
                  <c:v>61.5</c:v>
                </c:pt>
              </c:numCache>
            </c:numRef>
          </c:val>
          <c:smooth val="1"/>
          <c:extLst>
            <c:ext xmlns:c16="http://schemas.microsoft.com/office/drawing/2014/chart" uri="{C3380CC4-5D6E-409C-BE32-E72D297353CC}">
              <c16:uniqueId val="{00000000-C2C9-634B-8E88-1ED731A4537A}"/>
            </c:ext>
          </c:extLst>
        </c:ser>
        <c:dLbls>
          <c:showLegendKey val="0"/>
          <c:showVal val="0"/>
          <c:showCatName val="0"/>
          <c:showSerName val="0"/>
          <c:showPercent val="0"/>
          <c:showBubbleSize val="0"/>
        </c:dLbls>
        <c:smooth val="0"/>
        <c:axId val="1105077983"/>
        <c:axId val="1106953983"/>
      </c:lineChart>
      <c:catAx>
        <c:axId val="1105077983"/>
        <c:scaling>
          <c:orientation val="minMax"/>
        </c:scaling>
        <c:delete val="1"/>
        <c:axPos val="b"/>
        <c:numFmt formatCode="General" sourceLinked="1"/>
        <c:majorTickMark val="none"/>
        <c:minorTickMark val="none"/>
        <c:tickLblPos val="nextTo"/>
        <c:crossAx val="1106953983"/>
        <c:crosses val="autoZero"/>
        <c:auto val="1"/>
        <c:lblAlgn val="ctr"/>
        <c:lblOffset val="100"/>
        <c:noMultiLvlLbl val="0"/>
      </c:catAx>
      <c:valAx>
        <c:axId val="1106953983"/>
        <c:scaling>
          <c:orientation val="minMax"/>
        </c:scaling>
        <c:delete val="1"/>
        <c:axPos val="l"/>
        <c:numFmt formatCode="General" sourceLinked="1"/>
        <c:majorTickMark val="none"/>
        <c:minorTickMark val="none"/>
        <c:tickLblPos val="nextTo"/>
        <c:crossAx val="110507798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FI"/>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0056419-4ACD-194E-A9A0-981283DEAFD7}" type="doc">
      <dgm:prSet loTypeId="urn:microsoft.com/office/officeart/2005/8/layout/cycle2" loCatId="" qsTypeId="urn:microsoft.com/office/officeart/2005/8/quickstyle/simple1" qsCatId="simple" csTypeId="urn:microsoft.com/office/officeart/2005/8/colors/accent1_2" csCatId="accent1" phldr="1"/>
      <dgm:spPr/>
      <dgm:t>
        <a:bodyPr/>
        <a:lstStyle/>
        <a:p>
          <a:endParaRPr lang="en-GB"/>
        </a:p>
      </dgm:t>
    </dgm:pt>
    <dgm:pt modelId="{C33BC6D7-7EFB-6B4B-8BCC-0A8A5DFEBEC8}">
      <dgm:prSet phldrT="[Text]" custT="1"/>
      <dgm:spPr>
        <a:solidFill>
          <a:schemeClr val="tx2">
            <a:lumMod val="60000"/>
            <a:lumOff val="40000"/>
          </a:schemeClr>
        </a:solidFill>
        <a:ln w="12700" cap="flat" cmpd="sng" algn="ctr">
          <a:noFill/>
          <a:prstDash val="solid"/>
          <a:miter lim="800000"/>
        </a:ln>
        <a:effectLst/>
      </dgm:spPr>
      <dgm:t>
        <a:bodyPr spcFirstLastPara="0" vert="horz" wrap="square" lIns="0" tIns="17780" rIns="0" bIns="17780" numCol="1" spcCol="1270" anchor="ctr" anchorCtr="0"/>
        <a:lstStyle/>
        <a:p>
          <a:r>
            <a:rPr lang="en-GB" sz="1400" b="1" kern="1200" dirty="0">
              <a:solidFill>
                <a:srgbClr val="FFFFFF"/>
              </a:solidFill>
              <a:latin typeface="Noto Sans" panose="020B0502040504020204" pitchFamily="34" charset="0"/>
              <a:ea typeface="Noto Sans" panose="020B0502040504020204" pitchFamily="34" charset="0"/>
              <a:cs typeface="Noto Sans" panose="020B0502040504020204" pitchFamily="34" charset="0"/>
            </a:rPr>
            <a:t>INNOVATION</a:t>
          </a:r>
        </a:p>
      </dgm:t>
    </dgm:pt>
    <dgm:pt modelId="{C17CDE7B-8FF4-084D-A4F5-996BE3796CF0}" type="parTrans" cxnId="{FD98BEA3-1AAD-574A-8C1E-2D0D8E7560ED}">
      <dgm:prSet/>
      <dgm:spPr/>
      <dgm:t>
        <a:bodyPr/>
        <a:lstStyle/>
        <a:p>
          <a:endParaRPr lang="en-GB" b="1" dirty="0"/>
        </a:p>
      </dgm:t>
    </dgm:pt>
    <dgm:pt modelId="{94D0D4C8-E27D-EB4B-A729-C14ED6BD99DE}" type="sibTrans" cxnId="{FD98BEA3-1AAD-574A-8C1E-2D0D8E7560ED}">
      <dgm:prSet/>
      <dgm:spPr>
        <a:noFill/>
        <a:ln w="38100">
          <a:solidFill>
            <a:schemeClr val="tx2">
              <a:lumMod val="60000"/>
              <a:lumOff val="40000"/>
            </a:schemeClr>
          </a:solidFill>
          <a:prstDash val="sysDash"/>
        </a:ln>
      </dgm:spPr>
      <dgm:t>
        <a:bodyPr/>
        <a:lstStyle/>
        <a:p>
          <a:endParaRPr lang="en-GB" b="1" dirty="0"/>
        </a:p>
      </dgm:t>
    </dgm:pt>
    <dgm:pt modelId="{D0C2620F-A5A7-4345-B014-7F2E2908D293}">
      <dgm:prSet phldrT="[Text]" custT="1"/>
      <dgm:spPr>
        <a:solidFill>
          <a:schemeClr val="accent1"/>
        </a:solidFill>
        <a:ln>
          <a:noFill/>
        </a:ln>
      </dgm:spPr>
      <dgm:t>
        <a:bodyPr lIns="0" rIns="0"/>
        <a:lstStyle/>
        <a:p>
          <a:r>
            <a:rPr lang="en-GB" sz="1400" b="1" kern="1200" dirty="0">
              <a:solidFill>
                <a:srgbClr val="FFFFFF"/>
              </a:solidFill>
              <a:latin typeface="Noto Sans" panose="020B0502040504020204" pitchFamily="34" charset="0"/>
              <a:ea typeface="Noto Sans" panose="020B0502040504020204" pitchFamily="34" charset="0"/>
              <a:cs typeface="Noto Sans" panose="020B0502040504020204" pitchFamily="34" charset="0"/>
            </a:rPr>
            <a:t>SCALE</a:t>
          </a:r>
        </a:p>
      </dgm:t>
    </dgm:pt>
    <dgm:pt modelId="{BD3DEF0B-C55E-434A-85BF-EBC018B99143}" type="parTrans" cxnId="{24E66960-D9D0-5C41-B031-E52CDD33FE8D}">
      <dgm:prSet/>
      <dgm:spPr/>
      <dgm:t>
        <a:bodyPr/>
        <a:lstStyle/>
        <a:p>
          <a:endParaRPr lang="en-GB"/>
        </a:p>
      </dgm:t>
    </dgm:pt>
    <dgm:pt modelId="{D36051A6-D1DE-9549-A7FF-6B769D0B9559}" type="sibTrans" cxnId="{24E66960-D9D0-5C41-B031-E52CDD33FE8D}">
      <dgm:prSet/>
      <dgm:spPr>
        <a:solidFill>
          <a:schemeClr val="bg1">
            <a:lumMod val="75000"/>
          </a:schemeClr>
        </a:solidFill>
        <a:ln>
          <a:noFill/>
        </a:ln>
      </dgm:spPr>
      <dgm:t>
        <a:bodyPr/>
        <a:lstStyle/>
        <a:p>
          <a:endParaRPr lang="en-GB"/>
        </a:p>
      </dgm:t>
    </dgm:pt>
    <dgm:pt modelId="{AA2B7758-A773-904D-822F-5ABB868E7BC7}">
      <dgm:prSet phldrT="[Text]" custT="1"/>
      <dgm:spPr>
        <a:solidFill>
          <a:schemeClr val="accent1"/>
        </a:solidFill>
        <a:ln>
          <a:noFill/>
        </a:ln>
      </dgm:spPr>
      <dgm:t>
        <a:bodyPr lIns="0" rIns="0"/>
        <a:lstStyle/>
        <a:p>
          <a:r>
            <a:rPr lang="en-GB" sz="1400" b="1" dirty="0">
              <a:latin typeface="Noto Sans" panose="020B0502040504020204" pitchFamily="34" charset="0"/>
              <a:ea typeface="Noto Sans" panose="020B0502040504020204" pitchFamily="34" charset="0"/>
              <a:cs typeface="Noto Sans" panose="020B0502040504020204" pitchFamily="34" charset="0"/>
            </a:rPr>
            <a:t>NEW BARRIER OR BOTTLENECK</a:t>
          </a:r>
        </a:p>
      </dgm:t>
    </dgm:pt>
    <dgm:pt modelId="{C00728AA-93AC-DD46-B8CB-12C535CDC74B}" type="parTrans" cxnId="{EA5120BA-CB93-794D-9138-61A88CE90AE1}">
      <dgm:prSet/>
      <dgm:spPr/>
      <dgm:t>
        <a:bodyPr/>
        <a:lstStyle/>
        <a:p>
          <a:endParaRPr lang="en-GB"/>
        </a:p>
      </dgm:t>
    </dgm:pt>
    <dgm:pt modelId="{10518FEB-C618-8249-931C-86C070938AAA}" type="sibTrans" cxnId="{EA5120BA-CB93-794D-9138-61A88CE90AE1}">
      <dgm:prSet/>
      <dgm:spPr>
        <a:solidFill>
          <a:schemeClr val="bg1">
            <a:lumMod val="75000"/>
          </a:schemeClr>
        </a:solidFill>
        <a:ln>
          <a:noFill/>
        </a:ln>
      </dgm:spPr>
      <dgm:t>
        <a:bodyPr/>
        <a:lstStyle/>
        <a:p>
          <a:endParaRPr lang="en-GB"/>
        </a:p>
      </dgm:t>
    </dgm:pt>
    <dgm:pt modelId="{05397AE1-E221-8745-9C8E-759BE84BD3FE}">
      <dgm:prSet phldrT="[Text]" custT="1"/>
      <dgm:spPr>
        <a:solidFill>
          <a:schemeClr val="accent1"/>
        </a:solidFill>
        <a:ln>
          <a:noFill/>
        </a:ln>
      </dgm:spPr>
      <dgm:t>
        <a:bodyPr lIns="0" rIns="0"/>
        <a:lstStyle/>
        <a:p>
          <a:r>
            <a:rPr lang="en-GB" sz="1400" b="1" dirty="0">
              <a:latin typeface="Noto Sans" panose="020B0502040504020204" pitchFamily="34" charset="0"/>
              <a:ea typeface="Noto Sans" panose="020B0502040504020204" pitchFamily="34" charset="0"/>
              <a:cs typeface="Noto Sans" panose="020B0502040504020204" pitchFamily="34" charset="0"/>
            </a:rPr>
            <a:t>SOLVE PROBLEMS</a:t>
          </a:r>
        </a:p>
      </dgm:t>
    </dgm:pt>
    <dgm:pt modelId="{CD813516-32FA-7243-95D1-110C610F7760}" type="parTrans" cxnId="{887CB882-1867-E54C-A2C1-4B622DAACCC8}">
      <dgm:prSet/>
      <dgm:spPr/>
      <dgm:t>
        <a:bodyPr/>
        <a:lstStyle/>
        <a:p>
          <a:endParaRPr lang="en-GB"/>
        </a:p>
      </dgm:t>
    </dgm:pt>
    <dgm:pt modelId="{0E78EC79-7605-E44A-983B-82DBFB7CC771}" type="sibTrans" cxnId="{887CB882-1867-E54C-A2C1-4B622DAACCC8}">
      <dgm:prSet custT="1"/>
      <dgm:spPr>
        <a:solidFill>
          <a:srgbClr val="FFFFFF">
            <a:lumMod val="75000"/>
          </a:srgbClr>
        </a:solidFill>
        <a:ln>
          <a:noFill/>
        </a:ln>
        <a:effectLst/>
      </dgm:spPr>
      <dgm:t>
        <a:bodyPr spcFirstLastPara="0" vert="horz" wrap="square" lIns="0" tIns="0" rIns="0" bIns="0" numCol="1" spcCol="1270" anchor="ctr" anchorCtr="0"/>
        <a:lstStyle/>
        <a:p>
          <a:pPr marL="0" lvl="0" indent="0" algn="ctr" defTabSz="755650">
            <a:lnSpc>
              <a:spcPct val="90000"/>
            </a:lnSpc>
            <a:spcBef>
              <a:spcPct val="0"/>
            </a:spcBef>
            <a:spcAft>
              <a:spcPct val="35000"/>
            </a:spcAft>
            <a:buNone/>
          </a:pPr>
          <a:endParaRPr lang="en-GB" sz="1700" kern="1200">
            <a:solidFill>
              <a:srgbClr val="FFFFFF"/>
            </a:solidFill>
            <a:latin typeface="Noto Sans" panose="02020603050405020304"/>
            <a:ea typeface="+mn-ea"/>
            <a:cs typeface="+mn-cs"/>
          </a:endParaRPr>
        </a:p>
      </dgm:t>
    </dgm:pt>
    <dgm:pt modelId="{7FEAC73A-FBBB-D24E-8BA2-B75347EFD149}" type="pres">
      <dgm:prSet presAssocID="{D0056419-4ACD-194E-A9A0-981283DEAFD7}" presName="cycle" presStyleCnt="0">
        <dgm:presLayoutVars>
          <dgm:dir/>
          <dgm:resizeHandles val="exact"/>
        </dgm:presLayoutVars>
      </dgm:prSet>
      <dgm:spPr/>
    </dgm:pt>
    <dgm:pt modelId="{57AB6860-F13B-6D4E-B78D-D2785E51B86B}" type="pres">
      <dgm:prSet presAssocID="{C33BC6D7-7EFB-6B4B-8BCC-0A8A5DFEBEC8}" presName="node" presStyleLbl="node1" presStyleIdx="0" presStyleCnt="4" custScaleX="109185" custScaleY="109185" custRadScaleRad="100000" custRadScaleInc="-349">
        <dgm:presLayoutVars>
          <dgm:bulletEnabled val="1"/>
        </dgm:presLayoutVars>
      </dgm:prSet>
      <dgm:spPr>
        <a:xfrm>
          <a:off x="6043868" y="567"/>
          <a:ext cx="1351831" cy="1351831"/>
        </a:xfrm>
        <a:prstGeom prst="ellipse">
          <a:avLst/>
        </a:prstGeom>
      </dgm:spPr>
    </dgm:pt>
    <dgm:pt modelId="{3135EE20-D82C-A84B-A024-1FF8DCBD5DCE}" type="pres">
      <dgm:prSet presAssocID="{94D0D4C8-E27D-EB4B-A729-C14ED6BD99DE}" presName="sibTrans" presStyleLbl="sibTrans2D1" presStyleIdx="0" presStyleCnt="4" custScaleY="78905"/>
      <dgm:spPr/>
    </dgm:pt>
    <dgm:pt modelId="{DAE9684D-917C-CA45-9B7B-0B79F9E8AA98}" type="pres">
      <dgm:prSet presAssocID="{94D0D4C8-E27D-EB4B-A729-C14ED6BD99DE}" presName="connectorText" presStyleLbl="sibTrans2D1" presStyleIdx="0" presStyleCnt="4"/>
      <dgm:spPr/>
    </dgm:pt>
    <dgm:pt modelId="{FFB4E12C-2D98-A045-8935-C95EAE3A5C2F}" type="pres">
      <dgm:prSet presAssocID="{D0C2620F-A5A7-4345-B014-7F2E2908D293}" presName="node" presStyleLbl="node1" presStyleIdx="1" presStyleCnt="4" custScaleX="109185" custScaleY="109185">
        <dgm:presLayoutVars>
          <dgm:bulletEnabled val="1"/>
        </dgm:presLayoutVars>
      </dgm:prSet>
      <dgm:spPr/>
    </dgm:pt>
    <dgm:pt modelId="{92AEE8FE-9C65-9445-A552-64A0F9294AE4}" type="pres">
      <dgm:prSet presAssocID="{D36051A6-D1DE-9549-A7FF-6B769D0B9559}" presName="sibTrans" presStyleLbl="sibTrans2D1" presStyleIdx="1" presStyleCnt="4" custScaleY="78905"/>
      <dgm:spPr/>
    </dgm:pt>
    <dgm:pt modelId="{7F6D1222-BE30-B844-B946-011D1B1659ED}" type="pres">
      <dgm:prSet presAssocID="{D36051A6-D1DE-9549-A7FF-6B769D0B9559}" presName="connectorText" presStyleLbl="sibTrans2D1" presStyleIdx="1" presStyleCnt="4"/>
      <dgm:spPr/>
    </dgm:pt>
    <dgm:pt modelId="{4415EEE7-3995-CA4A-8524-97222E2F7E78}" type="pres">
      <dgm:prSet presAssocID="{AA2B7758-A773-904D-822F-5ABB868E7BC7}" presName="node" presStyleLbl="node1" presStyleIdx="2" presStyleCnt="4" custScaleX="109185" custScaleY="109185">
        <dgm:presLayoutVars>
          <dgm:bulletEnabled val="1"/>
        </dgm:presLayoutVars>
      </dgm:prSet>
      <dgm:spPr/>
    </dgm:pt>
    <dgm:pt modelId="{33970F49-3A90-EA45-9B9D-52E7D681A28E}" type="pres">
      <dgm:prSet presAssocID="{10518FEB-C618-8249-931C-86C070938AAA}" presName="sibTrans" presStyleLbl="sibTrans2D1" presStyleIdx="2" presStyleCnt="4" custScaleY="78905"/>
      <dgm:spPr/>
    </dgm:pt>
    <dgm:pt modelId="{3A033748-F286-1A48-A8D5-F3514ADD723E}" type="pres">
      <dgm:prSet presAssocID="{10518FEB-C618-8249-931C-86C070938AAA}" presName="connectorText" presStyleLbl="sibTrans2D1" presStyleIdx="2" presStyleCnt="4"/>
      <dgm:spPr/>
    </dgm:pt>
    <dgm:pt modelId="{A353B046-5FF0-8440-AB9B-A9A31BDE3C27}" type="pres">
      <dgm:prSet presAssocID="{05397AE1-E221-8745-9C8E-759BE84BD3FE}" presName="node" presStyleLbl="node1" presStyleIdx="3" presStyleCnt="4">
        <dgm:presLayoutVars>
          <dgm:bulletEnabled val="1"/>
        </dgm:presLayoutVars>
      </dgm:prSet>
      <dgm:spPr/>
    </dgm:pt>
    <dgm:pt modelId="{41EAFC8A-B943-144D-BC66-2E95AAF172FB}" type="pres">
      <dgm:prSet presAssocID="{0E78EC79-7605-E44A-983B-82DBFB7CC771}" presName="sibTrans" presStyleLbl="sibTrans2D1" presStyleIdx="3" presStyleCnt="4" custAng="2700000" custScaleX="282528" custScaleY="80041" custLinFactX="100000" custLinFactY="63066" custLinFactNeighborX="133676" custLinFactNeighborY="100000"/>
      <dgm:spPr>
        <a:xfrm rot="18900000">
          <a:off x="5515652" y="1530898"/>
          <a:ext cx="417472" cy="584699"/>
        </a:xfrm>
        <a:prstGeom prst="rightArrow">
          <a:avLst>
            <a:gd name="adj1" fmla="val 60000"/>
            <a:gd name="adj2" fmla="val 50000"/>
          </a:avLst>
        </a:prstGeom>
      </dgm:spPr>
    </dgm:pt>
    <dgm:pt modelId="{3DB496AF-C0B9-CB47-82A5-19AB09950D6A}" type="pres">
      <dgm:prSet presAssocID="{0E78EC79-7605-E44A-983B-82DBFB7CC771}" presName="connectorText" presStyleLbl="sibTrans2D1" presStyleIdx="3" presStyleCnt="4"/>
      <dgm:spPr/>
    </dgm:pt>
  </dgm:ptLst>
  <dgm:cxnLst>
    <dgm:cxn modelId="{A34E5905-A290-F646-AA2F-9F84A3A8CD73}" type="presOf" srcId="{10518FEB-C618-8249-931C-86C070938AAA}" destId="{3A033748-F286-1A48-A8D5-F3514ADD723E}" srcOrd="1" destOrd="0" presId="urn:microsoft.com/office/officeart/2005/8/layout/cycle2"/>
    <dgm:cxn modelId="{47475307-C87F-B04F-BDAC-46C5147D37D0}" type="presOf" srcId="{AA2B7758-A773-904D-822F-5ABB868E7BC7}" destId="{4415EEE7-3995-CA4A-8524-97222E2F7E78}" srcOrd="0" destOrd="0" presId="urn:microsoft.com/office/officeart/2005/8/layout/cycle2"/>
    <dgm:cxn modelId="{79D4FA1B-836C-3347-B857-4BA1F7C567B2}" type="presOf" srcId="{94D0D4C8-E27D-EB4B-A729-C14ED6BD99DE}" destId="{3135EE20-D82C-A84B-A024-1FF8DCBD5DCE}" srcOrd="0" destOrd="0" presId="urn:microsoft.com/office/officeart/2005/8/layout/cycle2"/>
    <dgm:cxn modelId="{1CC42F45-F357-324A-9E41-D4D40DECF75C}" type="presOf" srcId="{05397AE1-E221-8745-9C8E-759BE84BD3FE}" destId="{A353B046-5FF0-8440-AB9B-A9A31BDE3C27}" srcOrd="0" destOrd="0" presId="urn:microsoft.com/office/officeart/2005/8/layout/cycle2"/>
    <dgm:cxn modelId="{24E66960-D9D0-5C41-B031-E52CDD33FE8D}" srcId="{D0056419-4ACD-194E-A9A0-981283DEAFD7}" destId="{D0C2620F-A5A7-4345-B014-7F2E2908D293}" srcOrd="1" destOrd="0" parTransId="{BD3DEF0B-C55E-434A-85BF-EBC018B99143}" sibTransId="{D36051A6-D1DE-9549-A7FF-6B769D0B9559}"/>
    <dgm:cxn modelId="{887CB882-1867-E54C-A2C1-4B622DAACCC8}" srcId="{D0056419-4ACD-194E-A9A0-981283DEAFD7}" destId="{05397AE1-E221-8745-9C8E-759BE84BD3FE}" srcOrd="3" destOrd="0" parTransId="{CD813516-32FA-7243-95D1-110C610F7760}" sibTransId="{0E78EC79-7605-E44A-983B-82DBFB7CC771}"/>
    <dgm:cxn modelId="{0E2E3683-B410-044D-A723-43ED38CCA7E7}" type="presOf" srcId="{D0056419-4ACD-194E-A9A0-981283DEAFD7}" destId="{7FEAC73A-FBBB-D24E-8BA2-B75347EFD149}" srcOrd="0" destOrd="0" presId="urn:microsoft.com/office/officeart/2005/8/layout/cycle2"/>
    <dgm:cxn modelId="{9D4A4C83-CF91-9541-B185-E18341F36BC0}" type="presOf" srcId="{94D0D4C8-E27D-EB4B-A729-C14ED6BD99DE}" destId="{DAE9684D-917C-CA45-9B7B-0B79F9E8AA98}" srcOrd="1" destOrd="0" presId="urn:microsoft.com/office/officeart/2005/8/layout/cycle2"/>
    <dgm:cxn modelId="{571CE495-8176-5E40-83D5-4D1799322270}" type="presOf" srcId="{D0C2620F-A5A7-4345-B014-7F2E2908D293}" destId="{FFB4E12C-2D98-A045-8935-C95EAE3A5C2F}" srcOrd="0" destOrd="0" presId="urn:microsoft.com/office/officeart/2005/8/layout/cycle2"/>
    <dgm:cxn modelId="{99F72DA0-31CF-C341-92B6-F5A48CF53229}" type="presOf" srcId="{D36051A6-D1DE-9549-A7FF-6B769D0B9559}" destId="{7F6D1222-BE30-B844-B946-011D1B1659ED}" srcOrd="1" destOrd="0" presId="urn:microsoft.com/office/officeart/2005/8/layout/cycle2"/>
    <dgm:cxn modelId="{FD98BEA3-1AAD-574A-8C1E-2D0D8E7560ED}" srcId="{D0056419-4ACD-194E-A9A0-981283DEAFD7}" destId="{C33BC6D7-7EFB-6B4B-8BCC-0A8A5DFEBEC8}" srcOrd="0" destOrd="0" parTransId="{C17CDE7B-8FF4-084D-A4F5-996BE3796CF0}" sibTransId="{94D0D4C8-E27D-EB4B-A729-C14ED6BD99DE}"/>
    <dgm:cxn modelId="{EA5120BA-CB93-794D-9138-61A88CE90AE1}" srcId="{D0056419-4ACD-194E-A9A0-981283DEAFD7}" destId="{AA2B7758-A773-904D-822F-5ABB868E7BC7}" srcOrd="2" destOrd="0" parTransId="{C00728AA-93AC-DD46-B8CB-12C535CDC74B}" sibTransId="{10518FEB-C618-8249-931C-86C070938AAA}"/>
    <dgm:cxn modelId="{3CC0B4D5-8205-FC4F-BFA3-FCCCD8007A1A}" type="presOf" srcId="{0E78EC79-7605-E44A-983B-82DBFB7CC771}" destId="{3DB496AF-C0B9-CB47-82A5-19AB09950D6A}" srcOrd="1" destOrd="0" presId="urn:microsoft.com/office/officeart/2005/8/layout/cycle2"/>
    <dgm:cxn modelId="{C67263E0-3081-9845-A43E-8650666CE02A}" type="presOf" srcId="{D36051A6-D1DE-9549-A7FF-6B769D0B9559}" destId="{92AEE8FE-9C65-9445-A552-64A0F9294AE4}" srcOrd="0" destOrd="0" presId="urn:microsoft.com/office/officeart/2005/8/layout/cycle2"/>
    <dgm:cxn modelId="{E62AB7E0-CC16-534A-B079-F4518FCC758A}" type="presOf" srcId="{0E78EC79-7605-E44A-983B-82DBFB7CC771}" destId="{41EAFC8A-B943-144D-BC66-2E95AAF172FB}" srcOrd="0" destOrd="0" presId="urn:microsoft.com/office/officeart/2005/8/layout/cycle2"/>
    <dgm:cxn modelId="{6A992DEA-812B-5F4B-8091-B348D6941D57}" type="presOf" srcId="{10518FEB-C618-8249-931C-86C070938AAA}" destId="{33970F49-3A90-EA45-9B9D-52E7D681A28E}" srcOrd="0" destOrd="0" presId="urn:microsoft.com/office/officeart/2005/8/layout/cycle2"/>
    <dgm:cxn modelId="{5191CCEA-508A-F444-898D-858338483FB9}" type="presOf" srcId="{C33BC6D7-7EFB-6B4B-8BCC-0A8A5DFEBEC8}" destId="{57AB6860-F13B-6D4E-B78D-D2785E51B86B}" srcOrd="0" destOrd="0" presId="urn:microsoft.com/office/officeart/2005/8/layout/cycle2"/>
    <dgm:cxn modelId="{08EBA117-598E-0E49-AD77-6CCA4550A8FE}" type="presParOf" srcId="{7FEAC73A-FBBB-D24E-8BA2-B75347EFD149}" destId="{57AB6860-F13B-6D4E-B78D-D2785E51B86B}" srcOrd="0" destOrd="0" presId="urn:microsoft.com/office/officeart/2005/8/layout/cycle2"/>
    <dgm:cxn modelId="{1E5A595E-1E76-AF47-8A23-0C03B74CF408}" type="presParOf" srcId="{7FEAC73A-FBBB-D24E-8BA2-B75347EFD149}" destId="{3135EE20-D82C-A84B-A024-1FF8DCBD5DCE}" srcOrd="1" destOrd="0" presId="urn:microsoft.com/office/officeart/2005/8/layout/cycle2"/>
    <dgm:cxn modelId="{03FC2A90-0755-664C-9B55-4CE884912563}" type="presParOf" srcId="{3135EE20-D82C-A84B-A024-1FF8DCBD5DCE}" destId="{DAE9684D-917C-CA45-9B7B-0B79F9E8AA98}" srcOrd="0" destOrd="0" presId="urn:microsoft.com/office/officeart/2005/8/layout/cycle2"/>
    <dgm:cxn modelId="{5BECC1B8-FBC4-DC4F-8C52-0B04DE699E3E}" type="presParOf" srcId="{7FEAC73A-FBBB-D24E-8BA2-B75347EFD149}" destId="{FFB4E12C-2D98-A045-8935-C95EAE3A5C2F}" srcOrd="2" destOrd="0" presId="urn:microsoft.com/office/officeart/2005/8/layout/cycle2"/>
    <dgm:cxn modelId="{0FEB49DB-0223-D847-92FC-0565DF05133C}" type="presParOf" srcId="{7FEAC73A-FBBB-D24E-8BA2-B75347EFD149}" destId="{92AEE8FE-9C65-9445-A552-64A0F9294AE4}" srcOrd="3" destOrd="0" presId="urn:microsoft.com/office/officeart/2005/8/layout/cycle2"/>
    <dgm:cxn modelId="{E9BCB921-4AD9-BF45-ADD2-32736B4C7DDE}" type="presParOf" srcId="{92AEE8FE-9C65-9445-A552-64A0F9294AE4}" destId="{7F6D1222-BE30-B844-B946-011D1B1659ED}" srcOrd="0" destOrd="0" presId="urn:microsoft.com/office/officeart/2005/8/layout/cycle2"/>
    <dgm:cxn modelId="{BB1F79C5-EA88-FE45-85FF-C4B32217B3D6}" type="presParOf" srcId="{7FEAC73A-FBBB-D24E-8BA2-B75347EFD149}" destId="{4415EEE7-3995-CA4A-8524-97222E2F7E78}" srcOrd="4" destOrd="0" presId="urn:microsoft.com/office/officeart/2005/8/layout/cycle2"/>
    <dgm:cxn modelId="{5C38116D-4412-8E40-A780-F63F00DB7D35}" type="presParOf" srcId="{7FEAC73A-FBBB-D24E-8BA2-B75347EFD149}" destId="{33970F49-3A90-EA45-9B9D-52E7D681A28E}" srcOrd="5" destOrd="0" presId="urn:microsoft.com/office/officeart/2005/8/layout/cycle2"/>
    <dgm:cxn modelId="{3CC6FEBC-D6DA-4044-AD34-322622D04702}" type="presParOf" srcId="{33970F49-3A90-EA45-9B9D-52E7D681A28E}" destId="{3A033748-F286-1A48-A8D5-F3514ADD723E}" srcOrd="0" destOrd="0" presId="urn:microsoft.com/office/officeart/2005/8/layout/cycle2"/>
    <dgm:cxn modelId="{3950AD87-4D12-4340-A105-A1F99E0D789F}" type="presParOf" srcId="{7FEAC73A-FBBB-D24E-8BA2-B75347EFD149}" destId="{A353B046-5FF0-8440-AB9B-A9A31BDE3C27}" srcOrd="6" destOrd="0" presId="urn:microsoft.com/office/officeart/2005/8/layout/cycle2"/>
    <dgm:cxn modelId="{9629A484-118E-9044-962C-4F51FE218DCF}" type="presParOf" srcId="{7FEAC73A-FBBB-D24E-8BA2-B75347EFD149}" destId="{41EAFC8A-B943-144D-BC66-2E95AAF172FB}" srcOrd="7" destOrd="0" presId="urn:microsoft.com/office/officeart/2005/8/layout/cycle2"/>
    <dgm:cxn modelId="{C9CAFEEC-F8FE-1347-A026-1EE07AAF96F8}" type="presParOf" srcId="{41EAFC8A-B943-144D-BC66-2E95AAF172FB}" destId="{3DB496AF-C0B9-CB47-82A5-19AB09950D6A}"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9633565-300F-8F47-82A3-300A62492E34}" type="doc">
      <dgm:prSet loTypeId="urn:microsoft.com/office/officeart/2005/8/layout/orgChart1" loCatId="" qsTypeId="urn:microsoft.com/office/officeart/2005/8/quickstyle/simple1" qsCatId="simple" csTypeId="urn:microsoft.com/office/officeart/2005/8/colors/accent1_2" csCatId="accent1" phldr="1"/>
      <dgm:spPr/>
    </dgm:pt>
    <dgm:pt modelId="{248F4789-30CE-174B-BA14-9786A41068D8}">
      <dgm:prSet phldrT="[Text]" custT="1"/>
      <dgm:spPr>
        <a:solidFill>
          <a:schemeClr val="accent2"/>
        </a:solidFill>
        <a:ln>
          <a:noFill/>
        </a:ln>
      </dgm:spPr>
      <dgm:t>
        <a:bodyPr/>
        <a:lstStyle/>
        <a:p>
          <a:r>
            <a:rPr lang="en-GB" sz="1800" b="1" dirty="0"/>
            <a:t>DEMAND</a:t>
          </a:r>
        </a:p>
      </dgm:t>
    </dgm:pt>
    <dgm:pt modelId="{A1622162-02D7-4D45-A84F-50DB140AEDD0}" type="parTrans" cxnId="{1853A3A4-5824-2046-89EC-2FD8774F039D}">
      <dgm:prSet/>
      <dgm:spPr>
        <a:ln w="25400">
          <a:solidFill>
            <a:schemeClr val="tx2">
              <a:lumMod val="40000"/>
              <a:lumOff val="60000"/>
            </a:schemeClr>
          </a:solidFill>
        </a:ln>
      </dgm:spPr>
      <dgm:t>
        <a:bodyPr/>
        <a:lstStyle/>
        <a:p>
          <a:endParaRPr lang="en-GB"/>
        </a:p>
      </dgm:t>
    </dgm:pt>
    <dgm:pt modelId="{3E4CFE37-980D-754C-AC5C-BA5EC421A641}" type="sibTrans" cxnId="{1853A3A4-5824-2046-89EC-2FD8774F039D}">
      <dgm:prSet/>
      <dgm:spPr/>
      <dgm:t>
        <a:bodyPr/>
        <a:lstStyle/>
        <a:p>
          <a:endParaRPr lang="en-GB"/>
        </a:p>
      </dgm:t>
    </dgm:pt>
    <dgm:pt modelId="{DAE4173A-8200-7B4C-B948-DCB402166F54}">
      <dgm:prSet phldrT="[Text]" custT="1"/>
      <dgm:spPr>
        <a:solidFill>
          <a:schemeClr val="accent1"/>
        </a:solidFill>
        <a:ln>
          <a:noFill/>
        </a:ln>
      </dgm:spPr>
      <dgm:t>
        <a:bodyPr/>
        <a:lstStyle/>
        <a:p>
          <a:r>
            <a:rPr lang="en-GB" sz="1800" b="1" dirty="0"/>
            <a:t>SUPPLY</a:t>
          </a:r>
        </a:p>
      </dgm:t>
    </dgm:pt>
    <dgm:pt modelId="{28B207AC-1A37-A44D-A130-0034DB73298B}" type="parTrans" cxnId="{4B0D1642-28A8-064D-B449-8B85A8AD37D2}">
      <dgm:prSet/>
      <dgm:spPr>
        <a:ln w="28575">
          <a:solidFill>
            <a:schemeClr val="tx2">
              <a:lumMod val="40000"/>
              <a:lumOff val="60000"/>
            </a:schemeClr>
          </a:solidFill>
        </a:ln>
      </dgm:spPr>
      <dgm:t>
        <a:bodyPr/>
        <a:lstStyle/>
        <a:p>
          <a:endParaRPr lang="en-GB"/>
        </a:p>
      </dgm:t>
    </dgm:pt>
    <dgm:pt modelId="{2E48AC0E-0AA9-4848-93FB-330C261CA1D9}" type="sibTrans" cxnId="{4B0D1642-28A8-064D-B449-8B85A8AD37D2}">
      <dgm:prSet/>
      <dgm:spPr/>
      <dgm:t>
        <a:bodyPr/>
        <a:lstStyle/>
        <a:p>
          <a:endParaRPr lang="en-GB"/>
        </a:p>
      </dgm:t>
    </dgm:pt>
    <dgm:pt modelId="{6742E9AF-C465-5E4A-B208-AF939331A498}">
      <dgm:prSet phldrT="[Text]" custT="1"/>
      <dgm:spPr>
        <a:solidFill>
          <a:schemeClr val="accent4"/>
        </a:solidFill>
        <a:ln>
          <a:noFill/>
        </a:ln>
      </dgm:spPr>
      <dgm:t>
        <a:bodyPr/>
        <a:lstStyle/>
        <a:p>
          <a:r>
            <a:rPr lang="en-GB" sz="1800" b="1" dirty="0"/>
            <a:t>USAGE</a:t>
          </a:r>
        </a:p>
      </dgm:t>
    </dgm:pt>
    <dgm:pt modelId="{3A8423C0-3591-EE42-BAD1-5052940178E0}" type="parTrans" cxnId="{3703704D-0FC2-B043-9AF2-1E4049518960}">
      <dgm:prSet/>
      <dgm:spPr>
        <a:ln w="28575">
          <a:solidFill>
            <a:schemeClr val="tx2">
              <a:lumMod val="40000"/>
              <a:lumOff val="60000"/>
            </a:schemeClr>
          </a:solidFill>
        </a:ln>
      </dgm:spPr>
      <dgm:t>
        <a:bodyPr/>
        <a:lstStyle/>
        <a:p>
          <a:endParaRPr lang="en-GB"/>
        </a:p>
      </dgm:t>
    </dgm:pt>
    <dgm:pt modelId="{4F951B24-4515-5D41-88B5-2AA174F736F1}" type="sibTrans" cxnId="{3703704D-0FC2-B043-9AF2-1E4049518960}">
      <dgm:prSet/>
      <dgm:spPr/>
      <dgm:t>
        <a:bodyPr/>
        <a:lstStyle/>
        <a:p>
          <a:endParaRPr lang="en-GB"/>
        </a:p>
      </dgm:t>
    </dgm:pt>
    <dgm:pt modelId="{220D47F5-56D6-7C41-A366-3D135ADBE0AB}">
      <dgm:prSet phldrT="[Text]" custT="1"/>
      <dgm:spPr>
        <a:solidFill>
          <a:schemeClr val="tx2">
            <a:lumMod val="40000"/>
            <a:lumOff val="60000"/>
          </a:schemeClr>
        </a:solidFill>
        <a:ln>
          <a:noFill/>
        </a:ln>
      </dgm:spPr>
      <dgm:t>
        <a:bodyPr lIns="108000" rIns="108000"/>
        <a:lstStyle/>
        <a:p>
          <a:pPr algn="l"/>
          <a:r>
            <a:rPr lang="en-GB" sz="1600" b="1" dirty="0"/>
            <a:t>Product-Market-Model-Channel</a:t>
          </a:r>
        </a:p>
      </dgm:t>
    </dgm:pt>
    <dgm:pt modelId="{EF27B183-E25A-8541-AB1F-758F33FE3085}" type="parTrans" cxnId="{5F8888CD-790D-1947-8B99-F04F0DE4B120}">
      <dgm:prSet/>
      <dgm:spPr>
        <a:ln w="25400">
          <a:solidFill>
            <a:schemeClr val="tx2">
              <a:lumMod val="40000"/>
              <a:lumOff val="60000"/>
            </a:schemeClr>
          </a:solidFill>
        </a:ln>
      </dgm:spPr>
      <dgm:t>
        <a:bodyPr/>
        <a:lstStyle/>
        <a:p>
          <a:endParaRPr lang="en-GB"/>
        </a:p>
      </dgm:t>
    </dgm:pt>
    <dgm:pt modelId="{463BCB84-E212-FE4F-8A8B-5C28479F0216}" type="sibTrans" cxnId="{5F8888CD-790D-1947-8B99-F04F0DE4B120}">
      <dgm:prSet/>
      <dgm:spPr/>
      <dgm:t>
        <a:bodyPr/>
        <a:lstStyle/>
        <a:p>
          <a:endParaRPr lang="en-GB"/>
        </a:p>
      </dgm:t>
    </dgm:pt>
    <dgm:pt modelId="{86ECB32D-90A7-FC48-918D-F1CA71736111}">
      <dgm:prSet phldrT="[Text]" custT="1"/>
      <dgm:spPr>
        <a:solidFill>
          <a:schemeClr val="tx2">
            <a:lumMod val="40000"/>
            <a:lumOff val="60000"/>
          </a:schemeClr>
        </a:solidFill>
        <a:ln>
          <a:noFill/>
        </a:ln>
      </dgm:spPr>
      <dgm:t>
        <a:bodyPr lIns="108000" rIns="108000"/>
        <a:lstStyle/>
        <a:p>
          <a:pPr algn="l"/>
          <a:r>
            <a:rPr lang="en-GB" sz="1600" b="1" dirty="0"/>
            <a:t>5-Step Process For Scale</a:t>
          </a:r>
        </a:p>
      </dgm:t>
    </dgm:pt>
    <dgm:pt modelId="{33ED8581-B682-1B42-AD15-08E98C67FAE8}" type="parTrans" cxnId="{B93FBD04-7001-4D4D-966D-DFB0FABA35B1}">
      <dgm:prSet/>
      <dgm:spPr>
        <a:ln w="25400">
          <a:solidFill>
            <a:schemeClr val="tx2">
              <a:lumMod val="40000"/>
              <a:lumOff val="60000"/>
            </a:schemeClr>
          </a:solidFill>
        </a:ln>
      </dgm:spPr>
      <dgm:t>
        <a:bodyPr/>
        <a:lstStyle/>
        <a:p>
          <a:endParaRPr lang="en-GB"/>
        </a:p>
      </dgm:t>
    </dgm:pt>
    <dgm:pt modelId="{F3C8577C-3DA3-1B4D-8581-097228113AA4}" type="sibTrans" cxnId="{B93FBD04-7001-4D4D-966D-DFB0FABA35B1}">
      <dgm:prSet/>
      <dgm:spPr/>
      <dgm:t>
        <a:bodyPr/>
        <a:lstStyle/>
        <a:p>
          <a:endParaRPr lang="en-GB"/>
        </a:p>
      </dgm:t>
    </dgm:pt>
    <dgm:pt modelId="{448660DA-36DB-FC41-91A9-9E2D605709F1}">
      <dgm:prSet phldrT="[Text]" custT="1"/>
      <dgm:spPr>
        <a:solidFill>
          <a:schemeClr val="tx2">
            <a:lumMod val="40000"/>
            <a:lumOff val="60000"/>
          </a:schemeClr>
        </a:solidFill>
        <a:ln>
          <a:noFill/>
        </a:ln>
      </dgm:spPr>
      <dgm:t>
        <a:bodyPr lIns="108000" rIns="108000"/>
        <a:lstStyle/>
        <a:p>
          <a:pPr algn="l"/>
          <a:r>
            <a:rPr lang="en-GB" sz="1600" b="1" dirty="0"/>
            <a:t>Vertical Integration</a:t>
          </a:r>
        </a:p>
      </dgm:t>
    </dgm:pt>
    <dgm:pt modelId="{024C2178-D96C-0B42-9622-C75605EA910B}" type="parTrans" cxnId="{81EA7C6F-223F-9542-AEF0-291BE0EA6E0B}">
      <dgm:prSet/>
      <dgm:spPr>
        <a:ln w="25400">
          <a:solidFill>
            <a:schemeClr val="tx2">
              <a:lumMod val="40000"/>
              <a:lumOff val="60000"/>
            </a:schemeClr>
          </a:solidFill>
        </a:ln>
      </dgm:spPr>
      <dgm:t>
        <a:bodyPr/>
        <a:lstStyle/>
        <a:p>
          <a:endParaRPr lang="en-GB"/>
        </a:p>
      </dgm:t>
    </dgm:pt>
    <dgm:pt modelId="{70946FE0-DA41-E945-BE1E-21A30A4EA601}" type="sibTrans" cxnId="{81EA7C6F-223F-9542-AEF0-291BE0EA6E0B}">
      <dgm:prSet/>
      <dgm:spPr/>
      <dgm:t>
        <a:bodyPr/>
        <a:lstStyle/>
        <a:p>
          <a:endParaRPr lang="en-GB"/>
        </a:p>
      </dgm:t>
    </dgm:pt>
    <dgm:pt modelId="{E61B0601-4DFC-FE4E-A007-856A794200EE}">
      <dgm:prSet phldrT="[Text]" custT="1"/>
      <dgm:spPr>
        <a:solidFill>
          <a:schemeClr val="tx2">
            <a:lumMod val="40000"/>
            <a:lumOff val="60000"/>
          </a:schemeClr>
        </a:solidFill>
        <a:ln>
          <a:noFill/>
        </a:ln>
      </dgm:spPr>
      <dgm:t>
        <a:bodyPr lIns="108000" rIns="108000"/>
        <a:lstStyle/>
        <a:p>
          <a:pPr algn="l"/>
          <a:r>
            <a:rPr lang="en-GB" sz="1600" b="1" dirty="0"/>
            <a:t>Increased Utilization</a:t>
          </a:r>
        </a:p>
      </dgm:t>
    </dgm:pt>
    <dgm:pt modelId="{BA1600B5-0062-C24F-847A-596A36A483F6}" type="parTrans" cxnId="{BEDC1881-BFE6-BF49-B36A-307474E38821}">
      <dgm:prSet/>
      <dgm:spPr>
        <a:ln w="25400">
          <a:solidFill>
            <a:schemeClr val="tx2">
              <a:lumMod val="40000"/>
              <a:lumOff val="60000"/>
            </a:schemeClr>
          </a:solidFill>
        </a:ln>
      </dgm:spPr>
      <dgm:t>
        <a:bodyPr/>
        <a:lstStyle/>
        <a:p>
          <a:endParaRPr lang="en-GB"/>
        </a:p>
      </dgm:t>
    </dgm:pt>
    <dgm:pt modelId="{169FC6AF-5A78-FB46-9A8E-2BBF728F7EFA}" type="sibTrans" cxnId="{BEDC1881-BFE6-BF49-B36A-307474E38821}">
      <dgm:prSet/>
      <dgm:spPr/>
      <dgm:t>
        <a:bodyPr/>
        <a:lstStyle/>
        <a:p>
          <a:endParaRPr lang="en-GB"/>
        </a:p>
      </dgm:t>
    </dgm:pt>
    <dgm:pt modelId="{E88439DD-A79D-9248-9094-E94FC3C02E7E}">
      <dgm:prSet phldrT="[Text]" custT="1"/>
      <dgm:spPr>
        <a:solidFill>
          <a:schemeClr val="tx2">
            <a:lumMod val="40000"/>
            <a:lumOff val="60000"/>
          </a:schemeClr>
        </a:solidFill>
        <a:ln>
          <a:noFill/>
        </a:ln>
      </dgm:spPr>
      <dgm:t>
        <a:bodyPr lIns="108000" rIns="108000"/>
        <a:lstStyle/>
        <a:p>
          <a:pPr algn="l"/>
          <a:r>
            <a:rPr lang="en-GB" sz="1600" b="1" dirty="0"/>
            <a:t>One-time To Continuous Model</a:t>
          </a:r>
        </a:p>
      </dgm:t>
    </dgm:pt>
    <dgm:pt modelId="{8E8B8754-EB77-7649-894A-628741C727B6}" type="sibTrans" cxnId="{00A086A1-83D2-9B43-AA3B-93B7179FF471}">
      <dgm:prSet/>
      <dgm:spPr/>
      <dgm:t>
        <a:bodyPr/>
        <a:lstStyle/>
        <a:p>
          <a:endParaRPr lang="en-GB"/>
        </a:p>
      </dgm:t>
    </dgm:pt>
    <dgm:pt modelId="{EA0C0DA6-0F6B-2F4E-BAAC-9E2CD4681CDE}" type="parTrans" cxnId="{00A086A1-83D2-9B43-AA3B-93B7179FF471}">
      <dgm:prSet/>
      <dgm:spPr>
        <a:ln w="25400">
          <a:solidFill>
            <a:schemeClr val="tx2">
              <a:lumMod val="40000"/>
              <a:lumOff val="60000"/>
            </a:schemeClr>
          </a:solidFill>
        </a:ln>
      </dgm:spPr>
      <dgm:t>
        <a:bodyPr/>
        <a:lstStyle/>
        <a:p>
          <a:endParaRPr lang="en-GB"/>
        </a:p>
      </dgm:t>
    </dgm:pt>
    <dgm:pt modelId="{57122AB2-53FB-B442-A725-EA568E016A6E}">
      <dgm:prSet phldrT="[Text]" custT="1"/>
      <dgm:spPr>
        <a:solidFill>
          <a:schemeClr val="tx2">
            <a:lumMod val="40000"/>
            <a:lumOff val="60000"/>
          </a:schemeClr>
        </a:solidFill>
        <a:ln>
          <a:noFill/>
        </a:ln>
      </dgm:spPr>
      <dgm:t>
        <a:bodyPr lIns="108000" rIns="108000"/>
        <a:lstStyle/>
        <a:p>
          <a:pPr algn="l"/>
          <a:r>
            <a:rPr lang="en-GB" sz="1600" b="1" dirty="0"/>
            <a:t>New Uses</a:t>
          </a:r>
        </a:p>
      </dgm:t>
    </dgm:pt>
    <dgm:pt modelId="{452524F7-67BB-5947-8B20-1CEE064B39B4}" type="parTrans" cxnId="{9C6B3AA9-84CB-9E49-91E4-62C9CAB92602}">
      <dgm:prSet/>
      <dgm:spPr>
        <a:ln w="25400">
          <a:solidFill>
            <a:schemeClr val="tx2">
              <a:lumMod val="40000"/>
              <a:lumOff val="60000"/>
            </a:schemeClr>
          </a:solidFill>
        </a:ln>
      </dgm:spPr>
      <dgm:t>
        <a:bodyPr/>
        <a:lstStyle/>
        <a:p>
          <a:endParaRPr lang="en-GB"/>
        </a:p>
      </dgm:t>
    </dgm:pt>
    <dgm:pt modelId="{AB9ED98D-8702-4D4D-9123-568A2C2238A8}" type="sibTrans" cxnId="{9C6B3AA9-84CB-9E49-91E4-62C9CAB92602}">
      <dgm:prSet/>
      <dgm:spPr/>
      <dgm:t>
        <a:bodyPr/>
        <a:lstStyle/>
        <a:p>
          <a:endParaRPr lang="en-GB"/>
        </a:p>
      </dgm:t>
    </dgm:pt>
    <dgm:pt modelId="{227409B6-3AC1-1C47-80DB-7B043FAFF3ED}">
      <dgm:prSet phldrT="[Text]" custT="1"/>
      <dgm:spPr>
        <a:solidFill>
          <a:schemeClr val="tx2"/>
        </a:solidFill>
        <a:ln>
          <a:noFill/>
        </a:ln>
      </dgm:spPr>
      <dgm:t>
        <a:bodyPr/>
        <a:lstStyle/>
        <a:p>
          <a:r>
            <a:rPr lang="en-GB" sz="2000" b="1" dirty="0"/>
            <a:t>SCALING IN PRACTICE</a:t>
          </a:r>
        </a:p>
      </dgm:t>
    </dgm:pt>
    <dgm:pt modelId="{A14C9562-2A3B-144B-A824-4B569ED1CEB5}" type="sibTrans" cxnId="{06F6BF1E-DB55-4748-84DE-6AD57B940D7A}">
      <dgm:prSet/>
      <dgm:spPr/>
      <dgm:t>
        <a:bodyPr/>
        <a:lstStyle/>
        <a:p>
          <a:endParaRPr lang="en-GB" sz="2800" b="1"/>
        </a:p>
      </dgm:t>
    </dgm:pt>
    <dgm:pt modelId="{0899419E-CF7B-AF41-826C-1523229355FF}" type="parTrans" cxnId="{06F6BF1E-DB55-4748-84DE-6AD57B940D7A}">
      <dgm:prSet/>
      <dgm:spPr/>
      <dgm:t>
        <a:bodyPr/>
        <a:lstStyle/>
        <a:p>
          <a:endParaRPr lang="en-GB" sz="2800" b="1"/>
        </a:p>
      </dgm:t>
    </dgm:pt>
    <dgm:pt modelId="{7249C5E8-0C58-8E45-B7DB-D779C56E7063}" type="pres">
      <dgm:prSet presAssocID="{39633565-300F-8F47-82A3-300A62492E34}" presName="hierChild1" presStyleCnt="0">
        <dgm:presLayoutVars>
          <dgm:orgChart val="1"/>
          <dgm:chPref val="1"/>
          <dgm:dir/>
          <dgm:animOne val="branch"/>
          <dgm:animLvl val="lvl"/>
          <dgm:resizeHandles/>
        </dgm:presLayoutVars>
      </dgm:prSet>
      <dgm:spPr/>
    </dgm:pt>
    <dgm:pt modelId="{F625420C-1ECB-954E-82E1-D1303DDF918C}" type="pres">
      <dgm:prSet presAssocID="{227409B6-3AC1-1C47-80DB-7B043FAFF3ED}" presName="hierRoot1" presStyleCnt="0">
        <dgm:presLayoutVars>
          <dgm:hierBranch val="init"/>
        </dgm:presLayoutVars>
      </dgm:prSet>
      <dgm:spPr/>
    </dgm:pt>
    <dgm:pt modelId="{B0F2D44B-27D6-B548-8848-313233ABF4C9}" type="pres">
      <dgm:prSet presAssocID="{227409B6-3AC1-1C47-80DB-7B043FAFF3ED}" presName="rootComposite1" presStyleCnt="0"/>
      <dgm:spPr/>
    </dgm:pt>
    <dgm:pt modelId="{B393E90C-EC71-2E4F-8509-1F19425CBC27}" type="pres">
      <dgm:prSet presAssocID="{227409B6-3AC1-1C47-80DB-7B043FAFF3ED}" presName="rootText1" presStyleLbl="node0" presStyleIdx="0" presStyleCnt="1" custScaleX="227022">
        <dgm:presLayoutVars>
          <dgm:chPref val="3"/>
        </dgm:presLayoutVars>
      </dgm:prSet>
      <dgm:spPr/>
    </dgm:pt>
    <dgm:pt modelId="{6CF6FD07-1C4C-1348-907C-DEEB13989D88}" type="pres">
      <dgm:prSet presAssocID="{227409B6-3AC1-1C47-80DB-7B043FAFF3ED}" presName="rootConnector1" presStyleLbl="node1" presStyleIdx="0" presStyleCnt="0"/>
      <dgm:spPr/>
    </dgm:pt>
    <dgm:pt modelId="{985E5E16-8EB2-D44A-9FDA-E483C68C7810}" type="pres">
      <dgm:prSet presAssocID="{227409B6-3AC1-1C47-80DB-7B043FAFF3ED}" presName="hierChild2" presStyleCnt="0"/>
      <dgm:spPr/>
    </dgm:pt>
    <dgm:pt modelId="{27762FDC-190C-7843-9D77-4AD3F0B093B0}" type="pres">
      <dgm:prSet presAssocID="{A1622162-02D7-4D45-A84F-50DB140AEDD0}" presName="Name37" presStyleLbl="parChTrans1D2" presStyleIdx="0" presStyleCnt="3"/>
      <dgm:spPr/>
    </dgm:pt>
    <dgm:pt modelId="{3CB8C73E-E226-B844-B551-E1327BB29451}" type="pres">
      <dgm:prSet presAssocID="{248F4789-30CE-174B-BA14-9786A41068D8}" presName="hierRoot2" presStyleCnt="0">
        <dgm:presLayoutVars>
          <dgm:hierBranch val="init"/>
        </dgm:presLayoutVars>
      </dgm:prSet>
      <dgm:spPr/>
    </dgm:pt>
    <dgm:pt modelId="{5FCD4394-E79B-5A46-AEA7-985ADFE8CCF6}" type="pres">
      <dgm:prSet presAssocID="{248F4789-30CE-174B-BA14-9786A41068D8}" presName="rootComposite" presStyleCnt="0"/>
      <dgm:spPr/>
    </dgm:pt>
    <dgm:pt modelId="{8A44FE3D-AD55-2D47-B4B4-B4C41B9E0D9D}" type="pres">
      <dgm:prSet presAssocID="{248F4789-30CE-174B-BA14-9786A41068D8}" presName="rootText" presStyleLbl="node2" presStyleIdx="0" presStyleCnt="3">
        <dgm:presLayoutVars>
          <dgm:chPref val="3"/>
        </dgm:presLayoutVars>
      </dgm:prSet>
      <dgm:spPr/>
    </dgm:pt>
    <dgm:pt modelId="{0080A875-4FB3-FF49-84F0-BE3E9AA9718C}" type="pres">
      <dgm:prSet presAssocID="{248F4789-30CE-174B-BA14-9786A41068D8}" presName="rootConnector" presStyleLbl="node2" presStyleIdx="0" presStyleCnt="3"/>
      <dgm:spPr/>
    </dgm:pt>
    <dgm:pt modelId="{3EB4E505-DF34-3F40-8A27-EB00CD78CD75}" type="pres">
      <dgm:prSet presAssocID="{248F4789-30CE-174B-BA14-9786A41068D8}" presName="hierChild4" presStyleCnt="0"/>
      <dgm:spPr/>
    </dgm:pt>
    <dgm:pt modelId="{3732E2EA-2CFB-F94D-92EB-AC871FE382CE}" type="pres">
      <dgm:prSet presAssocID="{EF27B183-E25A-8541-AB1F-758F33FE3085}" presName="Name37" presStyleLbl="parChTrans1D3" presStyleIdx="0" presStyleCnt="6"/>
      <dgm:spPr/>
    </dgm:pt>
    <dgm:pt modelId="{DCF09C43-7A4A-C247-BE7D-FBE4E3D2D70D}" type="pres">
      <dgm:prSet presAssocID="{220D47F5-56D6-7C41-A366-3D135ADBE0AB}" presName="hierRoot2" presStyleCnt="0">
        <dgm:presLayoutVars>
          <dgm:hierBranch val="init"/>
        </dgm:presLayoutVars>
      </dgm:prSet>
      <dgm:spPr/>
    </dgm:pt>
    <dgm:pt modelId="{28485312-51B0-F64C-9149-CD8ABC737367}" type="pres">
      <dgm:prSet presAssocID="{220D47F5-56D6-7C41-A366-3D135ADBE0AB}" presName="rootComposite" presStyleCnt="0"/>
      <dgm:spPr/>
    </dgm:pt>
    <dgm:pt modelId="{91ACF8CD-07F0-1B4B-9EB3-3D60E550607C}" type="pres">
      <dgm:prSet presAssocID="{220D47F5-56D6-7C41-A366-3D135ADBE0AB}" presName="rootText" presStyleLbl="node3" presStyleIdx="0" presStyleCnt="6">
        <dgm:presLayoutVars>
          <dgm:chPref val="3"/>
        </dgm:presLayoutVars>
      </dgm:prSet>
      <dgm:spPr/>
    </dgm:pt>
    <dgm:pt modelId="{B8060B24-FF6F-B14B-AE4A-0DA020D16753}" type="pres">
      <dgm:prSet presAssocID="{220D47F5-56D6-7C41-A366-3D135ADBE0AB}" presName="rootConnector" presStyleLbl="node3" presStyleIdx="0" presStyleCnt="6"/>
      <dgm:spPr/>
    </dgm:pt>
    <dgm:pt modelId="{30E68416-01EA-624A-A65A-2C05E4839EB5}" type="pres">
      <dgm:prSet presAssocID="{220D47F5-56D6-7C41-A366-3D135ADBE0AB}" presName="hierChild4" presStyleCnt="0"/>
      <dgm:spPr/>
    </dgm:pt>
    <dgm:pt modelId="{8C1626FE-3C88-8649-AF0A-AB293172CD19}" type="pres">
      <dgm:prSet presAssocID="{220D47F5-56D6-7C41-A366-3D135ADBE0AB}" presName="hierChild5" presStyleCnt="0"/>
      <dgm:spPr/>
    </dgm:pt>
    <dgm:pt modelId="{35C3CF99-EF86-1C49-A79C-67DCAF146B2F}" type="pres">
      <dgm:prSet presAssocID="{248F4789-30CE-174B-BA14-9786A41068D8}" presName="hierChild5" presStyleCnt="0"/>
      <dgm:spPr/>
    </dgm:pt>
    <dgm:pt modelId="{6822E230-F910-2244-B70C-93078CCC34F0}" type="pres">
      <dgm:prSet presAssocID="{28B207AC-1A37-A44D-A130-0034DB73298B}" presName="Name37" presStyleLbl="parChTrans1D2" presStyleIdx="1" presStyleCnt="3"/>
      <dgm:spPr/>
    </dgm:pt>
    <dgm:pt modelId="{464EAAC4-C31B-114D-B03C-E23B11BA487E}" type="pres">
      <dgm:prSet presAssocID="{DAE4173A-8200-7B4C-B948-DCB402166F54}" presName="hierRoot2" presStyleCnt="0">
        <dgm:presLayoutVars>
          <dgm:hierBranch val="init"/>
        </dgm:presLayoutVars>
      </dgm:prSet>
      <dgm:spPr/>
    </dgm:pt>
    <dgm:pt modelId="{C3E3D2C2-688A-6143-A985-AB293115BB3D}" type="pres">
      <dgm:prSet presAssocID="{DAE4173A-8200-7B4C-B948-DCB402166F54}" presName="rootComposite" presStyleCnt="0"/>
      <dgm:spPr/>
    </dgm:pt>
    <dgm:pt modelId="{EB6C8A9C-5FFF-E346-BA69-A8AB3CF42695}" type="pres">
      <dgm:prSet presAssocID="{DAE4173A-8200-7B4C-B948-DCB402166F54}" presName="rootText" presStyleLbl="node2" presStyleIdx="1" presStyleCnt="3">
        <dgm:presLayoutVars>
          <dgm:chPref val="3"/>
        </dgm:presLayoutVars>
      </dgm:prSet>
      <dgm:spPr/>
    </dgm:pt>
    <dgm:pt modelId="{65E47F78-041C-594F-ADE7-A25F0BCAD7E5}" type="pres">
      <dgm:prSet presAssocID="{DAE4173A-8200-7B4C-B948-DCB402166F54}" presName="rootConnector" presStyleLbl="node2" presStyleIdx="1" presStyleCnt="3"/>
      <dgm:spPr/>
    </dgm:pt>
    <dgm:pt modelId="{3B0BC093-DB29-DD48-85F6-E1247DA09CDB}" type="pres">
      <dgm:prSet presAssocID="{DAE4173A-8200-7B4C-B948-DCB402166F54}" presName="hierChild4" presStyleCnt="0"/>
      <dgm:spPr/>
    </dgm:pt>
    <dgm:pt modelId="{E272A658-F242-5A4A-BA5F-EF6FD8F311BE}" type="pres">
      <dgm:prSet presAssocID="{33ED8581-B682-1B42-AD15-08E98C67FAE8}" presName="Name37" presStyleLbl="parChTrans1D3" presStyleIdx="1" presStyleCnt="6"/>
      <dgm:spPr/>
    </dgm:pt>
    <dgm:pt modelId="{1706F2A9-F2C3-5B4C-BD2E-3621BB37C924}" type="pres">
      <dgm:prSet presAssocID="{86ECB32D-90A7-FC48-918D-F1CA71736111}" presName="hierRoot2" presStyleCnt="0">
        <dgm:presLayoutVars>
          <dgm:hierBranch val="init"/>
        </dgm:presLayoutVars>
      </dgm:prSet>
      <dgm:spPr/>
    </dgm:pt>
    <dgm:pt modelId="{FF97C13B-CDF2-644E-B349-7FA62D09353C}" type="pres">
      <dgm:prSet presAssocID="{86ECB32D-90A7-FC48-918D-F1CA71736111}" presName="rootComposite" presStyleCnt="0"/>
      <dgm:spPr/>
    </dgm:pt>
    <dgm:pt modelId="{361648FA-150F-0E40-B205-090351A8661E}" type="pres">
      <dgm:prSet presAssocID="{86ECB32D-90A7-FC48-918D-F1CA71736111}" presName="rootText" presStyleLbl="node3" presStyleIdx="1" presStyleCnt="6">
        <dgm:presLayoutVars>
          <dgm:chPref val="3"/>
        </dgm:presLayoutVars>
      </dgm:prSet>
      <dgm:spPr/>
    </dgm:pt>
    <dgm:pt modelId="{21CA510A-F066-9D48-B8EB-95CE0A41FF47}" type="pres">
      <dgm:prSet presAssocID="{86ECB32D-90A7-FC48-918D-F1CA71736111}" presName="rootConnector" presStyleLbl="node3" presStyleIdx="1" presStyleCnt="6"/>
      <dgm:spPr/>
    </dgm:pt>
    <dgm:pt modelId="{7F6ADD1C-529E-BB41-B249-E7D8FC81981A}" type="pres">
      <dgm:prSet presAssocID="{86ECB32D-90A7-FC48-918D-F1CA71736111}" presName="hierChild4" presStyleCnt="0"/>
      <dgm:spPr/>
    </dgm:pt>
    <dgm:pt modelId="{389B28FB-31D2-1342-BBC7-9ABA767CB396}" type="pres">
      <dgm:prSet presAssocID="{86ECB32D-90A7-FC48-918D-F1CA71736111}" presName="hierChild5" presStyleCnt="0"/>
      <dgm:spPr/>
    </dgm:pt>
    <dgm:pt modelId="{6AF9715C-B405-4C48-8518-11E5F19EA20B}" type="pres">
      <dgm:prSet presAssocID="{024C2178-D96C-0B42-9622-C75605EA910B}" presName="Name37" presStyleLbl="parChTrans1D3" presStyleIdx="2" presStyleCnt="6"/>
      <dgm:spPr/>
    </dgm:pt>
    <dgm:pt modelId="{CB694F63-1EDA-834B-95D7-16FC084E37D7}" type="pres">
      <dgm:prSet presAssocID="{448660DA-36DB-FC41-91A9-9E2D605709F1}" presName="hierRoot2" presStyleCnt="0">
        <dgm:presLayoutVars>
          <dgm:hierBranch val="init"/>
        </dgm:presLayoutVars>
      </dgm:prSet>
      <dgm:spPr/>
    </dgm:pt>
    <dgm:pt modelId="{8F6DBA40-1797-8847-A89C-2BD7C2565AF4}" type="pres">
      <dgm:prSet presAssocID="{448660DA-36DB-FC41-91A9-9E2D605709F1}" presName="rootComposite" presStyleCnt="0"/>
      <dgm:spPr/>
    </dgm:pt>
    <dgm:pt modelId="{5D4F6A7C-9E6E-8043-B2A2-FABBF09E0B85}" type="pres">
      <dgm:prSet presAssocID="{448660DA-36DB-FC41-91A9-9E2D605709F1}" presName="rootText" presStyleLbl="node3" presStyleIdx="2" presStyleCnt="6">
        <dgm:presLayoutVars>
          <dgm:chPref val="3"/>
        </dgm:presLayoutVars>
      </dgm:prSet>
      <dgm:spPr/>
    </dgm:pt>
    <dgm:pt modelId="{0B037DD9-0DCC-6248-A86C-CC26D5B05C2A}" type="pres">
      <dgm:prSet presAssocID="{448660DA-36DB-FC41-91A9-9E2D605709F1}" presName="rootConnector" presStyleLbl="node3" presStyleIdx="2" presStyleCnt="6"/>
      <dgm:spPr/>
    </dgm:pt>
    <dgm:pt modelId="{F2CC610B-97C3-6C4B-810B-23D3DEE52B9E}" type="pres">
      <dgm:prSet presAssocID="{448660DA-36DB-FC41-91A9-9E2D605709F1}" presName="hierChild4" presStyleCnt="0"/>
      <dgm:spPr/>
    </dgm:pt>
    <dgm:pt modelId="{E28B75EB-A297-AF47-8831-DEC2CC10810D}" type="pres">
      <dgm:prSet presAssocID="{448660DA-36DB-FC41-91A9-9E2D605709F1}" presName="hierChild5" presStyleCnt="0"/>
      <dgm:spPr/>
    </dgm:pt>
    <dgm:pt modelId="{6B722BEC-DBF2-AC4E-80D7-3A2F554C9C3D}" type="pres">
      <dgm:prSet presAssocID="{DAE4173A-8200-7B4C-B948-DCB402166F54}" presName="hierChild5" presStyleCnt="0"/>
      <dgm:spPr/>
    </dgm:pt>
    <dgm:pt modelId="{CFDA6272-CAE0-E545-824E-B66A4D975E2C}" type="pres">
      <dgm:prSet presAssocID="{3A8423C0-3591-EE42-BAD1-5052940178E0}" presName="Name37" presStyleLbl="parChTrans1D2" presStyleIdx="2" presStyleCnt="3"/>
      <dgm:spPr/>
    </dgm:pt>
    <dgm:pt modelId="{B3918FA9-CC1F-F94F-95DB-F913F6FD4EED}" type="pres">
      <dgm:prSet presAssocID="{6742E9AF-C465-5E4A-B208-AF939331A498}" presName="hierRoot2" presStyleCnt="0">
        <dgm:presLayoutVars>
          <dgm:hierBranch val="init"/>
        </dgm:presLayoutVars>
      </dgm:prSet>
      <dgm:spPr/>
    </dgm:pt>
    <dgm:pt modelId="{F7923ABA-1816-CF44-A5CC-C7C623E9EF3D}" type="pres">
      <dgm:prSet presAssocID="{6742E9AF-C465-5E4A-B208-AF939331A498}" presName="rootComposite" presStyleCnt="0"/>
      <dgm:spPr/>
    </dgm:pt>
    <dgm:pt modelId="{3F4CA555-25C3-2C4F-ADB8-D75AA2EF9796}" type="pres">
      <dgm:prSet presAssocID="{6742E9AF-C465-5E4A-B208-AF939331A498}" presName="rootText" presStyleLbl="node2" presStyleIdx="2" presStyleCnt="3">
        <dgm:presLayoutVars>
          <dgm:chPref val="3"/>
        </dgm:presLayoutVars>
      </dgm:prSet>
      <dgm:spPr/>
    </dgm:pt>
    <dgm:pt modelId="{C4487355-19D0-3840-8926-5F3EB04C5E71}" type="pres">
      <dgm:prSet presAssocID="{6742E9AF-C465-5E4A-B208-AF939331A498}" presName="rootConnector" presStyleLbl="node2" presStyleIdx="2" presStyleCnt="3"/>
      <dgm:spPr/>
    </dgm:pt>
    <dgm:pt modelId="{D5912A52-65CE-9B45-A25E-394C27A13053}" type="pres">
      <dgm:prSet presAssocID="{6742E9AF-C465-5E4A-B208-AF939331A498}" presName="hierChild4" presStyleCnt="0"/>
      <dgm:spPr/>
    </dgm:pt>
    <dgm:pt modelId="{DE35F95E-0B6D-FF40-B345-D617A1438DB8}" type="pres">
      <dgm:prSet presAssocID="{BA1600B5-0062-C24F-847A-596A36A483F6}" presName="Name37" presStyleLbl="parChTrans1D3" presStyleIdx="3" presStyleCnt="6"/>
      <dgm:spPr/>
    </dgm:pt>
    <dgm:pt modelId="{A8E9C329-2A74-2F44-A7B7-17440745F1A3}" type="pres">
      <dgm:prSet presAssocID="{E61B0601-4DFC-FE4E-A007-856A794200EE}" presName="hierRoot2" presStyleCnt="0">
        <dgm:presLayoutVars>
          <dgm:hierBranch val="init"/>
        </dgm:presLayoutVars>
      </dgm:prSet>
      <dgm:spPr/>
    </dgm:pt>
    <dgm:pt modelId="{48A0C0A4-CD2B-FD41-A3F3-8347CDFEA54D}" type="pres">
      <dgm:prSet presAssocID="{E61B0601-4DFC-FE4E-A007-856A794200EE}" presName="rootComposite" presStyleCnt="0"/>
      <dgm:spPr/>
    </dgm:pt>
    <dgm:pt modelId="{8576AC48-3147-FD4C-A02C-7320F252B4BC}" type="pres">
      <dgm:prSet presAssocID="{E61B0601-4DFC-FE4E-A007-856A794200EE}" presName="rootText" presStyleLbl="node3" presStyleIdx="3" presStyleCnt="6">
        <dgm:presLayoutVars>
          <dgm:chPref val="3"/>
        </dgm:presLayoutVars>
      </dgm:prSet>
      <dgm:spPr/>
    </dgm:pt>
    <dgm:pt modelId="{C100525B-CA1A-2644-9522-5C943D255DF3}" type="pres">
      <dgm:prSet presAssocID="{E61B0601-4DFC-FE4E-A007-856A794200EE}" presName="rootConnector" presStyleLbl="node3" presStyleIdx="3" presStyleCnt="6"/>
      <dgm:spPr/>
    </dgm:pt>
    <dgm:pt modelId="{3B3F0052-9929-F64D-9407-3C0AC10AEC32}" type="pres">
      <dgm:prSet presAssocID="{E61B0601-4DFC-FE4E-A007-856A794200EE}" presName="hierChild4" presStyleCnt="0"/>
      <dgm:spPr/>
    </dgm:pt>
    <dgm:pt modelId="{54C9A639-86D6-974F-9C1D-2C71938B299F}" type="pres">
      <dgm:prSet presAssocID="{E61B0601-4DFC-FE4E-A007-856A794200EE}" presName="hierChild5" presStyleCnt="0"/>
      <dgm:spPr/>
    </dgm:pt>
    <dgm:pt modelId="{B2031768-9F2C-4C45-9307-A663212FAA78}" type="pres">
      <dgm:prSet presAssocID="{452524F7-67BB-5947-8B20-1CEE064B39B4}" presName="Name37" presStyleLbl="parChTrans1D3" presStyleIdx="4" presStyleCnt="6"/>
      <dgm:spPr/>
    </dgm:pt>
    <dgm:pt modelId="{D53F9A25-F6A0-5940-90A7-261B53DB5EF9}" type="pres">
      <dgm:prSet presAssocID="{57122AB2-53FB-B442-A725-EA568E016A6E}" presName="hierRoot2" presStyleCnt="0">
        <dgm:presLayoutVars>
          <dgm:hierBranch val="init"/>
        </dgm:presLayoutVars>
      </dgm:prSet>
      <dgm:spPr/>
    </dgm:pt>
    <dgm:pt modelId="{40F8111A-38A7-EC4B-AA2A-B6C551CE3849}" type="pres">
      <dgm:prSet presAssocID="{57122AB2-53FB-B442-A725-EA568E016A6E}" presName="rootComposite" presStyleCnt="0"/>
      <dgm:spPr/>
    </dgm:pt>
    <dgm:pt modelId="{A6AA72F3-DF4E-3448-B6D3-7326A7002D77}" type="pres">
      <dgm:prSet presAssocID="{57122AB2-53FB-B442-A725-EA568E016A6E}" presName="rootText" presStyleLbl="node3" presStyleIdx="4" presStyleCnt="6">
        <dgm:presLayoutVars>
          <dgm:chPref val="3"/>
        </dgm:presLayoutVars>
      </dgm:prSet>
      <dgm:spPr/>
    </dgm:pt>
    <dgm:pt modelId="{854DF63A-FBA7-5D4C-9BC3-B0C036CCED53}" type="pres">
      <dgm:prSet presAssocID="{57122AB2-53FB-B442-A725-EA568E016A6E}" presName="rootConnector" presStyleLbl="node3" presStyleIdx="4" presStyleCnt="6"/>
      <dgm:spPr/>
    </dgm:pt>
    <dgm:pt modelId="{6A93C8C5-C6FE-4948-81D0-1685F9F46EF5}" type="pres">
      <dgm:prSet presAssocID="{57122AB2-53FB-B442-A725-EA568E016A6E}" presName="hierChild4" presStyleCnt="0"/>
      <dgm:spPr/>
    </dgm:pt>
    <dgm:pt modelId="{C03262B3-B6B2-114D-A75B-0F0480825AB6}" type="pres">
      <dgm:prSet presAssocID="{57122AB2-53FB-B442-A725-EA568E016A6E}" presName="hierChild5" presStyleCnt="0"/>
      <dgm:spPr/>
    </dgm:pt>
    <dgm:pt modelId="{78EF2C43-DF93-3A43-90A7-D42BC163D5A5}" type="pres">
      <dgm:prSet presAssocID="{EA0C0DA6-0F6B-2F4E-BAAC-9E2CD4681CDE}" presName="Name37" presStyleLbl="parChTrans1D3" presStyleIdx="5" presStyleCnt="6"/>
      <dgm:spPr/>
    </dgm:pt>
    <dgm:pt modelId="{A2923C86-E758-B345-ADEF-1221FBE3B917}" type="pres">
      <dgm:prSet presAssocID="{E88439DD-A79D-9248-9094-E94FC3C02E7E}" presName="hierRoot2" presStyleCnt="0">
        <dgm:presLayoutVars>
          <dgm:hierBranch val="init"/>
        </dgm:presLayoutVars>
      </dgm:prSet>
      <dgm:spPr/>
    </dgm:pt>
    <dgm:pt modelId="{46B620CB-21A3-024B-9FB8-F90BD4AB8C9C}" type="pres">
      <dgm:prSet presAssocID="{E88439DD-A79D-9248-9094-E94FC3C02E7E}" presName="rootComposite" presStyleCnt="0"/>
      <dgm:spPr/>
    </dgm:pt>
    <dgm:pt modelId="{A840E622-591B-FC4C-B33D-D832E24323F1}" type="pres">
      <dgm:prSet presAssocID="{E88439DD-A79D-9248-9094-E94FC3C02E7E}" presName="rootText" presStyleLbl="node3" presStyleIdx="5" presStyleCnt="6">
        <dgm:presLayoutVars>
          <dgm:chPref val="3"/>
        </dgm:presLayoutVars>
      </dgm:prSet>
      <dgm:spPr/>
    </dgm:pt>
    <dgm:pt modelId="{346FEFCD-7A48-6E48-BE2A-D0DF0F351F07}" type="pres">
      <dgm:prSet presAssocID="{E88439DD-A79D-9248-9094-E94FC3C02E7E}" presName="rootConnector" presStyleLbl="node3" presStyleIdx="5" presStyleCnt="6"/>
      <dgm:spPr/>
    </dgm:pt>
    <dgm:pt modelId="{25F33036-7F24-F645-A6EB-79BB58D396E0}" type="pres">
      <dgm:prSet presAssocID="{E88439DD-A79D-9248-9094-E94FC3C02E7E}" presName="hierChild4" presStyleCnt="0"/>
      <dgm:spPr/>
    </dgm:pt>
    <dgm:pt modelId="{BC8C44AB-773F-774A-B820-4355B258C65B}" type="pres">
      <dgm:prSet presAssocID="{E88439DD-A79D-9248-9094-E94FC3C02E7E}" presName="hierChild5" presStyleCnt="0"/>
      <dgm:spPr/>
    </dgm:pt>
    <dgm:pt modelId="{07E99696-B3CA-1944-BDA6-ED6C1D03D252}" type="pres">
      <dgm:prSet presAssocID="{6742E9AF-C465-5E4A-B208-AF939331A498}" presName="hierChild5" presStyleCnt="0"/>
      <dgm:spPr/>
    </dgm:pt>
    <dgm:pt modelId="{F3751B9C-EFDF-014D-95C6-998CE635C44F}" type="pres">
      <dgm:prSet presAssocID="{227409B6-3AC1-1C47-80DB-7B043FAFF3ED}" presName="hierChild3" presStyleCnt="0"/>
      <dgm:spPr/>
    </dgm:pt>
  </dgm:ptLst>
  <dgm:cxnLst>
    <dgm:cxn modelId="{6C8A1701-3DCB-2C43-8247-3A83406A15A1}" type="presOf" srcId="{452524F7-67BB-5947-8B20-1CEE064B39B4}" destId="{B2031768-9F2C-4C45-9307-A663212FAA78}" srcOrd="0" destOrd="0" presId="urn:microsoft.com/office/officeart/2005/8/layout/orgChart1"/>
    <dgm:cxn modelId="{B93FBD04-7001-4D4D-966D-DFB0FABA35B1}" srcId="{DAE4173A-8200-7B4C-B948-DCB402166F54}" destId="{86ECB32D-90A7-FC48-918D-F1CA71736111}" srcOrd="0" destOrd="0" parTransId="{33ED8581-B682-1B42-AD15-08E98C67FAE8}" sibTransId="{F3C8577C-3DA3-1B4D-8581-097228113AA4}"/>
    <dgm:cxn modelId="{9B219705-6182-2B40-A806-35C8AC8C2BAE}" type="presOf" srcId="{248F4789-30CE-174B-BA14-9786A41068D8}" destId="{0080A875-4FB3-FF49-84F0-BE3E9AA9718C}" srcOrd="1" destOrd="0" presId="urn:microsoft.com/office/officeart/2005/8/layout/orgChart1"/>
    <dgm:cxn modelId="{50585C0A-79E4-5744-BC2B-275160049020}" type="presOf" srcId="{248F4789-30CE-174B-BA14-9786A41068D8}" destId="{8A44FE3D-AD55-2D47-B4B4-B4C41B9E0D9D}" srcOrd="0" destOrd="0" presId="urn:microsoft.com/office/officeart/2005/8/layout/orgChart1"/>
    <dgm:cxn modelId="{8B1CA00A-6403-294A-AD40-A112C8D24561}" type="presOf" srcId="{DAE4173A-8200-7B4C-B948-DCB402166F54}" destId="{EB6C8A9C-5FFF-E346-BA69-A8AB3CF42695}" srcOrd="0" destOrd="0" presId="urn:microsoft.com/office/officeart/2005/8/layout/orgChart1"/>
    <dgm:cxn modelId="{3C7A7C13-39FB-6243-8D4A-2A01CF9526BB}" type="presOf" srcId="{6742E9AF-C465-5E4A-B208-AF939331A498}" destId="{C4487355-19D0-3840-8926-5F3EB04C5E71}" srcOrd="1" destOrd="0" presId="urn:microsoft.com/office/officeart/2005/8/layout/orgChart1"/>
    <dgm:cxn modelId="{06F6BF1E-DB55-4748-84DE-6AD57B940D7A}" srcId="{39633565-300F-8F47-82A3-300A62492E34}" destId="{227409B6-3AC1-1C47-80DB-7B043FAFF3ED}" srcOrd="0" destOrd="0" parTransId="{0899419E-CF7B-AF41-826C-1523229355FF}" sibTransId="{A14C9562-2A3B-144B-A824-4B569ED1CEB5}"/>
    <dgm:cxn modelId="{AD1BA02C-A8AE-8144-BF56-0091BF96905D}" type="presOf" srcId="{3A8423C0-3591-EE42-BAD1-5052940178E0}" destId="{CFDA6272-CAE0-E545-824E-B66A4D975E2C}" srcOrd="0" destOrd="0" presId="urn:microsoft.com/office/officeart/2005/8/layout/orgChart1"/>
    <dgm:cxn modelId="{BCD84E31-67EB-6045-95DA-70B54F815445}" type="presOf" srcId="{E61B0601-4DFC-FE4E-A007-856A794200EE}" destId="{C100525B-CA1A-2644-9522-5C943D255DF3}" srcOrd="1" destOrd="0" presId="urn:microsoft.com/office/officeart/2005/8/layout/orgChart1"/>
    <dgm:cxn modelId="{C786FC3F-2DAF-F34D-92EC-448F6EE71340}" type="presOf" srcId="{86ECB32D-90A7-FC48-918D-F1CA71736111}" destId="{361648FA-150F-0E40-B205-090351A8661E}" srcOrd="0" destOrd="0" presId="urn:microsoft.com/office/officeart/2005/8/layout/orgChart1"/>
    <dgm:cxn modelId="{4B0D1642-28A8-064D-B449-8B85A8AD37D2}" srcId="{227409B6-3AC1-1C47-80DB-7B043FAFF3ED}" destId="{DAE4173A-8200-7B4C-B948-DCB402166F54}" srcOrd="1" destOrd="0" parTransId="{28B207AC-1A37-A44D-A130-0034DB73298B}" sibTransId="{2E48AC0E-0AA9-4848-93FB-330C261CA1D9}"/>
    <dgm:cxn modelId="{3703704D-0FC2-B043-9AF2-1E4049518960}" srcId="{227409B6-3AC1-1C47-80DB-7B043FAFF3ED}" destId="{6742E9AF-C465-5E4A-B208-AF939331A498}" srcOrd="2" destOrd="0" parTransId="{3A8423C0-3591-EE42-BAD1-5052940178E0}" sibTransId="{4F951B24-4515-5D41-88B5-2AA174F736F1}"/>
    <dgm:cxn modelId="{F11DFB5C-FD75-A042-A8E3-094F89BF7C3D}" type="presOf" srcId="{57122AB2-53FB-B442-A725-EA568E016A6E}" destId="{A6AA72F3-DF4E-3448-B6D3-7326A7002D77}" srcOrd="0" destOrd="0" presId="urn:microsoft.com/office/officeart/2005/8/layout/orgChart1"/>
    <dgm:cxn modelId="{81EA7C6F-223F-9542-AEF0-291BE0EA6E0B}" srcId="{DAE4173A-8200-7B4C-B948-DCB402166F54}" destId="{448660DA-36DB-FC41-91A9-9E2D605709F1}" srcOrd="1" destOrd="0" parTransId="{024C2178-D96C-0B42-9622-C75605EA910B}" sibTransId="{70946FE0-DA41-E945-BE1E-21A30A4EA601}"/>
    <dgm:cxn modelId="{23B22274-62C2-3B48-9367-CF6FAB44EB3B}" type="presOf" srcId="{220D47F5-56D6-7C41-A366-3D135ADBE0AB}" destId="{B8060B24-FF6F-B14B-AE4A-0DA020D16753}" srcOrd="1" destOrd="0" presId="urn:microsoft.com/office/officeart/2005/8/layout/orgChart1"/>
    <dgm:cxn modelId="{F6376877-9B83-954A-A669-B98C5A8D5E5A}" type="presOf" srcId="{BA1600B5-0062-C24F-847A-596A36A483F6}" destId="{DE35F95E-0B6D-FF40-B345-D617A1438DB8}" srcOrd="0" destOrd="0" presId="urn:microsoft.com/office/officeart/2005/8/layout/orgChart1"/>
    <dgm:cxn modelId="{D4909A7C-F575-DA42-8F47-E96B038A2B81}" type="presOf" srcId="{227409B6-3AC1-1C47-80DB-7B043FAFF3ED}" destId="{6CF6FD07-1C4C-1348-907C-DEEB13989D88}" srcOrd="1" destOrd="0" presId="urn:microsoft.com/office/officeart/2005/8/layout/orgChart1"/>
    <dgm:cxn modelId="{436F047D-3F2F-9245-8087-69CE76486738}" type="presOf" srcId="{E88439DD-A79D-9248-9094-E94FC3C02E7E}" destId="{A840E622-591B-FC4C-B33D-D832E24323F1}" srcOrd="0" destOrd="0" presId="urn:microsoft.com/office/officeart/2005/8/layout/orgChart1"/>
    <dgm:cxn modelId="{BEDC1881-BFE6-BF49-B36A-307474E38821}" srcId="{6742E9AF-C465-5E4A-B208-AF939331A498}" destId="{E61B0601-4DFC-FE4E-A007-856A794200EE}" srcOrd="0" destOrd="0" parTransId="{BA1600B5-0062-C24F-847A-596A36A483F6}" sibTransId="{169FC6AF-5A78-FB46-9A8E-2BBF728F7EFA}"/>
    <dgm:cxn modelId="{C80DCB82-A46B-3C46-B02B-03D4C2828567}" type="presOf" srcId="{220D47F5-56D6-7C41-A366-3D135ADBE0AB}" destId="{91ACF8CD-07F0-1B4B-9EB3-3D60E550607C}" srcOrd="0" destOrd="0" presId="urn:microsoft.com/office/officeart/2005/8/layout/orgChart1"/>
    <dgm:cxn modelId="{034DCE85-B268-E147-94E5-1BCDB2AA5266}" type="presOf" srcId="{EF27B183-E25A-8541-AB1F-758F33FE3085}" destId="{3732E2EA-2CFB-F94D-92EB-AC871FE382CE}" srcOrd="0" destOrd="0" presId="urn:microsoft.com/office/officeart/2005/8/layout/orgChart1"/>
    <dgm:cxn modelId="{8A8FF48D-E58B-4D4D-9EC3-20B0D0EBD0EC}" type="presOf" srcId="{57122AB2-53FB-B442-A725-EA568E016A6E}" destId="{854DF63A-FBA7-5D4C-9BC3-B0C036CCED53}" srcOrd="1" destOrd="0" presId="urn:microsoft.com/office/officeart/2005/8/layout/orgChart1"/>
    <dgm:cxn modelId="{00A086A1-83D2-9B43-AA3B-93B7179FF471}" srcId="{6742E9AF-C465-5E4A-B208-AF939331A498}" destId="{E88439DD-A79D-9248-9094-E94FC3C02E7E}" srcOrd="2" destOrd="0" parTransId="{EA0C0DA6-0F6B-2F4E-BAAC-9E2CD4681CDE}" sibTransId="{8E8B8754-EB77-7649-894A-628741C727B6}"/>
    <dgm:cxn modelId="{9DB888A2-F493-6B4B-A77A-7D0705481386}" type="presOf" srcId="{A1622162-02D7-4D45-A84F-50DB140AEDD0}" destId="{27762FDC-190C-7843-9D77-4AD3F0B093B0}" srcOrd="0" destOrd="0" presId="urn:microsoft.com/office/officeart/2005/8/layout/orgChart1"/>
    <dgm:cxn modelId="{1853A3A4-5824-2046-89EC-2FD8774F039D}" srcId="{227409B6-3AC1-1C47-80DB-7B043FAFF3ED}" destId="{248F4789-30CE-174B-BA14-9786A41068D8}" srcOrd="0" destOrd="0" parTransId="{A1622162-02D7-4D45-A84F-50DB140AEDD0}" sibTransId="{3E4CFE37-980D-754C-AC5C-BA5EC421A641}"/>
    <dgm:cxn modelId="{9C6B3AA9-84CB-9E49-91E4-62C9CAB92602}" srcId="{6742E9AF-C465-5E4A-B208-AF939331A498}" destId="{57122AB2-53FB-B442-A725-EA568E016A6E}" srcOrd="1" destOrd="0" parTransId="{452524F7-67BB-5947-8B20-1CEE064B39B4}" sibTransId="{AB9ED98D-8702-4D4D-9123-568A2C2238A8}"/>
    <dgm:cxn modelId="{0077F3B9-BE86-B14E-A806-5501CF808FB1}" type="presOf" srcId="{EA0C0DA6-0F6B-2F4E-BAAC-9E2CD4681CDE}" destId="{78EF2C43-DF93-3A43-90A7-D42BC163D5A5}" srcOrd="0" destOrd="0" presId="urn:microsoft.com/office/officeart/2005/8/layout/orgChart1"/>
    <dgm:cxn modelId="{03EB38C1-00F2-CE4C-A3E7-ED4F4F330D70}" type="presOf" srcId="{86ECB32D-90A7-FC48-918D-F1CA71736111}" destId="{21CA510A-F066-9D48-B8EB-95CE0A41FF47}" srcOrd="1" destOrd="0" presId="urn:microsoft.com/office/officeart/2005/8/layout/orgChart1"/>
    <dgm:cxn modelId="{F6D301C6-BF32-D249-B951-869680B2EC4E}" type="presOf" srcId="{E88439DD-A79D-9248-9094-E94FC3C02E7E}" destId="{346FEFCD-7A48-6E48-BE2A-D0DF0F351F07}" srcOrd="1" destOrd="0" presId="urn:microsoft.com/office/officeart/2005/8/layout/orgChart1"/>
    <dgm:cxn modelId="{AD1A1FC6-32E4-F040-8D99-B8CC63814A66}" type="presOf" srcId="{33ED8581-B682-1B42-AD15-08E98C67FAE8}" destId="{E272A658-F242-5A4A-BA5F-EF6FD8F311BE}" srcOrd="0" destOrd="0" presId="urn:microsoft.com/office/officeart/2005/8/layout/orgChart1"/>
    <dgm:cxn modelId="{5F8888CD-790D-1947-8B99-F04F0DE4B120}" srcId="{248F4789-30CE-174B-BA14-9786A41068D8}" destId="{220D47F5-56D6-7C41-A366-3D135ADBE0AB}" srcOrd="0" destOrd="0" parTransId="{EF27B183-E25A-8541-AB1F-758F33FE3085}" sibTransId="{463BCB84-E212-FE4F-8A8B-5C28479F0216}"/>
    <dgm:cxn modelId="{CE71BDCF-BACF-6F46-89B7-7B9E7E0B1D86}" type="presOf" srcId="{DAE4173A-8200-7B4C-B948-DCB402166F54}" destId="{65E47F78-041C-594F-ADE7-A25F0BCAD7E5}" srcOrd="1" destOrd="0" presId="urn:microsoft.com/office/officeart/2005/8/layout/orgChart1"/>
    <dgm:cxn modelId="{2DFDF0CF-8ADF-C846-B685-800C6046820B}" type="presOf" srcId="{448660DA-36DB-FC41-91A9-9E2D605709F1}" destId="{5D4F6A7C-9E6E-8043-B2A2-FABBF09E0B85}" srcOrd="0" destOrd="0" presId="urn:microsoft.com/office/officeart/2005/8/layout/orgChart1"/>
    <dgm:cxn modelId="{28FBCCD1-58BC-2744-AD3C-60585D06241E}" type="presOf" srcId="{E61B0601-4DFC-FE4E-A007-856A794200EE}" destId="{8576AC48-3147-FD4C-A02C-7320F252B4BC}" srcOrd="0" destOrd="0" presId="urn:microsoft.com/office/officeart/2005/8/layout/orgChart1"/>
    <dgm:cxn modelId="{00FE51D5-B4E8-2E4E-B35C-4538362741F1}" type="presOf" srcId="{6742E9AF-C465-5E4A-B208-AF939331A498}" destId="{3F4CA555-25C3-2C4F-ADB8-D75AA2EF9796}" srcOrd="0" destOrd="0" presId="urn:microsoft.com/office/officeart/2005/8/layout/orgChart1"/>
    <dgm:cxn modelId="{735A6AD6-F9DD-F543-B4FD-4F61F352828F}" type="presOf" srcId="{227409B6-3AC1-1C47-80DB-7B043FAFF3ED}" destId="{B393E90C-EC71-2E4F-8509-1F19425CBC27}" srcOrd="0" destOrd="0" presId="urn:microsoft.com/office/officeart/2005/8/layout/orgChart1"/>
    <dgm:cxn modelId="{C2320CDD-0244-D341-888D-6506B907D342}" type="presOf" srcId="{28B207AC-1A37-A44D-A130-0034DB73298B}" destId="{6822E230-F910-2244-B70C-93078CCC34F0}" srcOrd="0" destOrd="0" presId="urn:microsoft.com/office/officeart/2005/8/layout/orgChart1"/>
    <dgm:cxn modelId="{302503DF-FA83-E442-BA5B-9E25AD55635A}" type="presOf" srcId="{024C2178-D96C-0B42-9622-C75605EA910B}" destId="{6AF9715C-B405-4C48-8518-11E5F19EA20B}" srcOrd="0" destOrd="0" presId="urn:microsoft.com/office/officeart/2005/8/layout/orgChart1"/>
    <dgm:cxn modelId="{4937FCF2-01BB-C146-937F-1EC3E1DD270E}" type="presOf" srcId="{39633565-300F-8F47-82A3-300A62492E34}" destId="{7249C5E8-0C58-8E45-B7DB-D779C56E7063}" srcOrd="0" destOrd="0" presId="urn:microsoft.com/office/officeart/2005/8/layout/orgChart1"/>
    <dgm:cxn modelId="{CC1253FE-FD35-C142-8320-E640115BC52E}" type="presOf" srcId="{448660DA-36DB-FC41-91A9-9E2D605709F1}" destId="{0B037DD9-0DCC-6248-A86C-CC26D5B05C2A}" srcOrd="1" destOrd="0" presId="urn:microsoft.com/office/officeart/2005/8/layout/orgChart1"/>
    <dgm:cxn modelId="{0011FC26-F92A-7844-8304-DCF4C789E41B}" type="presParOf" srcId="{7249C5E8-0C58-8E45-B7DB-D779C56E7063}" destId="{F625420C-1ECB-954E-82E1-D1303DDF918C}" srcOrd="0" destOrd="0" presId="urn:microsoft.com/office/officeart/2005/8/layout/orgChart1"/>
    <dgm:cxn modelId="{CF8CCF69-F450-444D-8380-603BAEC16C34}" type="presParOf" srcId="{F625420C-1ECB-954E-82E1-D1303DDF918C}" destId="{B0F2D44B-27D6-B548-8848-313233ABF4C9}" srcOrd="0" destOrd="0" presId="urn:microsoft.com/office/officeart/2005/8/layout/orgChart1"/>
    <dgm:cxn modelId="{EE3BFDB5-83D7-2642-9C9E-DD3E967C0F99}" type="presParOf" srcId="{B0F2D44B-27D6-B548-8848-313233ABF4C9}" destId="{B393E90C-EC71-2E4F-8509-1F19425CBC27}" srcOrd="0" destOrd="0" presId="urn:microsoft.com/office/officeart/2005/8/layout/orgChart1"/>
    <dgm:cxn modelId="{88AAD955-21FB-B745-8B05-DE3A8C096B35}" type="presParOf" srcId="{B0F2D44B-27D6-B548-8848-313233ABF4C9}" destId="{6CF6FD07-1C4C-1348-907C-DEEB13989D88}" srcOrd="1" destOrd="0" presId="urn:microsoft.com/office/officeart/2005/8/layout/orgChart1"/>
    <dgm:cxn modelId="{9718948F-F2FC-6642-8DAF-3714E64943F0}" type="presParOf" srcId="{F625420C-1ECB-954E-82E1-D1303DDF918C}" destId="{985E5E16-8EB2-D44A-9FDA-E483C68C7810}" srcOrd="1" destOrd="0" presId="urn:microsoft.com/office/officeart/2005/8/layout/orgChart1"/>
    <dgm:cxn modelId="{4B41CECC-55DA-B146-8695-03FEB372E31E}" type="presParOf" srcId="{985E5E16-8EB2-D44A-9FDA-E483C68C7810}" destId="{27762FDC-190C-7843-9D77-4AD3F0B093B0}" srcOrd="0" destOrd="0" presId="urn:microsoft.com/office/officeart/2005/8/layout/orgChart1"/>
    <dgm:cxn modelId="{1DF23821-5C58-7F4C-8593-D1C18D48FDDC}" type="presParOf" srcId="{985E5E16-8EB2-D44A-9FDA-E483C68C7810}" destId="{3CB8C73E-E226-B844-B551-E1327BB29451}" srcOrd="1" destOrd="0" presId="urn:microsoft.com/office/officeart/2005/8/layout/orgChart1"/>
    <dgm:cxn modelId="{132FC727-B7CF-3E4C-974A-F2B06291B74A}" type="presParOf" srcId="{3CB8C73E-E226-B844-B551-E1327BB29451}" destId="{5FCD4394-E79B-5A46-AEA7-985ADFE8CCF6}" srcOrd="0" destOrd="0" presId="urn:microsoft.com/office/officeart/2005/8/layout/orgChart1"/>
    <dgm:cxn modelId="{38B51BD3-71A0-9943-826B-33BC0462D15D}" type="presParOf" srcId="{5FCD4394-E79B-5A46-AEA7-985ADFE8CCF6}" destId="{8A44FE3D-AD55-2D47-B4B4-B4C41B9E0D9D}" srcOrd="0" destOrd="0" presId="urn:microsoft.com/office/officeart/2005/8/layout/orgChart1"/>
    <dgm:cxn modelId="{0B2C3FDE-42A8-DA41-827C-5A7160F40C15}" type="presParOf" srcId="{5FCD4394-E79B-5A46-AEA7-985ADFE8CCF6}" destId="{0080A875-4FB3-FF49-84F0-BE3E9AA9718C}" srcOrd="1" destOrd="0" presId="urn:microsoft.com/office/officeart/2005/8/layout/orgChart1"/>
    <dgm:cxn modelId="{A8DD4C02-2C1C-544B-9FC3-1975258A99E0}" type="presParOf" srcId="{3CB8C73E-E226-B844-B551-E1327BB29451}" destId="{3EB4E505-DF34-3F40-8A27-EB00CD78CD75}" srcOrd="1" destOrd="0" presId="urn:microsoft.com/office/officeart/2005/8/layout/orgChart1"/>
    <dgm:cxn modelId="{F65FEC53-1021-8243-AA79-A2F5DF05F981}" type="presParOf" srcId="{3EB4E505-DF34-3F40-8A27-EB00CD78CD75}" destId="{3732E2EA-2CFB-F94D-92EB-AC871FE382CE}" srcOrd="0" destOrd="0" presId="urn:microsoft.com/office/officeart/2005/8/layout/orgChart1"/>
    <dgm:cxn modelId="{A02F1EC1-F988-854E-8AA4-BE6D499A24E6}" type="presParOf" srcId="{3EB4E505-DF34-3F40-8A27-EB00CD78CD75}" destId="{DCF09C43-7A4A-C247-BE7D-FBE4E3D2D70D}" srcOrd="1" destOrd="0" presId="urn:microsoft.com/office/officeart/2005/8/layout/orgChart1"/>
    <dgm:cxn modelId="{E01AD580-FA89-214D-91B7-7DAC4AABEAFD}" type="presParOf" srcId="{DCF09C43-7A4A-C247-BE7D-FBE4E3D2D70D}" destId="{28485312-51B0-F64C-9149-CD8ABC737367}" srcOrd="0" destOrd="0" presId="urn:microsoft.com/office/officeart/2005/8/layout/orgChart1"/>
    <dgm:cxn modelId="{D82825D4-3F37-6A4B-9F77-37D0480DB79C}" type="presParOf" srcId="{28485312-51B0-F64C-9149-CD8ABC737367}" destId="{91ACF8CD-07F0-1B4B-9EB3-3D60E550607C}" srcOrd="0" destOrd="0" presId="urn:microsoft.com/office/officeart/2005/8/layout/orgChart1"/>
    <dgm:cxn modelId="{81286A0E-4C9C-5C44-9A42-45FABFB1E2BF}" type="presParOf" srcId="{28485312-51B0-F64C-9149-CD8ABC737367}" destId="{B8060B24-FF6F-B14B-AE4A-0DA020D16753}" srcOrd="1" destOrd="0" presId="urn:microsoft.com/office/officeart/2005/8/layout/orgChart1"/>
    <dgm:cxn modelId="{96D2E4B0-2F67-0D43-91B8-47B2F3A62AE1}" type="presParOf" srcId="{DCF09C43-7A4A-C247-BE7D-FBE4E3D2D70D}" destId="{30E68416-01EA-624A-A65A-2C05E4839EB5}" srcOrd="1" destOrd="0" presId="urn:microsoft.com/office/officeart/2005/8/layout/orgChart1"/>
    <dgm:cxn modelId="{9F0721FF-D8FE-1448-AF80-611FDDCD9533}" type="presParOf" srcId="{DCF09C43-7A4A-C247-BE7D-FBE4E3D2D70D}" destId="{8C1626FE-3C88-8649-AF0A-AB293172CD19}" srcOrd="2" destOrd="0" presId="urn:microsoft.com/office/officeart/2005/8/layout/orgChart1"/>
    <dgm:cxn modelId="{087B5240-CE7C-CA45-96BA-8F9B93871ADF}" type="presParOf" srcId="{3CB8C73E-E226-B844-B551-E1327BB29451}" destId="{35C3CF99-EF86-1C49-A79C-67DCAF146B2F}" srcOrd="2" destOrd="0" presId="urn:microsoft.com/office/officeart/2005/8/layout/orgChart1"/>
    <dgm:cxn modelId="{703E3DFD-BD6D-0249-B7AB-5584D8A071EE}" type="presParOf" srcId="{985E5E16-8EB2-D44A-9FDA-E483C68C7810}" destId="{6822E230-F910-2244-B70C-93078CCC34F0}" srcOrd="2" destOrd="0" presId="urn:microsoft.com/office/officeart/2005/8/layout/orgChart1"/>
    <dgm:cxn modelId="{107E3619-568B-B348-A61B-87CF8F614612}" type="presParOf" srcId="{985E5E16-8EB2-D44A-9FDA-E483C68C7810}" destId="{464EAAC4-C31B-114D-B03C-E23B11BA487E}" srcOrd="3" destOrd="0" presId="urn:microsoft.com/office/officeart/2005/8/layout/orgChart1"/>
    <dgm:cxn modelId="{60FAA83F-6A63-474F-8E16-DADF03B7EBD8}" type="presParOf" srcId="{464EAAC4-C31B-114D-B03C-E23B11BA487E}" destId="{C3E3D2C2-688A-6143-A985-AB293115BB3D}" srcOrd="0" destOrd="0" presId="urn:microsoft.com/office/officeart/2005/8/layout/orgChart1"/>
    <dgm:cxn modelId="{400E1E42-6A27-D64B-8AC5-F18F0FCDE912}" type="presParOf" srcId="{C3E3D2C2-688A-6143-A985-AB293115BB3D}" destId="{EB6C8A9C-5FFF-E346-BA69-A8AB3CF42695}" srcOrd="0" destOrd="0" presId="urn:microsoft.com/office/officeart/2005/8/layout/orgChart1"/>
    <dgm:cxn modelId="{BCCA19C1-2B79-044D-8134-059C6D51B064}" type="presParOf" srcId="{C3E3D2C2-688A-6143-A985-AB293115BB3D}" destId="{65E47F78-041C-594F-ADE7-A25F0BCAD7E5}" srcOrd="1" destOrd="0" presId="urn:microsoft.com/office/officeart/2005/8/layout/orgChart1"/>
    <dgm:cxn modelId="{387FC62D-99B4-184C-B7DB-02BB647F888C}" type="presParOf" srcId="{464EAAC4-C31B-114D-B03C-E23B11BA487E}" destId="{3B0BC093-DB29-DD48-85F6-E1247DA09CDB}" srcOrd="1" destOrd="0" presId="urn:microsoft.com/office/officeart/2005/8/layout/orgChart1"/>
    <dgm:cxn modelId="{15A1257E-C3E5-5D4E-A339-71421494E46A}" type="presParOf" srcId="{3B0BC093-DB29-DD48-85F6-E1247DA09CDB}" destId="{E272A658-F242-5A4A-BA5F-EF6FD8F311BE}" srcOrd="0" destOrd="0" presId="urn:microsoft.com/office/officeart/2005/8/layout/orgChart1"/>
    <dgm:cxn modelId="{F1D7FACC-4B2B-924F-B9FD-5F77D0A5293B}" type="presParOf" srcId="{3B0BC093-DB29-DD48-85F6-E1247DA09CDB}" destId="{1706F2A9-F2C3-5B4C-BD2E-3621BB37C924}" srcOrd="1" destOrd="0" presId="urn:microsoft.com/office/officeart/2005/8/layout/orgChart1"/>
    <dgm:cxn modelId="{17DDC31F-5890-C54B-B474-396E3747CEF5}" type="presParOf" srcId="{1706F2A9-F2C3-5B4C-BD2E-3621BB37C924}" destId="{FF97C13B-CDF2-644E-B349-7FA62D09353C}" srcOrd="0" destOrd="0" presId="urn:microsoft.com/office/officeart/2005/8/layout/orgChart1"/>
    <dgm:cxn modelId="{54BAF920-8DAD-3E43-B252-04C0DB94E7E6}" type="presParOf" srcId="{FF97C13B-CDF2-644E-B349-7FA62D09353C}" destId="{361648FA-150F-0E40-B205-090351A8661E}" srcOrd="0" destOrd="0" presId="urn:microsoft.com/office/officeart/2005/8/layout/orgChart1"/>
    <dgm:cxn modelId="{77180C7D-8A52-CC46-81A2-DB29E9EA1B74}" type="presParOf" srcId="{FF97C13B-CDF2-644E-B349-7FA62D09353C}" destId="{21CA510A-F066-9D48-B8EB-95CE0A41FF47}" srcOrd="1" destOrd="0" presId="urn:microsoft.com/office/officeart/2005/8/layout/orgChart1"/>
    <dgm:cxn modelId="{C3E835B4-07D8-4846-8D35-9A84FD2347DF}" type="presParOf" srcId="{1706F2A9-F2C3-5B4C-BD2E-3621BB37C924}" destId="{7F6ADD1C-529E-BB41-B249-E7D8FC81981A}" srcOrd="1" destOrd="0" presId="urn:microsoft.com/office/officeart/2005/8/layout/orgChart1"/>
    <dgm:cxn modelId="{07049D2E-8A19-8E48-A1DD-FBA822A8BB05}" type="presParOf" srcId="{1706F2A9-F2C3-5B4C-BD2E-3621BB37C924}" destId="{389B28FB-31D2-1342-BBC7-9ABA767CB396}" srcOrd="2" destOrd="0" presId="urn:microsoft.com/office/officeart/2005/8/layout/orgChart1"/>
    <dgm:cxn modelId="{63743270-A36B-7344-B9D2-EE82AF9CA58E}" type="presParOf" srcId="{3B0BC093-DB29-DD48-85F6-E1247DA09CDB}" destId="{6AF9715C-B405-4C48-8518-11E5F19EA20B}" srcOrd="2" destOrd="0" presId="urn:microsoft.com/office/officeart/2005/8/layout/orgChart1"/>
    <dgm:cxn modelId="{94B1C6A5-74E4-A34D-8DF4-C95BED10EC33}" type="presParOf" srcId="{3B0BC093-DB29-DD48-85F6-E1247DA09CDB}" destId="{CB694F63-1EDA-834B-95D7-16FC084E37D7}" srcOrd="3" destOrd="0" presId="urn:microsoft.com/office/officeart/2005/8/layout/orgChart1"/>
    <dgm:cxn modelId="{A360200B-6D45-AA4F-A160-D0AD7628A397}" type="presParOf" srcId="{CB694F63-1EDA-834B-95D7-16FC084E37D7}" destId="{8F6DBA40-1797-8847-A89C-2BD7C2565AF4}" srcOrd="0" destOrd="0" presId="urn:microsoft.com/office/officeart/2005/8/layout/orgChart1"/>
    <dgm:cxn modelId="{42B8A347-10D8-A847-B311-C355C05780B3}" type="presParOf" srcId="{8F6DBA40-1797-8847-A89C-2BD7C2565AF4}" destId="{5D4F6A7C-9E6E-8043-B2A2-FABBF09E0B85}" srcOrd="0" destOrd="0" presId="urn:microsoft.com/office/officeart/2005/8/layout/orgChart1"/>
    <dgm:cxn modelId="{988A1F89-02AB-164A-B6D8-A42E88A16D22}" type="presParOf" srcId="{8F6DBA40-1797-8847-A89C-2BD7C2565AF4}" destId="{0B037DD9-0DCC-6248-A86C-CC26D5B05C2A}" srcOrd="1" destOrd="0" presId="urn:microsoft.com/office/officeart/2005/8/layout/orgChart1"/>
    <dgm:cxn modelId="{3590998A-2041-774C-A0F3-80A8900ED980}" type="presParOf" srcId="{CB694F63-1EDA-834B-95D7-16FC084E37D7}" destId="{F2CC610B-97C3-6C4B-810B-23D3DEE52B9E}" srcOrd="1" destOrd="0" presId="urn:microsoft.com/office/officeart/2005/8/layout/orgChart1"/>
    <dgm:cxn modelId="{7EC340FC-5F0D-3447-A10C-7A30D2813DAE}" type="presParOf" srcId="{CB694F63-1EDA-834B-95D7-16FC084E37D7}" destId="{E28B75EB-A297-AF47-8831-DEC2CC10810D}" srcOrd="2" destOrd="0" presId="urn:microsoft.com/office/officeart/2005/8/layout/orgChart1"/>
    <dgm:cxn modelId="{384ACA1D-568F-6B4A-BB57-52E5DE9F388E}" type="presParOf" srcId="{464EAAC4-C31B-114D-B03C-E23B11BA487E}" destId="{6B722BEC-DBF2-AC4E-80D7-3A2F554C9C3D}" srcOrd="2" destOrd="0" presId="urn:microsoft.com/office/officeart/2005/8/layout/orgChart1"/>
    <dgm:cxn modelId="{7CF9D76A-59F1-1547-B962-CE68C9CD093C}" type="presParOf" srcId="{985E5E16-8EB2-D44A-9FDA-E483C68C7810}" destId="{CFDA6272-CAE0-E545-824E-B66A4D975E2C}" srcOrd="4" destOrd="0" presId="urn:microsoft.com/office/officeart/2005/8/layout/orgChart1"/>
    <dgm:cxn modelId="{5124B206-D76D-8643-AF6F-0FDE87B65E64}" type="presParOf" srcId="{985E5E16-8EB2-D44A-9FDA-E483C68C7810}" destId="{B3918FA9-CC1F-F94F-95DB-F913F6FD4EED}" srcOrd="5" destOrd="0" presId="urn:microsoft.com/office/officeart/2005/8/layout/orgChart1"/>
    <dgm:cxn modelId="{53D2BF06-C527-D347-B2C0-14F12F52F8FF}" type="presParOf" srcId="{B3918FA9-CC1F-F94F-95DB-F913F6FD4EED}" destId="{F7923ABA-1816-CF44-A5CC-C7C623E9EF3D}" srcOrd="0" destOrd="0" presId="urn:microsoft.com/office/officeart/2005/8/layout/orgChart1"/>
    <dgm:cxn modelId="{FAFBA0EA-9BAC-3F4F-9401-7BF66F973D87}" type="presParOf" srcId="{F7923ABA-1816-CF44-A5CC-C7C623E9EF3D}" destId="{3F4CA555-25C3-2C4F-ADB8-D75AA2EF9796}" srcOrd="0" destOrd="0" presId="urn:microsoft.com/office/officeart/2005/8/layout/orgChart1"/>
    <dgm:cxn modelId="{F1A7C00A-7F8E-ED44-98AD-6FD9FFA0558F}" type="presParOf" srcId="{F7923ABA-1816-CF44-A5CC-C7C623E9EF3D}" destId="{C4487355-19D0-3840-8926-5F3EB04C5E71}" srcOrd="1" destOrd="0" presId="urn:microsoft.com/office/officeart/2005/8/layout/orgChart1"/>
    <dgm:cxn modelId="{C8F39792-389B-A549-BAEE-866921DD33E8}" type="presParOf" srcId="{B3918FA9-CC1F-F94F-95DB-F913F6FD4EED}" destId="{D5912A52-65CE-9B45-A25E-394C27A13053}" srcOrd="1" destOrd="0" presId="urn:microsoft.com/office/officeart/2005/8/layout/orgChart1"/>
    <dgm:cxn modelId="{02941CC5-2038-2443-BCB2-30F7A52127B5}" type="presParOf" srcId="{D5912A52-65CE-9B45-A25E-394C27A13053}" destId="{DE35F95E-0B6D-FF40-B345-D617A1438DB8}" srcOrd="0" destOrd="0" presId="urn:microsoft.com/office/officeart/2005/8/layout/orgChart1"/>
    <dgm:cxn modelId="{2A7F1E72-5DCE-8F4F-A54A-6895F3D6FBB5}" type="presParOf" srcId="{D5912A52-65CE-9B45-A25E-394C27A13053}" destId="{A8E9C329-2A74-2F44-A7B7-17440745F1A3}" srcOrd="1" destOrd="0" presId="urn:microsoft.com/office/officeart/2005/8/layout/orgChart1"/>
    <dgm:cxn modelId="{BBB3AB02-F86E-024F-8689-B1B6766DB5AE}" type="presParOf" srcId="{A8E9C329-2A74-2F44-A7B7-17440745F1A3}" destId="{48A0C0A4-CD2B-FD41-A3F3-8347CDFEA54D}" srcOrd="0" destOrd="0" presId="urn:microsoft.com/office/officeart/2005/8/layout/orgChart1"/>
    <dgm:cxn modelId="{A408FA4E-EE73-0947-BFA6-AAEE33B5F182}" type="presParOf" srcId="{48A0C0A4-CD2B-FD41-A3F3-8347CDFEA54D}" destId="{8576AC48-3147-FD4C-A02C-7320F252B4BC}" srcOrd="0" destOrd="0" presId="urn:microsoft.com/office/officeart/2005/8/layout/orgChart1"/>
    <dgm:cxn modelId="{3540DED2-DE7A-8D48-94B2-17A3B2DBB2FE}" type="presParOf" srcId="{48A0C0A4-CD2B-FD41-A3F3-8347CDFEA54D}" destId="{C100525B-CA1A-2644-9522-5C943D255DF3}" srcOrd="1" destOrd="0" presId="urn:microsoft.com/office/officeart/2005/8/layout/orgChart1"/>
    <dgm:cxn modelId="{51F36F3E-4453-5348-A4E0-977CF3955CA0}" type="presParOf" srcId="{A8E9C329-2A74-2F44-A7B7-17440745F1A3}" destId="{3B3F0052-9929-F64D-9407-3C0AC10AEC32}" srcOrd="1" destOrd="0" presId="urn:microsoft.com/office/officeart/2005/8/layout/orgChart1"/>
    <dgm:cxn modelId="{2F6CE461-7672-C54A-A893-4FF24A294DEA}" type="presParOf" srcId="{A8E9C329-2A74-2F44-A7B7-17440745F1A3}" destId="{54C9A639-86D6-974F-9C1D-2C71938B299F}" srcOrd="2" destOrd="0" presId="urn:microsoft.com/office/officeart/2005/8/layout/orgChart1"/>
    <dgm:cxn modelId="{F877AC4C-1744-1C4F-84E7-165984280B9C}" type="presParOf" srcId="{D5912A52-65CE-9B45-A25E-394C27A13053}" destId="{B2031768-9F2C-4C45-9307-A663212FAA78}" srcOrd="2" destOrd="0" presId="urn:microsoft.com/office/officeart/2005/8/layout/orgChart1"/>
    <dgm:cxn modelId="{805331BD-9991-7B4A-B865-7B2472DEB14A}" type="presParOf" srcId="{D5912A52-65CE-9B45-A25E-394C27A13053}" destId="{D53F9A25-F6A0-5940-90A7-261B53DB5EF9}" srcOrd="3" destOrd="0" presId="urn:microsoft.com/office/officeart/2005/8/layout/orgChart1"/>
    <dgm:cxn modelId="{EE05349A-DE3C-5845-AA37-AE7A367C2C76}" type="presParOf" srcId="{D53F9A25-F6A0-5940-90A7-261B53DB5EF9}" destId="{40F8111A-38A7-EC4B-AA2A-B6C551CE3849}" srcOrd="0" destOrd="0" presId="urn:microsoft.com/office/officeart/2005/8/layout/orgChart1"/>
    <dgm:cxn modelId="{9DED9475-EA60-AF49-BB39-021585AC9CA2}" type="presParOf" srcId="{40F8111A-38A7-EC4B-AA2A-B6C551CE3849}" destId="{A6AA72F3-DF4E-3448-B6D3-7326A7002D77}" srcOrd="0" destOrd="0" presId="urn:microsoft.com/office/officeart/2005/8/layout/orgChart1"/>
    <dgm:cxn modelId="{E0D53752-7F1A-564D-8697-2C504412D1C1}" type="presParOf" srcId="{40F8111A-38A7-EC4B-AA2A-B6C551CE3849}" destId="{854DF63A-FBA7-5D4C-9BC3-B0C036CCED53}" srcOrd="1" destOrd="0" presId="urn:microsoft.com/office/officeart/2005/8/layout/orgChart1"/>
    <dgm:cxn modelId="{86AF44E9-F786-B84C-A365-62BF3C8DD2E6}" type="presParOf" srcId="{D53F9A25-F6A0-5940-90A7-261B53DB5EF9}" destId="{6A93C8C5-C6FE-4948-81D0-1685F9F46EF5}" srcOrd="1" destOrd="0" presId="urn:microsoft.com/office/officeart/2005/8/layout/orgChart1"/>
    <dgm:cxn modelId="{0EEC2CA6-6A72-BD4B-B081-060A47D375A6}" type="presParOf" srcId="{D53F9A25-F6A0-5940-90A7-261B53DB5EF9}" destId="{C03262B3-B6B2-114D-A75B-0F0480825AB6}" srcOrd="2" destOrd="0" presId="urn:microsoft.com/office/officeart/2005/8/layout/orgChart1"/>
    <dgm:cxn modelId="{6EEABF21-7DAD-9E44-B9E8-C2196AEC89D1}" type="presParOf" srcId="{D5912A52-65CE-9B45-A25E-394C27A13053}" destId="{78EF2C43-DF93-3A43-90A7-D42BC163D5A5}" srcOrd="4" destOrd="0" presId="urn:microsoft.com/office/officeart/2005/8/layout/orgChart1"/>
    <dgm:cxn modelId="{3F3D8DD4-AC52-EC4E-B6FB-92B891338B8E}" type="presParOf" srcId="{D5912A52-65CE-9B45-A25E-394C27A13053}" destId="{A2923C86-E758-B345-ADEF-1221FBE3B917}" srcOrd="5" destOrd="0" presId="urn:microsoft.com/office/officeart/2005/8/layout/orgChart1"/>
    <dgm:cxn modelId="{4D3B062E-B808-284E-B1CD-46060DF02B0A}" type="presParOf" srcId="{A2923C86-E758-B345-ADEF-1221FBE3B917}" destId="{46B620CB-21A3-024B-9FB8-F90BD4AB8C9C}" srcOrd="0" destOrd="0" presId="urn:microsoft.com/office/officeart/2005/8/layout/orgChart1"/>
    <dgm:cxn modelId="{F4BF9AA3-3141-C04A-95E7-D34348664BF4}" type="presParOf" srcId="{46B620CB-21A3-024B-9FB8-F90BD4AB8C9C}" destId="{A840E622-591B-FC4C-B33D-D832E24323F1}" srcOrd="0" destOrd="0" presId="urn:microsoft.com/office/officeart/2005/8/layout/orgChart1"/>
    <dgm:cxn modelId="{26F87D61-6B57-374E-A859-A77DC84905F0}" type="presParOf" srcId="{46B620CB-21A3-024B-9FB8-F90BD4AB8C9C}" destId="{346FEFCD-7A48-6E48-BE2A-D0DF0F351F07}" srcOrd="1" destOrd="0" presId="urn:microsoft.com/office/officeart/2005/8/layout/orgChart1"/>
    <dgm:cxn modelId="{71DAC78C-9C42-FA4F-8C86-C975C1882628}" type="presParOf" srcId="{A2923C86-E758-B345-ADEF-1221FBE3B917}" destId="{25F33036-7F24-F645-A6EB-79BB58D396E0}" srcOrd="1" destOrd="0" presId="urn:microsoft.com/office/officeart/2005/8/layout/orgChart1"/>
    <dgm:cxn modelId="{00CC8634-6420-5D4D-93C3-0CC8CDDA7CB8}" type="presParOf" srcId="{A2923C86-E758-B345-ADEF-1221FBE3B917}" destId="{BC8C44AB-773F-774A-B820-4355B258C65B}" srcOrd="2" destOrd="0" presId="urn:microsoft.com/office/officeart/2005/8/layout/orgChart1"/>
    <dgm:cxn modelId="{B78FEB1C-1CA6-6745-A23D-65598ED24EC7}" type="presParOf" srcId="{B3918FA9-CC1F-F94F-95DB-F913F6FD4EED}" destId="{07E99696-B3CA-1944-BDA6-ED6C1D03D252}" srcOrd="2" destOrd="0" presId="urn:microsoft.com/office/officeart/2005/8/layout/orgChart1"/>
    <dgm:cxn modelId="{6B718CBE-33F9-474F-B60C-A31D83E65CAC}" type="presParOf" srcId="{F625420C-1ECB-954E-82E1-D1303DDF918C}" destId="{F3751B9C-EFDF-014D-95C6-998CE635C44F}"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E1E0D42-3329-984D-9B5D-9F2EAE18860E}" type="doc">
      <dgm:prSet loTypeId="urn:microsoft.com/office/officeart/2005/8/layout/cycle4" loCatId="" qsTypeId="urn:microsoft.com/office/officeart/2005/8/quickstyle/simple1" qsCatId="simple" csTypeId="urn:microsoft.com/office/officeart/2005/8/colors/accent1_2" csCatId="accent1" phldr="1"/>
      <dgm:spPr/>
      <dgm:t>
        <a:bodyPr/>
        <a:lstStyle/>
        <a:p>
          <a:endParaRPr lang="en-US"/>
        </a:p>
      </dgm:t>
    </dgm:pt>
    <dgm:pt modelId="{4A3FDE86-5735-6B48-9789-B6C2B777A12F}">
      <dgm:prSet phldrT="[Text]" custT="1"/>
      <dgm:spPr>
        <a:solidFill>
          <a:schemeClr val="accent1"/>
        </a:solidFill>
      </dgm:spPr>
      <dgm:t>
        <a:bodyPr/>
        <a:lstStyle/>
        <a:p>
          <a:r>
            <a:rPr lang="en-US" sz="2000" b="1" dirty="0"/>
            <a:t>MARKET</a:t>
          </a:r>
        </a:p>
      </dgm:t>
    </dgm:pt>
    <dgm:pt modelId="{E1979622-8E58-8D46-8BD9-19063F3491ED}" type="parTrans" cxnId="{9F595920-8811-904C-B1BA-F1E0DFFD659D}">
      <dgm:prSet/>
      <dgm:spPr/>
      <dgm:t>
        <a:bodyPr/>
        <a:lstStyle/>
        <a:p>
          <a:endParaRPr lang="en-US" sz="1600" b="1"/>
        </a:p>
      </dgm:t>
    </dgm:pt>
    <dgm:pt modelId="{37DE3DAB-D0D8-0143-AA6D-F565E56DEE09}" type="sibTrans" cxnId="{9F595920-8811-904C-B1BA-F1E0DFFD659D}">
      <dgm:prSet custT="1"/>
      <dgm:spPr>
        <a:solidFill>
          <a:schemeClr val="tx2">
            <a:lumMod val="60000"/>
            <a:lumOff val="40000"/>
          </a:schemeClr>
        </a:solidFill>
        <a:ln>
          <a:noFill/>
        </a:ln>
      </dgm:spPr>
      <dgm:t>
        <a:bodyPr/>
        <a:lstStyle/>
        <a:p>
          <a:endParaRPr lang="en-US" sz="1400" b="1"/>
        </a:p>
      </dgm:t>
    </dgm:pt>
    <dgm:pt modelId="{18DC46CF-54C6-804B-869F-F44850C59D42}">
      <dgm:prSet phldrT="[Text]" custT="1"/>
      <dgm:spPr>
        <a:solidFill>
          <a:schemeClr val="accent1"/>
        </a:solidFill>
      </dgm:spPr>
      <dgm:t>
        <a:bodyPr/>
        <a:lstStyle/>
        <a:p>
          <a:r>
            <a:rPr lang="en-US" sz="2000" b="1" dirty="0"/>
            <a:t>PRODUCT</a:t>
          </a:r>
        </a:p>
      </dgm:t>
    </dgm:pt>
    <dgm:pt modelId="{C35C4F36-826D-CC42-96F1-919880F9A338}" type="parTrans" cxnId="{111B0286-D98D-FE4D-BE06-7E034A7183FC}">
      <dgm:prSet/>
      <dgm:spPr/>
      <dgm:t>
        <a:bodyPr/>
        <a:lstStyle/>
        <a:p>
          <a:endParaRPr lang="en-US" sz="1600" b="1"/>
        </a:p>
      </dgm:t>
    </dgm:pt>
    <dgm:pt modelId="{D4AC921A-E5ED-694B-B9F0-606DE4DE2A6E}" type="sibTrans" cxnId="{111B0286-D98D-FE4D-BE06-7E034A7183FC}">
      <dgm:prSet custT="1"/>
      <dgm:spPr>
        <a:solidFill>
          <a:schemeClr val="tx2">
            <a:lumMod val="60000"/>
            <a:lumOff val="40000"/>
          </a:schemeClr>
        </a:solidFill>
        <a:ln>
          <a:noFill/>
        </a:ln>
      </dgm:spPr>
      <dgm:t>
        <a:bodyPr/>
        <a:lstStyle/>
        <a:p>
          <a:endParaRPr lang="en-US" sz="1400" b="1"/>
        </a:p>
      </dgm:t>
    </dgm:pt>
    <dgm:pt modelId="{DF321995-4A61-674F-8866-B018CD04C110}">
      <dgm:prSet phldrT="[Text]" custT="1"/>
      <dgm:spPr>
        <a:solidFill>
          <a:schemeClr val="accent1"/>
        </a:solidFill>
      </dgm:spPr>
      <dgm:t>
        <a:bodyPr/>
        <a:lstStyle/>
        <a:p>
          <a:r>
            <a:rPr lang="en-US" sz="2000" b="1" dirty="0"/>
            <a:t>CHANNEL</a:t>
          </a:r>
        </a:p>
      </dgm:t>
    </dgm:pt>
    <dgm:pt modelId="{1774F44A-6527-674A-9AAC-15A7C2C7E5CB}" type="parTrans" cxnId="{C4026CE4-B3CD-3C44-BC0A-BC66AEBAAE5E}">
      <dgm:prSet/>
      <dgm:spPr/>
      <dgm:t>
        <a:bodyPr/>
        <a:lstStyle/>
        <a:p>
          <a:endParaRPr lang="en-US" sz="1600" b="1"/>
        </a:p>
      </dgm:t>
    </dgm:pt>
    <dgm:pt modelId="{956732D2-2D39-814D-A5C5-614725C3AD7D}" type="sibTrans" cxnId="{C4026CE4-B3CD-3C44-BC0A-BC66AEBAAE5E}">
      <dgm:prSet custT="1"/>
      <dgm:spPr>
        <a:solidFill>
          <a:schemeClr val="tx2">
            <a:lumMod val="60000"/>
            <a:lumOff val="40000"/>
          </a:schemeClr>
        </a:solidFill>
        <a:ln>
          <a:noFill/>
        </a:ln>
      </dgm:spPr>
      <dgm:t>
        <a:bodyPr/>
        <a:lstStyle/>
        <a:p>
          <a:endParaRPr lang="en-US" sz="1400" b="1"/>
        </a:p>
      </dgm:t>
    </dgm:pt>
    <dgm:pt modelId="{5C6D10FE-D904-254A-BB3B-4E2BD634B06D}">
      <dgm:prSet phldrT="[Text]" custT="1"/>
      <dgm:spPr>
        <a:solidFill>
          <a:schemeClr val="accent1"/>
        </a:solidFill>
      </dgm:spPr>
      <dgm:t>
        <a:bodyPr/>
        <a:lstStyle/>
        <a:p>
          <a:r>
            <a:rPr lang="en-US" sz="2000" b="1" dirty="0"/>
            <a:t>MODEL</a:t>
          </a:r>
        </a:p>
      </dgm:t>
    </dgm:pt>
    <dgm:pt modelId="{BFCB6841-7C4C-FE42-AC9C-ADFC38A00CEB}" type="parTrans" cxnId="{87786F4A-3E73-1C49-82C2-98D90727EA95}">
      <dgm:prSet/>
      <dgm:spPr/>
      <dgm:t>
        <a:bodyPr/>
        <a:lstStyle/>
        <a:p>
          <a:endParaRPr lang="en-US" sz="1600" b="1"/>
        </a:p>
      </dgm:t>
    </dgm:pt>
    <dgm:pt modelId="{6CD44692-BCDF-8043-A133-2618F9D45033}" type="sibTrans" cxnId="{87786F4A-3E73-1C49-82C2-98D90727EA95}">
      <dgm:prSet custT="1"/>
      <dgm:spPr>
        <a:solidFill>
          <a:schemeClr val="tx2">
            <a:lumMod val="60000"/>
            <a:lumOff val="40000"/>
          </a:schemeClr>
        </a:solidFill>
        <a:ln>
          <a:noFill/>
        </a:ln>
      </dgm:spPr>
      <dgm:t>
        <a:bodyPr/>
        <a:lstStyle/>
        <a:p>
          <a:endParaRPr lang="en-US" sz="1400" b="1"/>
        </a:p>
      </dgm:t>
    </dgm:pt>
    <dgm:pt modelId="{575A50FE-926C-4E4A-AE41-4AAE827AE0A6}" type="pres">
      <dgm:prSet presAssocID="{DE1E0D42-3329-984D-9B5D-9F2EAE18860E}" presName="cycleMatrixDiagram" presStyleCnt="0">
        <dgm:presLayoutVars>
          <dgm:chMax val="1"/>
          <dgm:dir/>
          <dgm:animLvl val="lvl"/>
          <dgm:resizeHandles val="exact"/>
        </dgm:presLayoutVars>
      </dgm:prSet>
      <dgm:spPr/>
    </dgm:pt>
    <dgm:pt modelId="{280A24F8-BE6E-D644-8DB9-793C951CCD4D}" type="pres">
      <dgm:prSet presAssocID="{DE1E0D42-3329-984D-9B5D-9F2EAE18860E}" presName="children" presStyleCnt="0"/>
      <dgm:spPr/>
    </dgm:pt>
    <dgm:pt modelId="{FD706E62-EB05-BE4F-BC59-FA0586DCFC78}" type="pres">
      <dgm:prSet presAssocID="{DE1E0D42-3329-984D-9B5D-9F2EAE18860E}" presName="childPlaceholder" presStyleCnt="0"/>
      <dgm:spPr/>
    </dgm:pt>
    <dgm:pt modelId="{DEC36F69-FA65-754D-AE1F-62DF2F41087C}" type="pres">
      <dgm:prSet presAssocID="{DE1E0D42-3329-984D-9B5D-9F2EAE18860E}" presName="circle" presStyleCnt="0"/>
      <dgm:spPr/>
    </dgm:pt>
    <dgm:pt modelId="{9A86F308-8D16-3B41-842A-86B43126839A}" type="pres">
      <dgm:prSet presAssocID="{DE1E0D42-3329-984D-9B5D-9F2EAE18860E}" presName="quadrant1" presStyleLbl="node1" presStyleIdx="0" presStyleCnt="4">
        <dgm:presLayoutVars>
          <dgm:chMax val="1"/>
          <dgm:bulletEnabled val="1"/>
        </dgm:presLayoutVars>
      </dgm:prSet>
      <dgm:spPr/>
    </dgm:pt>
    <dgm:pt modelId="{DBADF925-493B-6345-95B5-BB270BA818D7}" type="pres">
      <dgm:prSet presAssocID="{DE1E0D42-3329-984D-9B5D-9F2EAE18860E}" presName="quadrant2" presStyleLbl="node1" presStyleIdx="1" presStyleCnt="4">
        <dgm:presLayoutVars>
          <dgm:chMax val="1"/>
          <dgm:bulletEnabled val="1"/>
        </dgm:presLayoutVars>
      </dgm:prSet>
      <dgm:spPr/>
    </dgm:pt>
    <dgm:pt modelId="{FF26E323-17FE-3C49-9F3B-059A16E42954}" type="pres">
      <dgm:prSet presAssocID="{DE1E0D42-3329-984D-9B5D-9F2EAE18860E}" presName="quadrant3" presStyleLbl="node1" presStyleIdx="2" presStyleCnt="4">
        <dgm:presLayoutVars>
          <dgm:chMax val="1"/>
          <dgm:bulletEnabled val="1"/>
        </dgm:presLayoutVars>
      </dgm:prSet>
      <dgm:spPr/>
    </dgm:pt>
    <dgm:pt modelId="{80EEFC93-42FE-7849-80AC-79B7558D2C83}" type="pres">
      <dgm:prSet presAssocID="{DE1E0D42-3329-984D-9B5D-9F2EAE18860E}" presName="quadrant4" presStyleLbl="node1" presStyleIdx="3" presStyleCnt="4">
        <dgm:presLayoutVars>
          <dgm:chMax val="1"/>
          <dgm:bulletEnabled val="1"/>
        </dgm:presLayoutVars>
      </dgm:prSet>
      <dgm:spPr/>
    </dgm:pt>
    <dgm:pt modelId="{88339AAB-E7E4-AA48-A13F-BD748F91EF06}" type="pres">
      <dgm:prSet presAssocID="{DE1E0D42-3329-984D-9B5D-9F2EAE18860E}" presName="quadrantPlaceholder" presStyleCnt="0"/>
      <dgm:spPr/>
    </dgm:pt>
    <dgm:pt modelId="{5C11E46D-9C73-9940-9E2D-1BF539B5D61F}" type="pres">
      <dgm:prSet presAssocID="{DE1E0D42-3329-984D-9B5D-9F2EAE18860E}" presName="center1" presStyleLbl="fgShp" presStyleIdx="0" presStyleCnt="2" custAng="5400000" custScaleX="28886" custLinFactNeighborX="0" custLinFactNeighborY="-32157"/>
      <dgm:spPr>
        <a:prstGeom prst="upDownArrow">
          <a:avLst/>
        </a:prstGeom>
        <a:solidFill>
          <a:schemeClr val="tx2">
            <a:lumMod val="20000"/>
            <a:lumOff val="80000"/>
          </a:schemeClr>
        </a:solidFill>
        <a:ln>
          <a:noFill/>
        </a:ln>
      </dgm:spPr>
    </dgm:pt>
    <dgm:pt modelId="{BC51CFFB-374B-4345-B146-E0839638CF89}" type="pres">
      <dgm:prSet presAssocID="{DE1E0D42-3329-984D-9B5D-9F2EAE18860E}" presName="center2" presStyleLbl="fgShp" presStyleIdx="1" presStyleCnt="2"/>
      <dgm:spPr>
        <a:noFill/>
        <a:ln>
          <a:noFill/>
        </a:ln>
      </dgm:spPr>
    </dgm:pt>
  </dgm:ptLst>
  <dgm:cxnLst>
    <dgm:cxn modelId="{9F595920-8811-904C-B1BA-F1E0DFFD659D}" srcId="{DE1E0D42-3329-984D-9B5D-9F2EAE18860E}" destId="{4A3FDE86-5735-6B48-9789-B6C2B777A12F}" srcOrd="0" destOrd="0" parTransId="{E1979622-8E58-8D46-8BD9-19063F3491ED}" sibTransId="{37DE3DAB-D0D8-0143-AA6D-F565E56DEE09}"/>
    <dgm:cxn modelId="{38696620-4F64-3742-AF27-E5642B224BEF}" type="presOf" srcId="{4A3FDE86-5735-6B48-9789-B6C2B777A12F}" destId="{9A86F308-8D16-3B41-842A-86B43126839A}" srcOrd="0" destOrd="0" presId="urn:microsoft.com/office/officeart/2005/8/layout/cycle4"/>
    <dgm:cxn modelId="{87786F4A-3E73-1C49-82C2-98D90727EA95}" srcId="{DE1E0D42-3329-984D-9B5D-9F2EAE18860E}" destId="{5C6D10FE-D904-254A-BB3B-4E2BD634B06D}" srcOrd="3" destOrd="0" parTransId="{BFCB6841-7C4C-FE42-AC9C-ADFC38A00CEB}" sibTransId="{6CD44692-BCDF-8043-A133-2618F9D45033}"/>
    <dgm:cxn modelId="{2F4F7F68-F169-4448-A3BE-990E3133A035}" type="presOf" srcId="{5C6D10FE-D904-254A-BB3B-4E2BD634B06D}" destId="{80EEFC93-42FE-7849-80AC-79B7558D2C83}" srcOrd="0" destOrd="0" presId="urn:microsoft.com/office/officeart/2005/8/layout/cycle4"/>
    <dgm:cxn modelId="{111B0286-D98D-FE4D-BE06-7E034A7183FC}" srcId="{DE1E0D42-3329-984D-9B5D-9F2EAE18860E}" destId="{18DC46CF-54C6-804B-869F-F44850C59D42}" srcOrd="1" destOrd="0" parTransId="{C35C4F36-826D-CC42-96F1-919880F9A338}" sibTransId="{D4AC921A-E5ED-694B-B9F0-606DE4DE2A6E}"/>
    <dgm:cxn modelId="{82F2CEA1-C319-8742-8B36-45CCC28E31E0}" type="presOf" srcId="{18DC46CF-54C6-804B-869F-F44850C59D42}" destId="{DBADF925-493B-6345-95B5-BB270BA818D7}" srcOrd="0" destOrd="0" presId="urn:microsoft.com/office/officeart/2005/8/layout/cycle4"/>
    <dgm:cxn modelId="{E7F24DB2-76ED-EC4F-9EC4-EF6BF662EAE5}" type="presOf" srcId="{DF321995-4A61-674F-8866-B018CD04C110}" destId="{FF26E323-17FE-3C49-9F3B-059A16E42954}" srcOrd="0" destOrd="0" presId="urn:microsoft.com/office/officeart/2005/8/layout/cycle4"/>
    <dgm:cxn modelId="{C4026CE4-B3CD-3C44-BC0A-BC66AEBAAE5E}" srcId="{DE1E0D42-3329-984D-9B5D-9F2EAE18860E}" destId="{DF321995-4A61-674F-8866-B018CD04C110}" srcOrd="2" destOrd="0" parTransId="{1774F44A-6527-674A-9AAC-15A7C2C7E5CB}" sibTransId="{956732D2-2D39-814D-A5C5-614725C3AD7D}"/>
    <dgm:cxn modelId="{1E9C58E8-9657-2C43-BB53-55C1E09607B0}" type="presOf" srcId="{DE1E0D42-3329-984D-9B5D-9F2EAE18860E}" destId="{575A50FE-926C-4E4A-AE41-4AAE827AE0A6}" srcOrd="0" destOrd="0" presId="urn:microsoft.com/office/officeart/2005/8/layout/cycle4"/>
    <dgm:cxn modelId="{ED47F495-27D1-424E-BC9E-709C50AEBBF3}" type="presParOf" srcId="{575A50FE-926C-4E4A-AE41-4AAE827AE0A6}" destId="{280A24F8-BE6E-D644-8DB9-793C951CCD4D}" srcOrd="0" destOrd="0" presId="urn:microsoft.com/office/officeart/2005/8/layout/cycle4"/>
    <dgm:cxn modelId="{4077504E-46CC-D54C-BAC0-374109C09C87}" type="presParOf" srcId="{280A24F8-BE6E-D644-8DB9-793C951CCD4D}" destId="{FD706E62-EB05-BE4F-BC59-FA0586DCFC78}" srcOrd="0" destOrd="0" presId="urn:microsoft.com/office/officeart/2005/8/layout/cycle4"/>
    <dgm:cxn modelId="{A98890CA-A2CA-0940-AFC5-6008668A2D71}" type="presParOf" srcId="{575A50FE-926C-4E4A-AE41-4AAE827AE0A6}" destId="{DEC36F69-FA65-754D-AE1F-62DF2F41087C}" srcOrd="1" destOrd="0" presId="urn:microsoft.com/office/officeart/2005/8/layout/cycle4"/>
    <dgm:cxn modelId="{7C83CF44-0C59-7F47-8600-E232CDC97554}" type="presParOf" srcId="{DEC36F69-FA65-754D-AE1F-62DF2F41087C}" destId="{9A86F308-8D16-3B41-842A-86B43126839A}" srcOrd="0" destOrd="0" presId="urn:microsoft.com/office/officeart/2005/8/layout/cycle4"/>
    <dgm:cxn modelId="{9FE32BCB-CF8B-3040-88E4-101E494643A1}" type="presParOf" srcId="{DEC36F69-FA65-754D-AE1F-62DF2F41087C}" destId="{DBADF925-493B-6345-95B5-BB270BA818D7}" srcOrd="1" destOrd="0" presId="urn:microsoft.com/office/officeart/2005/8/layout/cycle4"/>
    <dgm:cxn modelId="{3170E791-DC97-1942-845C-64E398635A3F}" type="presParOf" srcId="{DEC36F69-FA65-754D-AE1F-62DF2F41087C}" destId="{FF26E323-17FE-3C49-9F3B-059A16E42954}" srcOrd="2" destOrd="0" presId="urn:microsoft.com/office/officeart/2005/8/layout/cycle4"/>
    <dgm:cxn modelId="{E2AA10F7-0DD0-6145-B2C8-1CB1824796C0}" type="presParOf" srcId="{DEC36F69-FA65-754D-AE1F-62DF2F41087C}" destId="{80EEFC93-42FE-7849-80AC-79B7558D2C83}" srcOrd="3" destOrd="0" presId="urn:microsoft.com/office/officeart/2005/8/layout/cycle4"/>
    <dgm:cxn modelId="{5481A112-163D-9A41-A03C-BDE66CFD3F59}" type="presParOf" srcId="{DEC36F69-FA65-754D-AE1F-62DF2F41087C}" destId="{88339AAB-E7E4-AA48-A13F-BD748F91EF06}" srcOrd="4" destOrd="0" presId="urn:microsoft.com/office/officeart/2005/8/layout/cycle4"/>
    <dgm:cxn modelId="{03229BD6-899B-4A4B-8136-C2214FCC596F}" type="presParOf" srcId="{575A50FE-926C-4E4A-AE41-4AAE827AE0A6}" destId="{5C11E46D-9C73-9940-9E2D-1BF539B5D61F}" srcOrd="2" destOrd="0" presId="urn:microsoft.com/office/officeart/2005/8/layout/cycle4"/>
    <dgm:cxn modelId="{3E5C6214-D831-C24A-ADE1-4CB1A522B7FD}" type="presParOf" srcId="{575A50FE-926C-4E4A-AE41-4AAE827AE0A6}" destId="{BC51CFFB-374B-4345-B146-E0839638CF89}" srcOrd="3" destOrd="0" presId="urn:microsoft.com/office/officeart/2005/8/layout/cycle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E1E0D42-3329-984D-9B5D-9F2EAE18860E}" type="doc">
      <dgm:prSet loTypeId="urn:microsoft.com/office/officeart/2005/8/layout/cycle4" loCatId="" qsTypeId="urn:microsoft.com/office/officeart/2005/8/quickstyle/simple1" qsCatId="simple" csTypeId="urn:microsoft.com/office/officeart/2005/8/colors/accent1_2" csCatId="accent1" phldr="1"/>
      <dgm:spPr/>
      <dgm:t>
        <a:bodyPr/>
        <a:lstStyle/>
        <a:p>
          <a:endParaRPr lang="en-US"/>
        </a:p>
      </dgm:t>
    </dgm:pt>
    <dgm:pt modelId="{4A3FDE86-5735-6B48-9789-B6C2B777A12F}">
      <dgm:prSet phldrT="[Text]" custT="1"/>
      <dgm:spPr>
        <a:solidFill>
          <a:schemeClr val="accent1"/>
        </a:solidFill>
      </dgm:spPr>
      <dgm:t>
        <a:bodyPr/>
        <a:lstStyle/>
        <a:p>
          <a:r>
            <a:rPr lang="en-US" sz="2000" b="1" dirty="0"/>
            <a:t>MARKET</a:t>
          </a:r>
        </a:p>
      </dgm:t>
    </dgm:pt>
    <dgm:pt modelId="{E1979622-8E58-8D46-8BD9-19063F3491ED}" type="parTrans" cxnId="{9F595920-8811-904C-B1BA-F1E0DFFD659D}">
      <dgm:prSet/>
      <dgm:spPr/>
      <dgm:t>
        <a:bodyPr/>
        <a:lstStyle/>
        <a:p>
          <a:endParaRPr lang="en-US" sz="1600" b="1"/>
        </a:p>
      </dgm:t>
    </dgm:pt>
    <dgm:pt modelId="{37DE3DAB-D0D8-0143-AA6D-F565E56DEE09}" type="sibTrans" cxnId="{9F595920-8811-904C-B1BA-F1E0DFFD659D}">
      <dgm:prSet custT="1"/>
      <dgm:spPr>
        <a:solidFill>
          <a:schemeClr val="tx2">
            <a:lumMod val="60000"/>
            <a:lumOff val="40000"/>
          </a:schemeClr>
        </a:solidFill>
        <a:ln>
          <a:noFill/>
        </a:ln>
      </dgm:spPr>
      <dgm:t>
        <a:bodyPr/>
        <a:lstStyle/>
        <a:p>
          <a:endParaRPr lang="en-US" sz="1400" b="1"/>
        </a:p>
      </dgm:t>
    </dgm:pt>
    <dgm:pt modelId="{18DC46CF-54C6-804B-869F-F44850C59D42}">
      <dgm:prSet phldrT="[Text]" custT="1"/>
      <dgm:spPr>
        <a:solidFill>
          <a:schemeClr val="accent1"/>
        </a:solidFill>
      </dgm:spPr>
      <dgm:t>
        <a:bodyPr/>
        <a:lstStyle/>
        <a:p>
          <a:r>
            <a:rPr lang="en-US" sz="2000" b="1" dirty="0"/>
            <a:t>PRODUCT</a:t>
          </a:r>
        </a:p>
      </dgm:t>
    </dgm:pt>
    <dgm:pt modelId="{C35C4F36-826D-CC42-96F1-919880F9A338}" type="parTrans" cxnId="{111B0286-D98D-FE4D-BE06-7E034A7183FC}">
      <dgm:prSet/>
      <dgm:spPr/>
      <dgm:t>
        <a:bodyPr/>
        <a:lstStyle/>
        <a:p>
          <a:endParaRPr lang="en-US" sz="1600" b="1"/>
        </a:p>
      </dgm:t>
    </dgm:pt>
    <dgm:pt modelId="{D4AC921A-E5ED-694B-B9F0-606DE4DE2A6E}" type="sibTrans" cxnId="{111B0286-D98D-FE4D-BE06-7E034A7183FC}">
      <dgm:prSet custT="1"/>
      <dgm:spPr>
        <a:solidFill>
          <a:schemeClr val="tx2">
            <a:lumMod val="60000"/>
            <a:lumOff val="40000"/>
          </a:schemeClr>
        </a:solidFill>
        <a:ln>
          <a:noFill/>
        </a:ln>
      </dgm:spPr>
      <dgm:t>
        <a:bodyPr/>
        <a:lstStyle/>
        <a:p>
          <a:endParaRPr lang="en-US" sz="1400" b="1"/>
        </a:p>
      </dgm:t>
    </dgm:pt>
    <dgm:pt modelId="{DF321995-4A61-674F-8866-B018CD04C110}">
      <dgm:prSet phldrT="[Text]" custT="1"/>
      <dgm:spPr>
        <a:solidFill>
          <a:schemeClr val="accent1"/>
        </a:solidFill>
      </dgm:spPr>
      <dgm:t>
        <a:bodyPr/>
        <a:lstStyle/>
        <a:p>
          <a:r>
            <a:rPr lang="en-US" sz="2000" b="1" dirty="0"/>
            <a:t>CHANNEL</a:t>
          </a:r>
        </a:p>
      </dgm:t>
    </dgm:pt>
    <dgm:pt modelId="{1774F44A-6527-674A-9AAC-15A7C2C7E5CB}" type="parTrans" cxnId="{C4026CE4-B3CD-3C44-BC0A-BC66AEBAAE5E}">
      <dgm:prSet/>
      <dgm:spPr/>
      <dgm:t>
        <a:bodyPr/>
        <a:lstStyle/>
        <a:p>
          <a:endParaRPr lang="en-US" sz="1600" b="1"/>
        </a:p>
      </dgm:t>
    </dgm:pt>
    <dgm:pt modelId="{956732D2-2D39-814D-A5C5-614725C3AD7D}" type="sibTrans" cxnId="{C4026CE4-B3CD-3C44-BC0A-BC66AEBAAE5E}">
      <dgm:prSet custT="1"/>
      <dgm:spPr>
        <a:solidFill>
          <a:schemeClr val="tx2">
            <a:lumMod val="60000"/>
            <a:lumOff val="40000"/>
          </a:schemeClr>
        </a:solidFill>
        <a:ln>
          <a:noFill/>
        </a:ln>
      </dgm:spPr>
      <dgm:t>
        <a:bodyPr/>
        <a:lstStyle/>
        <a:p>
          <a:endParaRPr lang="en-US" sz="1400" b="1"/>
        </a:p>
      </dgm:t>
    </dgm:pt>
    <dgm:pt modelId="{5C6D10FE-D904-254A-BB3B-4E2BD634B06D}">
      <dgm:prSet phldrT="[Text]" custT="1"/>
      <dgm:spPr>
        <a:solidFill>
          <a:schemeClr val="accent1"/>
        </a:solidFill>
      </dgm:spPr>
      <dgm:t>
        <a:bodyPr/>
        <a:lstStyle/>
        <a:p>
          <a:r>
            <a:rPr lang="en-US" sz="2000" b="1" dirty="0"/>
            <a:t>MODEL</a:t>
          </a:r>
        </a:p>
      </dgm:t>
    </dgm:pt>
    <dgm:pt modelId="{BFCB6841-7C4C-FE42-AC9C-ADFC38A00CEB}" type="parTrans" cxnId="{87786F4A-3E73-1C49-82C2-98D90727EA95}">
      <dgm:prSet/>
      <dgm:spPr/>
      <dgm:t>
        <a:bodyPr/>
        <a:lstStyle/>
        <a:p>
          <a:endParaRPr lang="en-US" sz="1600" b="1"/>
        </a:p>
      </dgm:t>
    </dgm:pt>
    <dgm:pt modelId="{6CD44692-BCDF-8043-A133-2618F9D45033}" type="sibTrans" cxnId="{87786F4A-3E73-1C49-82C2-98D90727EA95}">
      <dgm:prSet custT="1"/>
      <dgm:spPr>
        <a:solidFill>
          <a:schemeClr val="tx2">
            <a:lumMod val="60000"/>
            <a:lumOff val="40000"/>
          </a:schemeClr>
        </a:solidFill>
        <a:ln>
          <a:noFill/>
        </a:ln>
      </dgm:spPr>
      <dgm:t>
        <a:bodyPr/>
        <a:lstStyle/>
        <a:p>
          <a:endParaRPr lang="en-US" sz="1400" b="1"/>
        </a:p>
      </dgm:t>
    </dgm:pt>
    <dgm:pt modelId="{575A50FE-926C-4E4A-AE41-4AAE827AE0A6}" type="pres">
      <dgm:prSet presAssocID="{DE1E0D42-3329-984D-9B5D-9F2EAE18860E}" presName="cycleMatrixDiagram" presStyleCnt="0">
        <dgm:presLayoutVars>
          <dgm:chMax val="1"/>
          <dgm:dir/>
          <dgm:animLvl val="lvl"/>
          <dgm:resizeHandles val="exact"/>
        </dgm:presLayoutVars>
      </dgm:prSet>
      <dgm:spPr/>
    </dgm:pt>
    <dgm:pt modelId="{280A24F8-BE6E-D644-8DB9-793C951CCD4D}" type="pres">
      <dgm:prSet presAssocID="{DE1E0D42-3329-984D-9B5D-9F2EAE18860E}" presName="children" presStyleCnt="0"/>
      <dgm:spPr/>
    </dgm:pt>
    <dgm:pt modelId="{FD706E62-EB05-BE4F-BC59-FA0586DCFC78}" type="pres">
      <dgm:prSet presAssocID="{DE1E0D42-3329-984D-9B5D-9F2EAE18860E}" presName="childPlaceholder" presStyleCnt="0"/>
      <dgm:spPr/>
    </dgm:pt>
    <dgm:pt modelId="{DEC36F69-FA65-754D-AE1F-62DF2F41087C}" type="pres">
      <dgm:prSet presAssocID="{DE1E0D42-3329-984D-9B5D-9F2EAE18860E}" presName="circle" presStyleCnt="0"/>
      <dgm:spPr/>
    </dgm:pt>
    <dgm:pt modelId="{9A86F308-8D16-3B41-842A-86B43126839A}" type="pres">
      <dgm:prSet presAssocID="{DE1E0D42-3329-984D-9B5D-9F2EAE18860E}" presName="quadrant1" presStyleLbl="node1" presStyleIdx="0" presStyleCnt="4">
        <dgm:presLayoutVars>
          <dgm:chMax val="1"/>
          <dgm:bulletEnabled val="1"/>
        </dgm:presLayoutVars>
      </dgm:prSet>
      <dgm:spPr/>
    </dgm:pt>
    <dgm:pt modelId="{DBADF925-493B-6345-95B5-BB270BA818D7}" type="pres">
      <dgm:prSet presAssocID="{DE1E0D42-3329-984D-9B5D-9F2EAE18860E}" presName="quadrant2" presStyleLbl="node1" presStyleIdx="1" presStyleCnt="4">
        <dgm:presLayoutVars>
          <dgm:chMax val="1"/>
          <dgm:bulletEnabled val="1"/>
        </dgm:presLayoutVars>
      </dgm:prSet>
      <dgm:spPr/>
    </dgm:pt>
    <dgm:pt modelId="{FF26E323-17FE-3C49-9F3B-059A16E42954}" type="pres">
      <dgm:prSet presAssocID="{DE1E0D42-3329-984D-9B5D-9F2EAE18860E}" presName="quadrant3" presStyleLbl="node1" presStyleIdx="2" presStyleCnt="4">
        <dgm:presLayoutVars>
          <dgm:chMax val="1"/>
          <dgm:bulletEnabled val="1"/>
        </dgm:presLayoutVars>
      </dgm:prSet>
      <dgm:spPr/>
    </dgm:pt>
    <dgm:pt modelId="{80EEFC93-42FE-7849-80AC-79B7558D2C83}" type="pres">
      <dgm:prSet presAssocID="{DE1E0D42-3329-984D-9B5D-9F2EAE18860E}" presName="quadrant4" presStyleLbl="node1" presStyleIdx="3" presStyleCnt="4">
        <dgm:presLayoutVars>
          <dgm:chMax val="1"/>
          <dgm:bulletEnabled val="1"/>
        </dgm:presLayoutVars>
      </dgm:prSet>
      <dgm:spPr/>
    </dgm:pt>
    <dgm:pt modelId="{88339AAB-E7E4-AA48-A13F-BD748F91EF06}" type="pres">
      <dgm:prSet presAssocID="{DE1E0D42-3329-984D-9B5D-9F2EAE18860E}" presName="quadrantPlaceholder" presStyleCnt="0"/>
      <dgm:spPr/>
    </dgm:pt>
    <dgm:pt modelId="{5C11E46D-9C73-9940-9E2D-1BF539B5D61F}" type="pres">
      <dgm:prSet presAssocID="{DE1E0D42-3329-984D-9B5D-9F2EAE18860E}" presName="center1" presStyleLbl="fgShp" presStyleIdx="0" presStyleCnt="2" custAng="5400000" custScaleX="28886" custLinFactNeighborX="0" custLinFactNeighborY="-32157"/>
      <dgm:spPr>
        <a:prstGeom prst="upDownArrow">
          <a:avLst/>
        </a:prstGeom>
        <a:solidFill>
          <a:schemeClr val="tx2">
            <a:lumMod val="20000"/>
            <a:lumOff val="80000"/>
          </a:schemeClr>
        </a:solidFill>
        <a:ln>
          <a:noFill/>
        </a:ln>
      </dgm:spPr>
    </dgm:pt>
    <dgm:pt modelId="{BC51CFFB-374B-4345-B146-E0839638CF89}" type="pres">
      <dgm:prSet presAssocID="{DE1E0D42-3329-984D-9B5D-9F2EAE18860E}" presName="center2" presStyleLbl="fgShp" presStyleIdx="1" presStyleCnt="2"/>
      <dgm:spPr>
        <a:noFill/>
        <a:ln>
          <a:noFill/>
        </a:ln>
      </dgm:spPr>
    </dgm:pt>
  </dgm:ptLst>
  <dgm:cxnLst>
    <dgm:cxn modelId="{9F595920-8811-904C-B1BA-F1E0DFFD659D}" srcId="{DE1E0D42-3329-984D-9B5D-9F2EAE18860E}" destId="{4A3FDE86-5735-6B48-9789-B6C2B777A12F}" srcOrd="0" destOrd="0" parTransId="{E1979622-8E58-8D46-8BD9-19063F3491ED}" sibTransId="{37DE3DAB-D0D8-0143-AA6D-F565E56DEE09}"/>
    <dgm:cxn modelId="{38696620-4F64-3742-AF27-E5642B224BEF}" type="presOf" srcId="{4A3FDE86-5735-6B48-9789-B6C2B777A12F}" destId="{9A86F308-8D16-3B41-842A-86B43126839A}" srcOrd="0" destOrd="0" presId="urn:microsoft.com/office/officeart/2005/8/layout/cycle4"/>
    <dgm:cxn modelId="{87786F4A-3E73-1C49-82C2-98D90727EA95}" srcId="{DE1E0D42-3329-984D-9B5D-9F2EAE18860E}" destId="{5C6D10FE-D904-254A-BB3B-4E2BD634B06D}" srcOrd="3" destOrd="0" parTransId="{BFCB6841-7C4C-FE42-AC9C-ADFC38A00CEB}" sibTransId="{6CD44692-BCDF-8043-A133-2618F9D45033}"/>
    <dgm:cxn modelId="{2F4F7F68-F169-4448-A3BE-990E3133A035}" type="presOf" srcId="{5C6D10FE-D904-254A-BB3B-4E2BD634B06D}" destId="{80EEFC93-42FE-7849-80AC-79B7558D2C83}" srcOrd="0" destOrd="0" presId="urn:microsoft.com/office/officeart/2005/8/layout/cycle4"/>
    <dgm:cxn modelId="{111B0286-D98D-FE4D-BE06-7E034A7183FC}" srcId="{DE1E0D42-3329-984D-9B5D-9F2EAE18860E}" destId="{18DC46CF-54C6-804B-869F-F44850C59D42}" srcOrd="1" destOrd="0" parTransId="{C35C4F36-826D-CC42-96F1-919880F9A338}" sibTransId="{D4AC921A-E5ED-694B-B9F0-606DE4DE2A6E}"/>
    <dgm:cxn modelId="{82F2CEA1-C319-8742-8B36-45CCC28E31E0}" type="presOf" srcId="{18DC46CF-54C6-804B-869F-F44850C59D42}" destId="{DBADF925-493B-6345-95B5-BB270BA818D7}" srcOrd="0" destOrd="0" presId="urn:microsoft.com/office/officeart/2005/8/layout/cycle4"/>
    <dgm:cxn modelId="{E7F24DB2-76ED-EC4F-9EC4-EF6BF662EAE5}" type="presOf" srcId="{DF321995-4A61-674F-8866-B018CD04C110}" destId="{FF26E323-17FE-3C49-9F3B-059A16E42954}" srcOrd="0" destOrd="0" presId="urn:microsoft.com/office/officeart/2005/8/layout/cycle4"/>
    <dgm:cxn modelId="{C4026CE4-B3CD-3C44-BC0A-BC66AEBAAE5E}" srcId="{DE1E0D42-3329-984D-9B5D-9F2EAE18860E}" destId="{DF321995-4A61-674F-8866-B018CD04C110}" srcOrd="2" destOrd="0" parTransId="{1774F44A-6527-674A-9AAC-15A7C2C7E5CB}" sibTransId="{956732D2-2D39-814D-A5C5-614725C3AD7D}"/>
    <dgm:cxn modelId="{1E9C58E8-9657-2C43-BB53-55C1E09607B0}" type="presOf" srcId="{DE1E0D42-3329-984D-9B5D-9F2EAE18860E}" destId="{575A50FE-926C-4E4A-AE41-4AAE827AE0A6}" srcOrd="0" destOrd="0" presId="urn:microsoft.com/office/officeart/2005/8/layout/cycle4"/>
    <dgm:cxn modelId="{ED47F495-27D1-424E-BC9E-709C50AEBBF3}" type="presParOf" srcId="{575A50FE-926C-4E4A-AE41-4AAE827AE0A6}" destId="{280A24F8-BE6E-D644-8DB9-793C951CCD4D}" srcOrd="0" destOrd="0" presId="urn:microsoft.com/office/officeart/2005/8/layout/cycle4"/>
    <dgm:cxn modelId="{4077504E-46CC-D54C-BAC0-374109C09C87}" type="presParOf" srcId="{280A24F8-BE6E-D644-8DB9-793C951CCD4D}" destId="{FD706E62-EB05-BE4F-BC59-FA0586DCFC78}" srcOrd="0" destOrd="0" presId="urn:microsoft.com/office/officeart/2005/8/layout/cycle4"/>
    <dgm:cxn modelId="{A98890CA-A2CA-0940-AFC5-6008668A2D71}" type="presParOf" srcId="{575A50FE-926C-4E4A-AE41-4AAE827AE0A6}" destId="{DEC36F69-FA65-754D-AE1F-62DF2F41087C}" srcOrd="1" destOrd="0" presId="urn:microsoft.com/office/officeart/2005/8/layout/cycle4"/>
    <dgm:cxn modelId="{7C83CF44-0C59-7F47-8600-E232CDC97554}" type="presParOf" srcId="{DEC36F69-FA65-754D-AE1F-62DF2F41087C}" destId="{9A86F308-8D16-3B41-842A-86B43126839A}" srcOrd="0" destOrd="0" presId="urn:microsoft.com/office/officeart/2005/8/layout/cycle4"/>
    <dgm:cxn modelId="{9FE32BCB-CF8B-3040-88E4-101E494643A1}" type="presParOf" srcId="{DEC36F69-FA65-754D-AE1F-62DF2F41087C}" destId="{DBADF925-493B-6345-95B5-BB270BA818D7}" srcOrd="1" destOrd="0" presId="urn:microsoft.com/office/officeart/2005/8/layout/cycle4"/>
    <dgm:cxn modelId="{3170E791-DC97-1942-845C-64E398635A3F}" type="presParOf" srcId="{DEC36F69-FA65-754D-AE1F-62DF2F41087C}" destId="{FF26E323-17FE-3C49-9F3B-059A16E42954}" srcOrd="2" destOrd="0" presId="urn:microsoft.com/office/officeart/2005/8/layout/cycle4"/>
    <dgm:cxn modelId="{E2AA10F7-0DD0-6145-B2C8-1CB1824796C0}" type="presParOf" srcId="{DEC36F69-FA65-754D-AE1F-62DF2F41087C}" destId="{80EEFC93-42FE-7849-80AC-79B7558D2C83}" srcOrd="3" destOrd="0" presId="urn:microsoft.com/office/officeart/2005/8/layout/cycle4"/>
    <dgm:cxn modelId="{5481A112-163D-9A41-A03C-BDE66CFD3F59}" type="presParOf" srcId="{DEC36F69-FA65-754D-AE1F-62DF2F41087C}" destId="{88339AAB-E7E4-AA48-A13F-BD748F91EF06}" srcOrd="4" destOrd="0" presId="urn:microsoft.com/office/officeart/2005/8/layout/cycle4"/>
    <dgm:cxn modelId="{03229BD6-899B-4A4B-8136-C2214FCC596F}" type="presParOf" srcId="{575A50FE-926C-4E4A-AE41-4AAE827AE0A6}" destId="{5C11E46D-9C73-9940-9E2D-1BF539B5D61F}" srcOrd="2" destOrd="0" presId="urn:microsoft.com/office/officeart/2005/8/layout/cycle4"/>
    <dgm:cxn modelId="{3E5C6214-D831-C24A-ADE1-4CB1A522B7FD}" type="presParOf" srcId="{575A50FE-926C-4E4A-AE41-4AAE827AE0A6}" destId="{BC51CFFB-374B-4345-B146-E0839638CF89}"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E84B9CA-ADE0-304A-897A-18B07726EB75}" type="doc">
      <dgm:prSet loTypeId="urn:microsoft.com/office/officeart/2008/layout/RadialCluster" loCatId="" qsTypeId="urn:microsoft.com/office/officeart/2005/8/quickstyle/simple1" qsCatId="simple" csTypeId="urn:microsoft.com/office/officeart/2005/8/colors/colorful1" csCatId="colorful" phldr="1"/>
      <dgm:spPr/>
      <dgm:t>
        <a:bodyPr/>
        <a:lstStyle/>
        <a:p>
          <a:endParaRPr lang="en-US"/>
        </a:p>
      </dgm:t>
    </dgm:pt>
    <dgm:pt modelId="{0947E41D-3CBA-C64D-8DDD-E679BE0238F0}">
      <dgm:prSet phldrT="[Text]" custT="1"/>
      <dgm:spPr>
        <a:solidFill>
          <a:schemeClr val="tx2">
            <a:lumMod val="60000"/>
            <a:lumOff val="40000"/>
            <a:alpha val="75000"/>
          </a:schemeClr>
        </a:solidFill>
        <a:ln>
          <a:noFill/>
        </a:ln>
      </dgm:spPr>
      <dgm:t>
        <a:bodyPr/>
        <a:lstStyle/>
        <a:p>
          <a:r>
            <a:rPr lang="en-US" sz="1600" b="1" dirty="0">
              <a:solidFill>
                <a:schemeClr val="bg1"/>
              </a:solidFill>
              <a:latin typeface="Noto Sans" panose="020B0502040504020204" pitchFamily="34" charset="0"/>
            </a:rPr>
            <a:t>GEOGRAPHIC</a:t>
          </a:r>
        </a:p>
      </dgm:t>
    </dgm:pt>
    <dgm:pt modelId="{9C03113F-7B67-B44B-8A78-1740CF5E3E9D}" type="parTrans" cxnId="{DD807DF0-7EE2-7742-9F87-CCEF0F50FE51}">
      <dgm:prSet/>
      <dgm:spPr>
        <a:ln w="38100">
          <a:solidFill>
            <a:schemeClr val="tx2">
              <a:lumMod val="60000"/>
              <a:lumOff val="40000"/>
            </a:schemeClr>
          </a:solidFill>
        </a:ln>
      </dgm:spPr>
      <dgm:t>
        <a:bodyPr/>
        <a:lstStyle/>
        <a:p>
          <a:endParaRPr lang="en-US" sz="1800"/>
        </a:p>
      </dgm:t>
    </dgm:pt>
    <dgm:pt modelId="{F7AD577B-AC8F-5E42-AD85-26E75B54E74F}" type="sibTrans" cxnId="{DD807DF0-7EE2-7742-9F87-CCEF0F50FE51}">
      <dgm:prSet/>
      <dgm:spPr/>
      <dgm:t>
        <a:bodyPr/>
        <a:lstStyle/>
        <a:p>
          <a:endParaRPr lang="en-US" sz="1800"/>
        </a:p>
      </dgm:t>
    </dgm:pt>
    <dgm:pt modelId="{472063DF-D378-D041-BB57-46118BD730A3}">
      <dgm:prSet phldrT="[Text]" custT="1"/>
      <dgm:spPr>
        <a:solidFill>
          <a:schemeClr val="accent2">
            <a:alpha val="80000"/>
          </a:schemeClr>
        </a:solidFill>
        <a:ln>
          <a:noFill/>
        </a:ln>
      </dgm:spPr>
      <dgm:t>
        <a:bodyPr/>
        <a:lstStyle/>
        <a:p>
          <a:r>
            <a:rPr lang="en-US" sz="2000" b="1" dirty="0">
              <a:solidFill>
                <a:schemeClr val="bg1"/>
              </a:solidFill>
              <a:latin typeface="Noto Sans" panose="020B0502040504020204" pitchFamily="34" charset="0"/>
            </a:rPr>
            <a:t>SCALING OUT</a:t>
          </a:r>
        </a:p>
      </dgm:t>
    </dgm:pt>
    <dgm:pt modelId="{4572EE69-2934-4A4C-8E12-15BE7238E6EB}" type="parTrans" cxnId="{849B8ECF-4A03-A74C-B33E-48B14E9234AA}">
      <dgm:prSet/>
      <dgm:spPr/>
      <dgm:t>
        <a:bodyPr/>
        <a:lstStyle/>
        <a:p>
          <a:endParaRPr lang="en-US"/>
        </a:p>
      </dgm:t>
    </dgm:pt>
    <dgm:pt modelId="{26F5D878-97C7-6A48-8777-CA4B8FC602EF}" type="sibTrans" cxnId="{849B8ECF-4A03-A74C-B33E-48B14E9234AA}">
      <dgm:prSet/>
      <dgm:spPr/>
      <dgm:t>
        <a:bodyPr/>
        <a:lstStyle/>
        <a:p>
          <a:endParaRPr lang="en-US"/>
        </a:p>
      </dgm:t>
    </dgm:pt>
    <dgm:pt modelId="{FCE8052A-8EA9-B440-B01E-C8BFE7545695}">
      <dgm:prSet phldrT="[Text]" custT="1"/>
      <dgm:spPr>
        <a:solidFill>
          <a:schemeClr val="tx2">
            <a:lumMod val="60000"/>
            <a:lumOff val="40000"/>
            <a:alpha val="75000"/>
          </a:schemeClr>
        </a:solidFill>
        <a:ln>
          <a:noFill/>
        </a:ln>
      </dgm:spPr>
      <dgm:t>
        <a:bodyPr/>
        <a:lstStyle/>
        <a:p>
          <a:r>
            <a:rPr lang="en-US" sz="1600" b="1" dirty="0">
              <a:solidFill>
                <a:schemeClr val="bg1"/>
              </a:solidFill>
              <a:latin typeface="Noto Sans" panose="020B0502040504020204" pitchFamily="34" charset="0"/>
            </a:rPr>
            <a:t>NEW SEGMENTS</a:t>
          </a:r>
        </a:p>
      </dgm:t>
    </dgm:pt>
    <dgm:pt modelId="{42C05E48-5FE7-6442-913C-2BF27152720B}" type="parTrans" cxnId="{EDA90E9B-9420-A94D-AB0E-8E7073B1558B}">
      <dgm:prSet/>
      <dgm:spPr>
        <a:ln w="38100">
          <a:solidFill>
            <a:schemeClr val="tx2">
              <a:lumMod val="60000"/>
              <a:lumOff val="40000"/>
            </a:schemeClr>
          </a:solidFill>
        </a:ln>
      </dgm:spPr>
      <dgm:t>
        <a:bodyPr/>
        <a:lstStyle/>
        <a:p>
          <a:endParaRPr lang="en-US"/>
        </a:p>
      </dgm:t>
    </dgm:pt>
    <dgm:pt modelId="{54627A26-F850-D74A-B2B5-DE5EAEA11504}" type="sibTrans" cxnId="{EDA90E9B-9420-A94D-AB0E-8E7073B1558B}">
      <dgm:prSet/>
      <dgm:spPr/>
      <dgm:t>
        <a:bodyPr/>
        <a:lstStyle/>
        <a:p>
          <a:endParaRPr lang="en-US"/>
        </a:p>
      </dgm:t>
    </dgm:pt>
    <dgm:pt modelId="{59E97EB7-5339-2E40-B4FC-8F7AA128FB9B}">
      <dgm:prSet phldrT="[Text]" custT="1"/>
      <dgm:spPr>
        <a:solidFill>
          <a:schemeClr val="tx2">
            <a:lumMod val="60000"/>
            <a:lumOff val="40000"/>
            <a:alpha val="75000"/>
          </a:schemeClr>
        </a:solidFill>
        <a:ln w="25400" cap="flat" cmpd="sng" algn="ctr">
          <a:noFill/>
          <a:prstDash val="solid"/>
        </a:ln>
        <a:effectLst/>
      </dgm:spPr>
      <dgm:t>
        <a:bodyPr spcFirstLastPara="0" vert="horz" wrap="square" lIns="40640" tIns="40640" rIns="40640" bIns="40640" numCol="1" spcCol="1270" anchor="ctr" anchorCtr="0"/>
        <a:lstStyle/>
        <a:p>
          <a:pPr marL="0" lvl="0" indent="0" algn="ctr" defTabSz="711200">
            <a:lnSpc>
              <a:spcPct val="90000"/>
            </a:lnSpc>
            <a:spcBef>
              <a:spcPct val="0"/>
            </a:spcBef>
            <a:spcAft>
              <a:spcPct val="35000"/>
            </a:spcAft>
            <a:buNone/>
          </a:pPr>
          <a:r>
            <a:rPr lang="en-US" sz="1600" b="1" kern="1200" dirty="0">
              <a:solidFill>
                <a:srgbClr val="FFFFFF"/>
              </a:solidFill>
              <a:latin typeface="Noto Sans" panose="020B0502040504020204" pitchFamily="34" charset="0"/>
              <a:ea typeface="+mn-ea"/>
              <a:cs typeface="+mn-cs"/>
            </a:rPr>
            <a:t>VERTICALS</a:t>
          </a:r>
        </a:p>
      </dgm:t>
    </dgm:pt>
    <dgm:pt modelId="{DBDDF873-CAEB-CA41-AE18-2C5097CC4FA3}" type="parTrans" cxnId="{A693619A-8910-D249-8340-442B79ADCCAF}">
      <dgm:prSet/>
      <dgm:spPr>
        <a:ln w="38100">
          <a:solidFill>
            <a:schemeClr val="tx2">
              <a:lumMod val="60000"/>
              <a:lumOff val="40000"/>
            </a:schemeClr>
          </a:solidFill>
        </a:ln>
      </dgm:spPr>
      <dgm:t>
        <a:bodyPr/>
        <a:lstStyle/>
        <a:p>
          <a:endParaRPr lang="en-US"/>
        </a:p>
      </dgm:t>
    </dgm:pt>
    <dgm:pt modelId="{99FA4BDB-84A6-5A49-B37C-23261ACE005F}" type="sibTrans" cxnId="{A693619A-8910-D249-8340-442B79ADCCAF}">
      <dgm:prSet/>
      <dgm:spPr/>
      <dgm:t>
        <a:bodyPr/>
        <a:lstStyle/>
        <a:p>
          <a:endParaRPr lang="en-US"/>
        </a:p>
      </dgm:t>
    </dgm:pt>
    <dgm:pt modelId="{57B91AFB-56EC-C34B-A440-F5FF4E039BD3}">
      <dgm:prSet phldrT="[Text]" custT="1"/>
      <dgm:spPr>
        <a:solidFill>
          <a:schemeClr val="tx2">
            <a:lumMod val="60000"/>
            <a:lumOff val="40000"/>
            <a:alpha val="75000"/>
          </a:schemeClr>
        </a:solidFill>
        <a:ln w="25400" cap="flat" cmpd="sng" algn="ctr">
          <a:noFill/>
          <a:prstDash val="solid"/>
        </a:ln>
        <a:effectLst/>
      </dgm:spPr>
      <dgm:t>
        <a:bodyPr spcFirstLastPara="0" vert="horz" wrap="square" lIns="40640" tIns="40640" rIns="40640" bIns="40640" numCol="1" spcCol="1270" anchor="ctr" anchorCtr="0"/>
        <a:lstStyle/>
        <a:p>
          <a:pPr marL="0" lvl="0" indent="0" algn="ctr" defTabSz="711200">
            <a:lnSpc>
              <a:spcPct val="90000"/>
            </a:lnSpc>
            <a:spcBef>
              <a:spcPct val="0"/>
            </a:spcBef>
            <a:spcAft>
              <a:spcPct val="35000"/>
            </a:spcAft>
            <a:buNone/>
          </a:pPr>
          <a:r>
            <a:rPr lang="en-US" sz="1600" b="1" kern="1200" dirty="0">
              <a:solidFill>
                <a:srgbClr val="FFFFFF"/>
              </a:solidFill>
              <a:latin typeface="Noto Sans" panose="020B0502040504020204" pitchFamily="34" charset="0"/>
              <a:ea typeface="+mn-ea"/>
              <a:cs typeface="+mn-cs"/>
            </a:rPr>
            <a:t>NEW USE CASES</a:t>
          </a:r>
        </a:p>
      </dgm:t>
    </dgm:pt>
    <dgm:pt modelId="{A64042B8-6A98-0D4D-AECC-577D7B3D3831}" type="parTrans" cxnId="{810314EC-D8BB-974E-9657-D397CCDE4981}">
      <dgm:prSet/>
      <dgm:spPr>
        <a:ln w="38100">
          <a:solidFill>
            <a:schemeClr val="tx2">
              <a:lumMod val="60000"/>
              <a:lumOff val="40000"/>
            </a:schemeClr>
          </a:solidFill>
        </a:ln>
      </dgm:spPr>
      <dgm:t>
        <a:bodyPr/>
        <a:lstStyle/>
        <a:p>
          <a:endParaRPr lang="en-GB"/>
        </a:p>
      </dgm:t>
    </dgm:pt>
    <dgm:pt modelId="{9052D4F8-A728-F74D-985E-D3AFD1C16869}" type="sibTrans" cxnId="{810314EC-D8BB-974E-9657-D397CCDE4981}">
      <dgm:prSet/>
      <dgm:spPr/>
      <dgm:t>
        <a:bodyPr/>
        <a:lstStyle/>
        <a:p>
          <a:endParaRPr lang="en-GB"/>
        </a:p>
      </dgm:t>
    </dgm:pt>
    <dgm:pt modelId="{8CB95950-3110-0C49-B235-8790F442E4C4}">
      <dgm:prSet phldrT="[Text]" custT="1"/>
      <dgm:spPr>
        <a:solidFill>
          <a:schemeClr val="tx2">
            <a:lumMod val="60000"/>
            <a:lumOff val="40000"/>
            <a:alpha val="75000"/>
          </a:schemeClr>
        </a:solidFill>
        <a:ln>
          <a:noFill/>
        </a:ln>
      </dgm:spPr>
      <dgm:t>
        <a:bodyPr/>
        <a:lstStyle/>
        <a:p>
          <a:r>
            <a:rPr lang="en-US" sz="1600" b="1" dirty="0">
              <a:solidFill>
                <a:schemeClr val="bg1"/>
              </a:solidFill>
              <a:latin typeface="Noto Sans" panose="020B0502040504020204" pitchFamily="34" charset="0"/>
            </a:rPr>
            <a:t>MARKET SHARE</a:t>
          </a:r>
        </a:p>
      </dgm:t>
    </dgm:pt>
    <dgm:pt modelId="{E603952A-9B81-CB46-8266-5FC06483497A}" type="parTrans" cxnId="{4419E32C-3E88-514B-9D80-BBDF379B75E5}">
      <dgm:prSet/>
      <dgm:spPr>
        <a:ln w="38100">
          <a:solidFill>
            <a:schemeClr val="tx2">
              <a:lumMod val="60000"/>
              <a:lumOff val="40000"/>
            </a:schemeClr>
          </a:solidFill>
        </a:ln>
      </dgm:spPr>
      <dgm:t>
        <a:bodyPr/>
        <a:lstStyle/>
        <a:p>
          <a:endParaRPr lang="en-GB"/>
        </a:p>
      </dgm:t>
    </dgm:pt>
    <dgm:pt modelId="{7695416F-271A-104E-9190-B0463FAA6375}" type="sibTrans" cxnId="{4419E32C-3E88-514B-9D80-BBDF379B75E5}">
      <dgm:prSet/>
      <dgm:spPr/>
      <dgm:t>
        <a:bodyPr/>
        <a:lstStyle/>
        <a:p>
          <a:endParaRPr lang="en-GB"/>
        </a:p>
      </dgm:t>
    </dgm:pt>
    <dgm:pt modelId="{A6BF0570-BA64-7E4F-A5EC-EAF7043078C7}" type="pres">
      <dgm:prSet presAssocID="{7E84B9CA-ADE0-304A-897A-18B07726EB75}" presName="Name0" presStyleCnt="0">
        <dgm:presLayoutVars>
          <dgm:chMax val="1"/>
          <dgm:chPref val="1"/>
          <dgm:dir/>
          <dgm:animOne val="branch"/>
          <dgm:animLvl val="lvl"/>
        </dgm:presLayoutVars>
      </dgm:prSet>
      <dgm:spPr/>
    </dgm:pt>
    <dgm:pt modelId="{D05AFF62-5381-AF41-83D4-8C7BB50DDD21}" type="pres">
      <dgm:prSet presAssocID="{472063DF-D378-D041-BB57-46118BD730A3}" presName="singleCycle" presStyleCnt="0"/>
      <dgm:spPr/>
    </dgm:pt>
    <dgm:pt modelId="{5518A75A-A88D-D741-B8CF-FF0F397E6019}" type="pres">
      <dgm:prSet presAssocID="{472063DF-D378-D041-BB57-46118BD730A3}" presName="singleCenter" presStyleLbl="node1" presStyleIdx="0" presStyleCnt="6" custScaleX="142395" custScaleY="82062" custLinFactNeighborX="56" custLinFactNeighborY="-23566">
        <dgm:presLayoutVars>
          <dgm:chMax val="7"/>
          <dgm:chPref val="7"/>
        </dgm:presLayoutVars>
      </dgm:prSet>
      <dgm:spPr/>
    </dgm:pt>
    <dgm:pt modelId="{CCF1961A-6FB1-9D47-A388-BA1BF79B5231}" type="pres">
      <dgm:prSet presAssocID="{9C03113F-7B67-B44B-8A78-1740CF5E3E9D}" presName="Name56" presStyleLbl="parChTrans1D2" presStyleIdx="0" presStyleCnt="5"/>
      <dgm:spPr/>
    </dgm:pt>
    <dgm:pt modelId="{CC507DCC-6735-A349-9C79-B7B899C051AA}" type="pres">
      <dgm:prSet presAssocID="{0947E41D-3CBA-C64D-8DDD-E679BE0238F0}" presName="text0" presStyleLbl="node1" presStyleIdx="1" presStyleCnt="6" custScaleX="137794" custRadScaleRad="75751" custRadScaleInc="-286384">
        <dgm:presLayoutVars>
          <dgm:bulletEnabled val="1"/>
        </dgm:presLayoutVars>
      </dgm:prSet>
      <dgm:spPr/>
    </dgm:pt>
    <dgm:pt modelId="{7487C8D3-8681-FD41-BFF4-C6B46A6D9C72}" type="pres">
      <dgm:prSet presAssocID="{42C05E48-5FE7-6442-913C-2BF27152720B}" presName="Name56" presStyleLbl="parChTrans1D2" presStyleIdx="1" presStyleCnt="5"/>
      <dgm:spPr/>
    </dgm:pt>
    <dgm:pt modelId="{4B05131E-5B40-E445-BE8B-D8FFD86F6F66}" type="pres">
      <dgm:prSet presAssocID="{FCE8052A-8EA9-B440-B01E-C8BFE7545695}" presName="text0" presStyleLbl="node1" presStyleIdx="2" presStyleCnt="6" custScaleX="137794" custRadScaleRad="101981" custRadScaleInc="-12027">
        <dgm:presLayoutVars>
          <dgm:bulletEnabled val="1"/>
        </dgm:presLayoutVars>
      </dgm:prSet>
      <dgm:spPr/>
    </dgm:pt>
    <dgm:pt modelId="{26264496-F090-A841-A75C-4D36428B848F}" type="pres">
      <dgm:prSet presAssocID="{DBDDF873-CAEB-CA41-AE18-2C5097CC4FA3}" presName="Name56" presStyleLbl="parChTrans1D2" presStyleIdx="2" presStyleCnt="5"/>
      <dgm:spPr/>
    </dgm:pt>
    <dgm:pt modelId="{F0DD939E-5D18-4D46-8221-A1ADC4E75D60}" type="pres">
      <dgm:prSet presAssocID="{59E97EB7-5339-2E40-B4FC-8F7AA128FB9B}" presName="text0" presStyleLbl="node1" presStyleIdx="3" presStyleCnt="6" custScaleX="137794" custRadScaleRad="76315" custRadScaleInc="-111036">
        <dgm:presLayoutVars>
          <dgm:bulletEnabled val="1"/>
        </dgm:presLayoutVars>
      </dgm:prSet>
      <dgm:spPr>
        <a:xfrm>
          <a:off x="1336168" y="2209807"/>
          <a:ext cx="1332428" cy="1332428"/>
        </a:xfrm>
        <a:prstGeom prst="roundRect">
          <a:avLst/>
        </a:prstGeom>
      </dgm:spPr>
    </dgm:pt>
    <dgm:pt modelId="{E434A666-CE78-1746-926E-3047B2EBD5EA}" type="pres">
      <dgm:prSet presAssocID="{E603952A-9B81-CB46-8266-5FC06483497A}" presName="Name56" presStyleLbl="parChTrans1D2" presStyleIdx="3" presStyleCnt="5"/>
      <dgm:spPr/>
    </dgm:pt>
    <dgm:pt modelId="{D6348B4E-CB65-8740-9974-42334402788C}" type="pres">
      <dgm:prSet presAssocID="{8CB95950-3110-0C49-B235-8790F442E4C4}" presName="text0" presStyleLbl="node1" presStyleIdx="4" presStyleCnt="6" custScaleX="137794" custScaleY="99968" custRadScaleRad="48601" custRadScaleInc="-100000">
        <dgm:presLayoutVars>
          <dgm:bulletEnabled val="1"/>
        </dgm:presLayoutVars>
      </dgm:prSet>
      <dgm:spPr/>
    </dgm:pt>
    <dgm:pt modelId="{8440B639-AF05-B84F-9C55-41679639A30E}" type="pres">
      <dgm:prSet presAssocID="{A64042B8-6A98-0D4D-AECC-577D7B3D3831}" presName="Name56" presStyleLbl="parChTrans1D2" presStyleIdx="4" presStyleCnt="5"/>
      <dgm:spPr/>
    </dgm:pt>
    <dgm:pt modelId="{C9A9826E-0BDD-BD44-BC27-AC7F90220A8A}" type="pres">
      <dgm:prSet presAssocID="{57B91AFB-56EC-C34B-A440-F5FF4E039BD3}" presName="text0" presStyleLbl="node1" presStyleIdx="5" presStyleCnt="6" custScaleX="137794" custRadScaleRad="101051" custRadScaleInc="12139">
        <dgm:presLayoutVars>
          <dgm:bulletEnabled val="1"/>
        </dgm:presLayoutVars>
      </dgm:prSet>
      <dgm:spPr/>
    </dgm:pt>
  </dgm:ptLst>
  <dgm:cxnLst>
    <dgm:cxn modelId="{4419E32C-3E88-514B-9D80-BBDF379B75E5}" srcId="{472063DF-D378-D041-BB57-46118BD730A3}" destId="{8CB95950-3110-0C49-B235-8790F442E4C4}" srcOrd="3" destOrd="0" parTransId="{E603952A-9B81-CB46-8266-5FC06483497A}" sibTransId="{7695416F-271A-104E-9190-B0463FAA6375}"/>
    <dgm:cxn modelId="{23B05940-6B37-2142-8446-165C01F98694}" type="presOf" srcId="{DBDDF873-CAEB-CA41-AE18-2C5097CC4FA3}" destId="{26264496-F090-A841-A75C-4D36428B848F}" srcOrd="0" destOrd="0" presId="urn:microsoft.com/office/officeart/2008/layout/RadialCluster"/>
    <dgm:cxn modelId="{EB5CA075-3A03-2246-8E05-699DEF333A5E}" type="presOf" srcId="{57B91AFB-56EC-C34B-A440-F5FF4E039BD3}" destId="{C9A9826E-0BDD-BD44-BC27-AC7F90220A8A}" srcOrd="0" destOrd="0" presId="urn:microsoft.com/office/officeart/2008/layout/RadialCluster"/>
    <dgm:cxn modelId="{94238E92-9079-1B4D-85EE-9DE68639A557}" type="presOf" srcId="{42C05E48-5FE7-6442-913C-2BF27152720B}" destId="{7487C8D3-8681-FD41-BFF4-C6B46A6D9C72}" srcOrd="0" destOrd="0" presId="urn:microsoft.com/office/officeart/2008/layout/RadialCluster"/>
    <dgm:cxn modelId="{3E5FCD92-D18D-1741-BFCD-A0994517E626}" type="presOf" srcId="{A64042B8-6A98-0D4D-AECC-577D7B3D3831}" destId="{8440B639-AF05-B84F-9C55-41679639A30E}" srcOrd="0" destOrd="0" presId="urn:microsoft.com/office/officeart/2008/layout/RadialCluster"/>
    <dgm:cxn modelId="{D5052297-1EF8-6140-AF12-5F95F67C5634}" type="presOf" srcId="{59E97EB7-5339-2E40-B4FC-8F7AA128FB9B}" destId="{F0DD939E-5D18-4D46-8221-A1ADC4E75D60}" srcOrd="0" destOrd="0" presId="urn:microsoft.com/office/officeart/2008/layout/RadialCluster"/>
    <dgm:cxn modelId="{A693619A-8910-D249-8340-442B79ADCCAF}" srcId="{472063DF-D378-D041-BB57-46118BD730A3}" destId="{59E97EB7-5339-2E40-B4FC-8F7AA128FB9B}" srcOrd="2" destOrd="0" parTransId="{DBDDF873-CAEB-CA41-AE18-2C5097CC4FA3}" sibTransId="{99FA4BDB-84A6-5A49-B37C-23261ACE005F}"/>
    <dgm:cxn modelId="{EDA90E9B-9420-A94D-AB0E-8E7073B1558B}" srcId="{472063DF-D378-D041-BB57-46118BD730A3}" destId="{FCE8052A-8EA9-B440-B01E-C8BFE7545695}" srcOrd="1" destOrd="0" parTransId="{42C05E48-5FE7-6442-913C-2BF27152720B}" sibTransId="{54627A26-F850-D74A-B2B5-DE5EAEA11504}"/>
    <dgm:cxn modelId="{CB94CBB7-3BC1-AB4F-A06F-38610E012BD1}" type="presOf" srcId="{8CB95950-3110-0C49-B235-8790F442E4C4}" destId="{D6348B4E-CB65-8740-9974-42334402788C}" srcOrd="0" destOrd="0" presId="urn:microsoft.com/office/officeart/2008/layout/RadialCluster"/>
    <dgm:cxn modelId="{5C0AC7C0-9FF6-A545-A9D6-EDFB9A96E06D}" type="presOf" srcId="{7E84B9CA-ADE0-304A-897A-18B07726EB75}" destId="{A6BF0570-BA64-7E4F-A5EC-EAF7043078C7}" srcOrd="0" destOrd="0" presId="urn:microsoft.com/office/officeart/2008/layout/RadialCluster"/>
    <dgm:cxn modelId="{074335C2-5907-F046-BC3B-8BE00BA670C5}" type="presOf" srcId="{FCE8052A-8EA9-B440-B01E-C8BFE7545695}" destId="{4B05131E-5B40-E445-BE8B-D8FFD86F6F66}" srcOrd="0" destOrd="0" presId="urn:microsoft.com/office/officeart/2008/layout/RadialCluster"/>
    <dgm:cxn modelId="{87036EC4-458F-E14D-8E3B-C95E7D76581B}" type="presOf" srcId="{472063DF-D378-D041-BB57-46118BD730A3}" destId="{5518A75A-A88D-D741-B8CF-FF0F397E6019}" srcOrd="0" destOrd="0" presId="urn:microsoft.com/office/officeart/2008/layout/RadialCluster"/>
    <dgm:cxn modelId="{849B8ECF-4A03-A74C-B33E-48B14E9234AA}" srcId="{7E84B9CA-ADE0-304A-897A-18B07726EB75}" destId="{472063DF-D378-D041-BB57-46118BD730A3}" srcOrd="0" destOrd="0" parTransId="{4572EE69-2934-4A4C-8E12-15BE7238E6EB}" sibTransId="{26F5D878-97C7-6A48-8777-CA4B8FC602EF}"/>
    <dgm:cxn modelId="{A26F0ED2-BC88-344F-8723-95F7A1C2AF2E}" type="presOf" srcId="{E603952A-9B81-CB46-8266-5FC06483497A}" destId="{E434A666-CE78-1746-926E-3047B2EBD5EA}" srcOrd="0" destOrd="0" presId="urn:microsoft.com/office/officeart/2008/layout/RadialCluster"/>
    <dgm:cxn modelId="{065C2FD2-FE69-3F4D-9D7A-AADB5252C9CF}" type="presOf" srcId="{0947E41D-3CBA-C64D-8DDD-E679BE0238F0}" destId="{CC507DCC-6735-A349-9C79-B7B899C051AA}" srcOrd="0" destOrd="0" presId="urn:microsoft.com/office/officeart/2008/layout/RadialCluster"/>
    <dgm:cxn modelId="{0D2830EB-E80A-174C-823F-77AF8E8E6F63}" type="presOf" srcId="{9C03113F-7B67-B44B-8A78-1740CF5E3E9D}" destId="{CCF1961A-6FB1-9D47-A388-BA1BF79B5231}" srcOrd="0" destOrd="0" presId="urn:microsoft.com/office/officeart/2008/layout/RadialCluster"/>
    <dgm:cxn modelId="{810314EC-D8BB-974E-9657-D397CCDE4981}" srcId="{472063DF-D378-D041-BB57-46118BD730A3}" destId="{57B91AFB-56EC-C34B-A440-F5FF4E039BD3}" srcOrd="4" destOrd="0" parTransId="{A64042B8-6A98-0D4D-AECC-577D7B3D3831}" sibTransId="{9052D4F8-A728-F74D-985E-D3AFD1C16869}"/>
    <dgm:cxn modelId="{DD807DF0-7EE2-7742-9F87-CCEF0F50FE51}" srcId="{472063DF-D378-D041-BB57-46118BD730A3}" destId="{0947E41D-3CBA-C64D-8DDD-E679BE0238F0}" srcOrd="0" destOrd="0" parTransId="{9C03113F-7B67-B44B-8A78-1740CF5E3E9D}" sibTransId="{F7AD577B-AC8F-5E42-AD85-26E75B54E74F}"/>
    <dgm:cxn modelId="{D926618D-B506-BD4E-9B9E-B9FA29B30782}" type="presParOf" srcId="{A6BF0570-BA64-7E4F-A5EC-EAF7043078C7}" destId="{D05AFF62-5381-AF41-83D4-8C7BB50DDD21}" srcOrd="0" destOrd="0" presId="urn:microsoft.com/office/officeart/2008/layout/RadialCluster"/>
    <dgm:cxn modelId="{D7F988A0-776F-8E42-BBFC-3F0394257924}" type="presParOf" srcId="{D05AFF62-5381-AF41-83D4-8C7BB50DDD21}" destId="{5518A75A-A88D-D741-B8CF-FF0F397E6019}" srcOrd="0" destOrd="0" presId="urn:microsoft.com/office/officeart/2008/layout/RadialCluster"/>
    <dgm:cxn modelId="{CE847635-50F6-EB48-93B3-D0DCDA777949}" type="presParOf" srcId="{D05AFF62-5381-AF41-83D4-8C7BB50DDD21}" destId="{CCF1961A-6FB1-9D47-A388-BA1BF79B5231}" srcOrd="1" destOrd="0" presId="urn:microsoft.com/office/officeart/2008/layout/RadialCluster"/>
    <dgm:cxn modelId="{654782F2-8C82-9841-8E08-920795560ECF}" type="presParOf" srcId="{D05AFF62-5381-AF41-83D4-8C7BB50DDD21}" destId="{CC507DCC-6735-A349-9C79-B7B899C051AA}" srcOrd="2" destOrd="0" presId="urn:microsoft.com/office/officeart/2008/layout/RadialCluster"/>
    <dgm:cxn modelId="{921A3519-9556-D64C-97D9-68EA352B9364}" type="presParOf" srcId="{D05AFF62-5381-AF41-83D4-8C7BB50DDD21}" destId="{7487C8D3-8681-FD41-BFF4-C6B46A6D9C72}" srcOrd="3" destOrd="0" presId="urn:microsoft.com/office/officeart/2008/layout/RadialCluster"/>
    <dgm:cxn modelId="{EB1AA1AE-F17C-1A44-8BD1-9F7290ED145F}" type="presParOf" srcId="{D05AFF62-5381-AF41-83D4-8C7BB50DDD21}" destId="{4B05131E-5B40-E445-BE8B-D8FFD86F6F66}" srcOrd="4" destOrd="0" presId="urn:microsoft.com/office/officeart/2008/layout/RadialCluster"/>
    <dgm:cxn modelId="{497D5504-B7BA-A149-8633-BF42A0EBB3F7}" type="presParOf" srcId="{D05AFF62-5381-AF41-83D4-8C7BB50DDD21}" destId="{26264496-F090-A841-A75C-4D36428B848F}" srcOrd="5" destOrd="0" presId="urn:microsoft.com/office/officeart/2008/layout/RadialCluster"/>
    <dgm:cxn modelId="{272AECAF-FCF5-AB4F-B316-F6C55C3A1C78}" type="presParOf" srcId="{D05AFF62-5381-AF41-83D4-8C7BB50DDD21}" destId="{F0DD939E-5D18-4D46-8221-A1ADC4E75D60}" srcOrd="6" destOrd="0" presId="urn:microsoft.com/office/officeart/2008/layout/RadialCluster"/>
    <dgm:cxn modelId="{6E7E0687-E350-EC49-BC19-A6F7B638CFD3}" type="presParOf" srcId="{D05AFF62-5381-AF41-83D4-8C7BB50DDD21}" destId="{E434A666-CE78-1746-926E-3047B2EBD5EA}" srcOrd="7" destOrd="0" presId="urn:microsoft.com/office/officeart/2008/layout/RadialCluster"/>
    <dgm:cxn modelId="{E3B92F3C-475D-F241-9A23-039C00FB709E}" type="presParOf" srcId="{D05AFF62-5381-AF41-83D4-8C7BB50DDD21}" destId="{D6348B4E-CB65-8740-9974-42334402788C}" srcOrd="8" destOrd="0" presId="urn:microsoft.com/office/officeart/2008/layout/RadialCluster"/>
    <dgm:cxn modelId="{A9FB97F9-0DCF-0B42-A55F-E961092D7397}" type="presParOf" srcId="{D05AFF62-5381-AF41-83D4-8C7BB50DDD21}" destId="{8440B639-AF05-B84F-9C55-41679639A30E}" srcOrd="9" destOrd="0" presId="urn:microsoft.com/office/officeart/2008/layout/RadialCluster"/>
    <dgm:cxn modelId="{7B244DD7-2D32-1346-AA95-7EDDD33971D7}" type="presParOf" srcId="{D05AFF62-5381-AF41-83D4-8C7BB50DDD21}" destId="{C9A9826E-0BDD-BD44-BC27-AC7F90220A8A}" srcOrd="10" destOrd="0" presId="urn:microsoft.com/office/officeart/2008/layout/RadialCluster"/>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6.xml><?xml version="1.0" encoding="utf-8"?>
<dgm:dataModel xmlns:dgm="http://schemas.openxmlformats.org/drawingml/2006/diagram" xmlns:a="http://schemas.openxmlformats.org/drawingml/2006/main">
  <dgm:ptLst>
    <dgm:pt modelId="{39633565-300F-8F47-82A3-300A62492E34}" type="doc">
      <dgm:prSet loTypeId="urn:microsoft.com/office/officeart/2005/8/layout/cycle1" loCatId="" qsTypeId="urn:microsoft.com/office/officeart/2005/8/quickstyle/simple1" qsCatId="simple" csTypeId="urn:microsoft.com/office/officeart/2005/8/colors/accent1_2" csCatId="accent1" phldr="1"/>
      <dgm:spPr/>
    </dgm:pt>
    <dgm:pt modelId="{227409B6-3AC1-1C47-80DB-7B043FAFF3ED}">
      <dgm:prSet phldrT="[Text]" custT="1"/>
      <dgm:spPr/>
      <dgm:t>
        <a:bodyPr/>
        <a:lstStyle/>
        <a:p>
          <a:r>
            <a:rPr lang="en-GB" sz="1600" b="1" dirty="0"/>
            <a:t>1. </a:t>
          </a:r>
          <a:br>
            <a:rPr lang="en-GB" sz="1600" b="1" dirty="0"/>
          </a:br>
          <a:r>
            <a:rPr lang="en-GB" sz="1600" b="1" dirty="0"/>
            <a:t>Less Stupid Requirements</a:t>
          </a:r>
        </a:p>
      </dgm:t>
    </dgm:pt>
    <dgm:pt modelId="{0899419E-CF7B-AF41-826C-1523229355FF}" type="parTrans" cxnId="{06F6BF1E-DB55-4748-84DE-6AD57B940D7A}">
      <dgm:prSet/>
      <dgm:spPr/>
      <dgm:t>
        <a:bodyPr/>
        <a:lstStyle/>
        <a:p>
          <a:endParaRPr lang="en-GB" sz="2800" b="1"/>
        </a:p>
      </dgm:t>
    </dgm:pt>
    <dgm:pt modelId="{A14C9562-2A3B-144B-A824-4B569ED1CEB5}" type="sibTrans" cxnId="{06F6BF1E-DB55-4748-84DE-6AD57B940D7A}">
      <dgm:prSet/>
      <dgm:spPr/>
      <dgm:t>
        <a:bodyPr/>
        <a:lstStyle/>
        <a:p>
          <a:endParaRPr lang="en-GB" sz="2800" b="1"/>
        </a:p>
      </dgm:t>
    </dgm:pt>
    <dgm:pt modelId="{96F50392-DF8B-744F-A970-D76AF8428AB8}">
      <dgm:prSet phldrT="[Text]" custT="1"/>
      <dgm:spPr/>
      <dgm:t>
        <a:bodyPr/>
        <a:lstStyle/>
        <a:p>
          <a:r>
            <a:rPr lang="en-GB" sz="1600" b="1" dirty="0"/>
            <a:t>2. </a:t>
          </a:r>
          <a:br>
            <a:rPr lang="en-GB" sz="1600" b="1" dirty="0"/>
          </a:br>
          <a:r>
            <a:rPr lang="en-GB" sz="1600" b="1" dirty="0"/>
            <a:t>Eliminate Unnecessary Parts, Tasks &amp; Processes</a:t>
          </a:r>
        </a:p>
      </dgm:t>
    </dgm:pt>
    <dgm:pt modelId="{73A79E9C-C744-8942-9937-B23265AEBDC2}" type="parTrans" cxnId="{E6DE809C-D183-D548-B0DC-78781B9C3DD7}">
      <dgm:prSet/>
      <dgm:spPr/>
      <dgm:t>
        <a:bodyPr/>
        <a:lstStyle/>
        <a:p>
          <a:endParaRPr lang="en-GB" sz="2800" b="1"/>
        </a:p>
      </dgm:t>
    </dgm:pt>
    <dgm:pt modelId="{4A32E1EF-9E4B-5B4E-A5B6-D2AE8A329C79}" type="sibTrans" cxnId="{E6DE809C-D183-D548-B0DC-78781B9C3DD7}">
      <dgm:prSet/>
      <dgm:spPr/>
      <dgm:t>
        <a:bodyPr/>
        <a:lstStyle/>
        <a:p>
          <a:endParaRPr lang="en-GB" sz="2800" b="1"/>
        </a:p>
      </dgm:t>
    </dgm:pt>
    <dgm:pt modelId="{61E3A80A-188E-7B46-8F57-5FCC3AB8BD66}">
      <dgm:prSet phldrT="[Text]" custT="1"/>
      <dgm:spPr/>
      <dgm:t>
        <a:bodyPr/>
        <a:lstStyle/>
        <a:p>
          <a:r>
            <a:rPr lang="en-GB" sz="1600" b="1" dirty="0"/>
            <a:t>3. </a:t>
          </a:r>
          <a:br>
            <a:rPr lang="en-GB" sz="1600" b="1" dirty="0"/>
          </a:br>
          <a:r>
            <a:rPr lang="en-GB" sz="1600" b="1" dirty="0"/>
            <a:t>Simplify &amp; Optimize</a:t>
          </a:r>
        </a:p>
      </dgm:t>
    </dgm:pt>
    <dgm:pt modelId="{8E249A67-EC51-4240-974B-3124B1924A46}" type="parTrans" cxnId="{7203C704-2A82-394C-8114-EDBEA328D770}">
      <dgm:prSet/>
      <dgm:spPr/>
      <dgm:t>
        <a:bodyPr/>
        <a:lstStyle/>
        <a:p>
          <a:endParaRPr lang="en-GB" sz="2800" b="1"/>
        </a:p>
      </dgm:t>
    </dgm:pt>
    <dgm:pt modelId="{5BF11EF6-58D5-184A-9D51-F99B548617B6}" type="sibTrans" cxnId="{7203C704-2A82-394C-8114-EDBEA328D770}">
      <dgm:prSet/>
      <dgm:spPr/>
      <dgm:t>
        <a:bodyPr/>
        <a:lstStyle/>
        <a:p>
          <a:endParaRPr lang="en-GB" sz="2800" b="1"/>
        </a:p>
      </dgm:t>
    </dgm:pt>
    <dgm:pt modelId="{16B1E4A8-61F7-B042-88E3-B9EE8C103437}">
      <dgm:prSet phldrT="[Text]" custT="1"/>
      <dgm:spPr/>
      <dgm:t>
        <a:bodyPr/>
        <a:lstStyle/>
        <a:p>
          <a:r>
            <a:rPr lang="en-GB" sz="1600" b="1" dirty="0"/>
            <a:t>4. </a:t>
          </a:r>
          <a:br>
            <a:rPr lang="en-GB" sz="1600" b="1" dirty="0"/>
          </a:br>
          <a:r>
            <a:rPr lang="en-GB" sz="1600" b="1" dirty="0"/>
            <a:t>Accelerate Cycle Time</a:t>
          </a:r>
        </a:p>
      </dgm:t>
    </dgm:pt>
    <dgm:pt modelId="{E66D04ED-B393-514B-9243-FFE658846EBE}" type="parTrans" cxnId="{842F4C76-DC5A-964A-A088-F030FD3C1E14}">
      <dgm:prSet/>
      <dgm:spPr/>
      <dgm:t>
        <a:bodyPr/>
        <a:lstStyle/>
        <a:p>
          <a:endParaRPr lang="en-GB" sz="2800" b="1"/>
        </a:p>
      </dgm:t>
    </dgm:pt>
    <dgm:pt modelId="{A0EB4B48-1A02-BB40-A345-2B4AFF9E118B}" type="sibTrans" cxnId="{842F4C76-DC5A-964A-A088-F030FD3C1E14}">
      <dgm:prSet/>
      <dgm:spPr/>
      <dgm:t>
        <a:bodyPr/>
        <a:lstStyle/>
        <a:p>
          <a:endParaRPr lang="en-GB" sz="2800" b="1"/>
        </a:p>
      </dgm:t>
    </dgm:pt>
    <dgm:pt modelId="{85199C61-FB1A-EF4E-8379-A918A194A10B}">
      <dgm:prSet phldrT="[Text]" custT="1"/>
      <dgm:spPr/>
      <dgm:t>
        <a:bodyPr/>
        <a:lstStyle/>
        <a:p>
          <a:r>
            <a:rPr lang="en-GB" sz="1600" b="1" dirty="0"/>
            <a:t>5. Automate</a:t>
          </a:r>
        </a:p>
      </dgm:t>
    </dgm:pt>
    <dgm:pt modelId="{C91CAB44-86E2-A444-87EF-27DCA3CB8C75}" type="parTrans" cxnId="{5E73AA8D-612F-7A4A-917D-577BA9A86F6D}">
      <dgm:prSet/>
      <dgm:spPr/>
      <dgm:t>
        <a:bodyPr/>
        <a:lstStyle/>
        <a:p>
          <a:endParaRPr lang="en-GB" sz="2800" b="1"/>
        </a:p>
      </dgm:t>
    </dgm:pt>
    <dgm:pt modelId="{F5FF0AA1-C108-C74B-A97E-B8A8E35E6165}" type="sibTrans" cxnId="{5E73AA8D-612F-7A4A-917D-577BA9A86F6D}">
      <dgm:prSet/>
      <dgm:spPr>
        <a:ln>
          <a:noFill/>
        </a:ln>
      </dgm:spPr>
      <dgm:t>
        <a:bodyPr/>
        <a:lstStyle/>
        <a:p>
          <a:endParaRPr lang="en-GB" sz="2800" b="1"/>
        </a:p>
      </dgm:t>
    </dgm:pt>
    <dgm:pt modelId="{1093BAA8-B0FC-6C4B-A1D4-5A3D5D9E8570}" type="pres">
      <dgm:prSet presAssocID="{39633565-300F-8F47-82A3-300A62492E34}" presName="cycle" presStyleCnt="0">
        <dgm:presLayoutVars>
          <dgm:dir/>
          <dgm:resizeHandles val="exact"/>
        </dgm:presLayoutVars>
      </dgm:prSet>
      <dgm:spPr/>
    </dgm:pt>
    <dgm:pt modelId="{B96A6DA6-F0A8-AC47-8816-7EE994FB5A1E}" type="pres">
      <dgm:prSet presAssocID="{227409B6-3AC1-1C47-80DB-7B043FAFF3ED}" presName="dummy" presStyleCnt="0"/>
      <dgm:spPr/>
    </dgm:pt>
    <dgm:pt modelId="{218AFF81-5F2A-924E-8D9E-9975B9C59F35}" type="pres">
      <dgm:prSet presAssocID="{227409B6-3AC1-1C47-80DB-7B043FAFF3ED}" presName="node" presStyleLbl="revTx" presStyleIdx="0" presStyleCnt="5" custScaleX="146320">
        <dgm:presLayoutVars>
          <dgm:bulletEnabled val="1"/>
        </dgm:presLayoutVars>
      </dgm:prSet>
      <dgm:spPr/>
    </dgm:pt>
    <dgm:pt modelId="{BE779733-8A3D-DA48-B3D0-4324094053EE}" type="pres">
      <dgm:prSet presAssocID="{A14C9562-2A3B-144B-A824-4B569ED1CEB5}" presName="sibTrans" presStyleLbl="node1" presStyleIdx="0" presStyleCnt="5"/>
      <dgm:spPr/>
    </dgm:pt>
    <dgm:pt modelId="{7E47550F-4D89-604B-BCEB-F2D31B236D3F}" type="pres">
      <dgm:prSet presAssocID="{96F50392-DF8B-744F-A970-D76AF8428AB8}" presName="dummy" presStyleCnt="0"/>
      <dgm:spPr/>
    </dgm:pt>
    <dgm:pt modelId="{F8DE0E21-A995-9942-919C-8129495203A5}" type="pres">
      <dgm:prSet presAssocID="{96F50392-DF8B-744F-A970-D76AF8428AB8}" presName="node" presStyleLbl="revTx" presStyleIdx="1" presStyleCnt="5" custScaleX="223142">
        <dgm:presLayoutVars>
          <dgm:bulletEnabled val="1"/>
        </dgm:presLayoutVars>
      </dgm:prSet>
      <dgm:spPr/>
    </dgm:pt>
    <dgm:pt modelId="{4C80373D-040E-C84E-8549-03AC080ECE6D}" type="pres">
      <dgm:prSet presAssocID="{4A32E1EF-9E4B-5B4E-A5B6-D2AE8A329C79}" presName="sibTrans" presStyleLbl="node1" presStyleIdx="1" presStyleCnt="5"/>
      <dgm:spPr/>
    </dgm:pt>
    <dgm:pt modelId="{77F1B77E-4D44-844B-9481-86050456C865}" type="pres">
      <dgm:prSet presAssocID="{61E3A80A-188E-7B46-8F57-5FCC3AB8BD66}" presName="dummy" presStyleCnt="0"/>
      <dgm:spPr/>
    </dgm:pt>
    <dgm:pt modelId="{DF3758FF-86FB-104B-82AD-9EB34F04490B}" type="pres">
      <dgm:prSet presAssocID="{61E3A80A-188E-7B46-8F57-5FCC3AB8BD66}" presName="node" presStyleLbl="revTx" presStyleIdx="2" presStyleCnt="5">
        <dgm:presLayoutVars>
          <dgm:bulletEnabled val="1"/>
        </dgm:presLayoutVars>
      </dgm:prSet>
      <dgm:spPr/>
    </dgm:pt>
    <dgm:pt modelId="{79AB23AD-2C15-2845-B220-A5663A38ABC3}" type="pres">
      <dgm:prSet presAssocID="{5BF11EF6-58D5-184A-9D51-F99B548617B6}" presName="sibTrans" presStyleLbl="node1" presStyleIdx="2" presStyleCnt="5"/>
      <dgm:spPr/>
    </dgm:pt>
    <dgm:pt modelId="{F4D8F34F-7C12-A64D-AC56-6E8D156D2596}" type="pres">
      <dgm:prSet presAssocID="{16B1E4A8-61F7-B042-88E3-B9EE8C103437}" presName="dummy" presStyleCnt="0"/>
      <dgm:spPr/>
    </dgm:pt>
    <dgm:pt modelId="{A3F623E2-22E0-4042-B6F2-AF7A68869668}" type="pres">
      <dgm:prSet presAssocID="{16B1E4A8-61F7-B042-88E3-B9EE8C103437}" presName="node" presStyleLbl="revTx" presStyleIdx="3" presStyleCnt="5">
        <dgm:presLayoutVars>
          <dgm:bulletEnabled val="1"/>
        </dgm:presLayoutVars>
      </dgm:prSet>
      <dgm:spPr/>
    </dgm:pt>
    <dgm:pt modelId="{54F20BA1-9788-7142-B454-B5A37ED29D42}" type="pres">
      <dgm:prSet presAssocID="{A0EB4B48-1A02-BB40-A345-2B4AFF9E118B}" presName="sibTrans" presStyleLbl="node1" presStyleIdx="3" presStyleCnt="5"/>
      <dgm:spPr/>
    </dgm:pt>
    <dgm:pt modelId="{79E80DD2-ECB7-5C46-9B5C-8FF2AEE2A9F5}" type="pres">
      <dgm:prSet presAssocID="{85199C61-FB1A-EF4E-8379-A918A194A10B}" presName="dummy" presStyleCnt="0"/>
      <dgm:spPr/>
    </dgm:pt>
    <dgm:pt modelId="{24CC9572-E41B-444D-BA43-DB8A1E2AC92C}" type="pres">
      <dgm:prSet presAssocID="{85199C61-FB1A-EF4E-8379-A918A194A10B}" presName="node" presStyleLbl="revTx" presStyleIdx="4" presStyleCnt="5">
        <dgm:presLayoutVars>
          <dgm:bulletEnabled val="1"/>
        </dgm:presLayoutVars>
      </dgm:prSet>
      <dgm:spPr/>
    </dgm:pt>
    <dgm:pt modelId="{278E90B9-73DD-264D-82E5-7CADA5C37FB1}" type="pres">
      <dgm:prSet presAssocID="{F5FF0AA1-C108-C74B-A97E-B8A8E35E6165}" presName="sibTrans" presStyleLbl="node1" presStyleIdx="4" presStyleCnt="5"/>
      <dgm:spPr/>
    </dgm:pt>
  </dgm:ptLst>
  <dgm:cxnLst>
    <dgm:cxn modelId="{7203C704-2A82-394C-8114-EDBEA328D770}" srcId="{39633565-300F-8F47-82A3-300A62492E34}" destId="{61E3A80A-188E-7B46-8F57-5FCC3AB8BD66}" srcOrd="2" destOrd="0" parTransId="{8E249A67-EC51-4240-974B-3124B1924A46}" sibTransId="{5BF11EF6-58D5-184A-9D51-F99B548617B6}"/>
    <dgm:cxn modelId="{06F6BF1E-DB55-4748-84DE-6AD57B940D7A}" srcId="{39633565-300F-8F47-82A3-300A62492E34}" destId="{227409B6-3AC1-1C47-80DB-7B043FAFF3ED}" srcOrd="0" destOrd="0" parTransId="{0899419E-CF7B-AF41-826C-1523229355FF}" sibTransId="{A14C9562-2A3B-144B-A824-4B569ED1CEB5}"/>
    <dgm:cxn modelId="{BC102B2F-E2C0-A241-ADCD-97C3402C6309}" type="presOf" srcId="{39633565-300F-8F47-82A3-300A62492E34}" destId="{1093BAA8-B0FC-6C4B-A1D4-5A3D5D9E8570}" srcOrd="0" destOrd="0" presId="urn:microsoft.com/office/officeart/2005/8/layout/cycle1"/>
    <dgm:cxn modelId="{8B9D7A2F-7060-E544-B3D7-BDC3971C62EF}" type="presOf" srcId="{5BF11EF6-58D5-184A-9D51-F99B548617B6}" destId="{79AB23AD-2C15-2845-B220-A5663A38ABC3}" srcOrd="0" destOrd="0" presId="urn:microsoft.com/office/officeart/2005/8/layout/cycle1"/>
    <dgm:cxn modelId="{E758E632-4370-6C44-8EB1-AAE5E22EBFA4}" type="presOf" srcId="{A14C9562-2A3B-144B-A824-4B569ED1CEB5}" destId="{BE779733-8A3D-DA48-B3D0-4324094053EE}" srcOrd="0" destOrd="0" presId="urn:microsoft.com/office/officeart/2005/8/layout/cycle1"/>
    <dgm:cxn modelId="{189DD845-2D4D-EC4A-A3B7-29AD99DE05F2}" type="presOf" srcId="{227409B6-3AC1-1C47-80DB-7B043FAFF3ED}" destId="{218AFF81-5F2A-924E-8D9E-9975B9C59F35}" srcOrd="0" destOrd="0" presId="urn:microsoft.com/office/officeart/2005/8/layout/cycle1"/>
    <dgm:cxn modelId="{842F4C76-DC5A-964A-A088-F030FD3C1E14}" srcId="{39633565-300F-8F47-82A3-300A62492E34}" destId="{16B1E4A8-61F7-B042-88E3-B9EE8C103437}" srcOrd="3" destOrd="0" parTransId="{E66D04ED-B393-514B-9243-FFE658846EBE}" sibTransId="{A0EB4B48-1A02-BB40-A345-2B4AFF9E118B}"/>
    <dgm:cxn modelId="{1C7FD481-F601-0846-B8E1-FE293C4B7BD0}" type="presOf" srcId="{85199C61-FB1A-EF4E-8379-A918A194A10B}" destId="{24CC9572-E41B-444D-BA43-DB8A1E2AC92C}" srcOrd="0" destOrd="0" presId="urn:microsoft.com/office/officeart/2005/8/layout/cycle1"/>
    <dgm:cxn modelId="{8D67288B-812F-4D4D-A7AE-ED029457346A}" type="presOf" srcId="{A0EB4B48-1A02-BB40-A345-2B4AFF9E118B}" destId="{54F20BA1-9788-7142-B454-B5A37ED29D42}" srcOrd="0" destOrd="0" presId="urn:microsoft.com/office/officeart/2005/8/layout/cycle1"/>
    <dgm:cxn modelId="{836C398B-A6B6-6B4A-87DF-A5C37019898D}" type="presOf" srcId="{96F50392-DF8B-744F-A970-D76AF8428AB8}" destId="{F8DE0E21-A995-9942-919C-8129495203A5}" srcOrd="0" destOrd="0" presId="urn:microsoft.com/office/officeart/2005/8/layout/cycle1"/>
    <dgm:cxn modelId="{5E73AA8D-612F-7A4A-917D-577BA9A86F6D}" srcId="{39633565-300F-8F47-82A3-300A62492E34}" destId="{85199C61-FB1A-EF4E-8379-A918A194A10B}" srcOrd="4" destOrd="0" parTransId="{C91CAB44-86E2-A444-87EF-27DCA3CB8C75}" sibTransId="{F5FF0AA1-C108-C74B-A97E-B8A8E35E6165}"/>
    <dgm:cxn modelId="{E6DE809C-D183-D548-B0DC-78781B9C3DD7}" srcId="{39633565-300F-8F47-82A3-300A62492E34}" destId="{96F50392-DF8B-744F-A970-D76AF8428AB8}" srcOrd="1" destOrd="0" parTransId="{73A79E9C-C744-8942-9937-B23265AEBDC2}" sibTransId="{4A32E1EF-9E4B-5B4E-A5B6-D2AE8A329C79}"/>
    <dgm:cxn modelId="{13148DA4-48DE-F143-A764-D91FD410E752}" type="presOf" srcId="{F5FF0AA1-C108-C74B-A97E-B8A8E35E6165}" destId="{278E90B9-73DD-264D-82E5-7CADA5C37FB1}" srcOrd="0" destOrd="0" presId="urn:microsoft.com/office/officeart/2005/8/layout/cycle1"/>
    <dgm:cxn modelId="{E89D2AB4-EDED-574A-898F-725359E6F98E}" type="presOf" srcId="{16B1E4A8-61F7-B042-88E3-B9EE8C103437}" destId="{A3F623E2-22E0-4042-B6F2-AF7A68869668}" srcOrd="0" destOrd="0" presId="urn:microsoft.com/office/officeart/2005/8/layout/cycle1"/>
    <dgm:cxn modelId="{10D9F0C0-F80F-8E44-BC49-AFB2A571B559}" type="presOf" srcId="{61E3A80A-188E-7B46-8F57-5FCC3AB8BD66}" destId="{DF3758FF-86FB-104B-82AD-9EB34F04490B}" srcOrd="0" destOrd="0" presId="urn:microsoft.com/office/officeart/2005/8/layout/cycle1"/>
    <dgm:cxn modelId="{0E87BFD7-B464-3042-A375-A942EBF02B03}" type="presOf" srcId="{4A32E1EF-9E4B-5B4E-A5B6-D2AE8A329C79}" destId="{4C80373D-040E-C84E-8549-03AC080ECE6D}" srcOrd="0" destOrd="0" presId="urn:microsoft.com/office/officeart/2005/8/layout/cycle1"/>
    <dgm:cxn modelId="{A91DE3BA-0E18-2F47-A377-16022578355B}" type="presParOf" srcId="{1093BAA8-B0FC-6C4B-A1D4-5A3D5D9E8570}" destId="{B96A6DA6-F0A8-AC47-8816-7EE994FB5A1E}" srcOrd="0" destOrd="0" presId="urn:microsoft.com/office/officeart/2005/8/layout/cycle1"/>
    <dgm:cxn modelId="{575551F7-1C7E-C848-8738-22276E353C15}" type="presParOf" srcId="{1093BAA8-B0FC-6C4B-A1D4-5A3D5D9E8570}" destId="{218AFF81-5F2A-924E-8D9E-9975B9C59F35}" srcOrd="1" destOrd="0" presId="urn:microsoft.com/office/officeart/2005/8/layout/cycle1"/>
    <dgm:cxn modelId="{43A6730F-E94D-8F43-989D-C0CF5E09D709}" type="presParOf" srcId="{1093BAA8-B0FC-6C4B-A1D4-5A3D5D9E8570}" destId="{BE779733-8A3D-DA48-B3D0-4324094053EE}" srcOrd="2" destOrd="0" presId="urn:microsoft.com/office/officeart/2005/8/layout/cycle1"/>
    <dgm:cxn modelId="{F48BDD69-C33E-5C4C-90C6-B66133080ADC}" type="presParOf" srcId="{1093BAA8-B0FC-6C4B-A1D4-5A3D5D9E8570}" destId="{7E47550F-4D89-604B-BCEB-F2D31B236D3F}" srcOrd="3" destOrd="0" presId="urn:microsoft.com/office/officeart/2005/8/layout/cycle1"/>
    <dgm:cxn modelId="{17E30638-7AC3-524C-AAEA-FAB807A045F5}" type="presParOf" srcId="{1093BAA8-B0FC-6C4B-A1D4-5A3D5D9E8570}" destId="{F8DE0E21-A995-9942-919C-8129495203A5}" srcOrd="4" destOrd="0" presId="urn:microsoft.com/office/officeart/2005/8/layout/cycle1"/>
    <dgm:cxn modelId="{3EA87E8A-ADD8-2047-9EC7-53DC96F23EBD}" type="presParOf" srcId="{1093BAA8-B0FC-6C4B-A1D4-5A3D5D9E8570}" destId="{4C80373D-040E-C84E-8549-03AC080ECE6D}" srcOrd="5" destOrd="0" presId="urn:microsoft.com/office/officeart/2005/8/layout/cycle1"/>
    <dgm:cxn modelId="{3F48B0D6-6527-804A-8213-1D9C499AB908}" type="presParOf" srcId="{1093BAA8-B0FC-6C4B-A1D4-5A3D5D9E8570}" destId="{77F1B77E-4D44-844B-9481-86050456C865}" srcOrd="6" destOrd="0" presId="urn:microsoft.com/office/officeart/2005/8/layout/cycle1"/>
    <dgm:cxn modelId="{A968B16D-10B8-F741-9485-F946C6799938}" type="presParOf" srcId="{1093BAA8-B0FC-6C4B-A1D4-5A3D5D9E8570}" destId="{DF3758FF-86FB-104B-82AD-9EB34F04490B}" srcOrd="7" destOrd="0" presId="urn:microsoft.com/office/officeart/2005/8/layout/cycle1"/>
    <dgm:cxn modelId="{E045A33C-13CB-4D44-82DF-76EEBDEC3232}" type="presParOf" srcId="{1093BAA8-B0FC-6C4B-A1D4-5A3D5D9E8570}" destId="{79AB23AD-2C15-2845-B220-A5663A38ABC3}" srcOrd="8" destOrd="0" presId="urn:microsoft.com/office/officeart/2005/8/layout/cycle1"/>
    <dgm:cxn modelId="{21BAF5A1-5BA3-7340-9D3E-99D5D07CDA74}" type="presParOf" srcId="{1093BAA8-B0FC-6C4B-A1D4-5A3D5D9E8570}" destId="{F4D8F34F-7C12-A64D-AC56-6E8D156D2596}" srcOrd="9" destOrd="0" presId="urn:microsoft.com/office/officeart/2005/8/layout/cycle1"/>
    <dgm:cxn modelId="{697F77D7-376E-214E-9EE5-BF863B07410F}" type="presParOf" srcId="{1093BAA8-B0FC-6C4B-A1D4-5A3D5D9E8570}" destId="{A3F623E2-22E0-4042-B6F2-AF7A68869668}" srcOrd="10" destOrd="0" presId="urn:microsoft.com/office/officeart/2005/8/layout/cycle1"/>
    <dgm:cxn modelId="{07AED5A7-BB13-1444-A510-6C48776AE3B0}" type="presParOf" srcId="{1093BAA8-B0FC-6C4B-A1D4-5A3D5D9E8570}" destId="{54F20BA1-9788-7142-B454-B5A37ED29D42}" srcOrd="11" destOrd="0" presId="urn:microsoft.com/office/officeart/2005/8/layout/cycle1"/>
    <dgm:cxn modelId="{44B888DF-00B0-5647-A7C5-C04F38668D76}" type="presParOf" srcId="{1093BAA8-B0FC-6C4B-A1D4-5A3D5D9E8570}" destId="{79E80DD2-ECB7-5C46-9B5C-8FF2AEE2A9F5}" srcOrd="12" destOrd="0" presId="urn:microsoft.com/office/officeart/2005/8/layout/cycle1"/>
    <dgm:cxn modelId="{BB5217A0-EC33-6642-B92D-3847F4C04F68}" type="presParOf" srcId="{1093BAA8-B0FC-6C4B-A1D4-5A3D5D9E8570}" destId="{24CC9572-E41B-444D-BA43-DB8A1E2AC92C}" srcOrd="13" destOrd="0" presId="urn:microsoft.com/office/officeart/2005/8/layout/cycle1"/>
    <dgm:cxn modelId="{C4121EED-BB7F-4D40-BD83-38EFA14232E2}" type="presParOf" srcId="{1093BAA8-B0FC-6C4B-A1D4-5A3D5D9E8570}" destId="{278E90B9-73DD-264D-82E5-7CADA5C37FB1}" srcOrd="14"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869042F-BCD3-474A-9879-402BDFC88205}" type="doc">
      <dgm:prSet loTypeId="urn:microsoft.com/office/officeart/2005/8/layout/cycle1" loCatId="" qsTypeId="urn:microsoft.com/office/officeart/2005/8/quickstyle/simple1" qsCatId="simple" csTypeId="urn:microsoft.com/office/officeart/2005/8/colors/accent1_2" csCatId="accent1" phldr="1"/>
      <dgm:spPr/>
      <dgm:t>
        <a:bodyPr/>
        <a:lstStyle/>
        <a:p>
          <a:endParaRPr lang="en-US"/>
        </a:p>
      </dgm:t>
    </dgm:pt>
    <dgm:pt modelId="{8BDFA4B1-6250-9848-8ABA-0726338245CA}">
      <dgm:prSet phldrT="[Text]"/>
      <dgm:spPr>
        <a:solidFill>
          <a:schemeClr val="accent6"/>
        </a:solidFill>
        <a:ln>
          <a:noFill/>
        </a:ln>
      </dgm:spPr>
      <dgm:t>
        <a:bodyPr/>
        <a:lstStyle/>
        <a:p>
          <a:r>
            <a:rPr lang="en-US" b="1">
              <a:solidFill>
                <a:schemeClr val="tx1"/>
              </a:solidFill>
            </a:rPr>
            <a:t>SELECTION</a:t>
          </a:r>
          <a:endParaRPr lang="en-US" b="1" dirty="0">
            <a:solidFill>
              <a:schemeClr val="tx1"/>
            </a:solidFill>
          </a:endParaRPr>
        </a:p>
      </dgm:t>
    </dgm:pt>
    <dgm:pt modelId="{B1CE970D-C6F7-2248-A04B-8CD57A64C120}" type="parTrans" cxnId="{8D32CC5E-2193-624B-A473-5779E1159CB8}">
      <dgm:prSet/>
      <dgm:spPr/>
      <dgm:t>
        <a:bodyPr/>
        <a:lstStyle/>
        <a:p>
          <a:endParaRPr lang="en-US"/>
        </a:p>
      </dgm:t>
    </dgm:pt>
    <dgm:pt modelId="{ED66C5B2-3277-2C4D-96AC-2B1BE6B6BDAC}" type="sibTrans" cxnId="{8D32CC5E-2193-624B-A473-5779E1159CB8}">
      <dgm:prSet/>
      <dgm:spPr>
        <a:solidFill>
          <a:schemeClr val="tx2">
            <a:lumMod val="60000"/>
            <a:lumOff val="40000"/>
          </a:schemeClr>
        </a:solidFill>
      </dgm:spPr>
      <dgm:t>
        <a:bodyPr/>
        <a:lstStyle/>
        <a:p>
          <a:endParaRPr lang="en-US"/>
        </a:p>
      </dgm:t>
    </dgm:pt>
    <dgm:pt modelId="{36248618-7805-0040-BC07-18ED2C74E9A3}">
      <dgm:prSet phldrT="[Text]"/>
      <dgm:spPr>
        <a:solidFill>
          <a:schemeClr val="accent6"/>
        </a:solidFill>
      </dgm:spPr>
      <dgm:t>
        <a:bodyPr/>
        <a:lstStyle/>
        <a:p>
          <a:r>
            <a:rPr lang="en-US" b="1" dirty="0">
              <a:solidFill>
                <a:schemeClr val="tx1"/>
              </a:solidFill>
            </a:rPr>
            <a:t>CUSTOMER EXPERIENCE</a:t>
          </a:r>
        </a:p>
      </dgm:t>
    </dgm:pt>
    <dgm:pt modelId="{E3C653F3-1E55-F543-982A-7E992D2B52F4}" type="parTrans" cxnId="{E986A6EA-67B6-B142-9DF1-9D4F68848E02}">
      <dgm:prSet/>
      <dgm:spPr/>
      <dgm:t>
        <a:bodyPr/>
        <a:lstStyle/>
        <a:p>
          <a:endParaRPr lang="en-US"/>
        </a:p>
      </dgm:t>
    </dgm:pt>
    <dgm:pt modelId="{F1A1CC13-2621-0844-88A1-CCC8738B99A8}" type="sibTrans" cxnId="{E986A6EA-67B6-B142-9DF1-9D4F68848E02}">
      <dgm:prSet/>
      <dgm:spPr>
        <a:solidFill>
          <a:schemeClr val="tx2">
            <a:lumMod val="60000"/>
            <a:lumOff val="40000"/>
          </a:schemeClr>
        </a:solidFill>
      </dgm:spPr>
      <dgm:t>
        <a:bodyPr/>
        <a:lstStyle/>
        <a:p>
          <a:endParaRPr lang="en-US"/>
        </a:p>
      </dgm:t>
    </dgm:pt>
    <dgm:pt modelId="{A59A4347-87D5-C847-8F66-B51011B10BE4}">
      <dgm:prSet phldrT="[Text]"/>
      <dgm:spPr>
        <a:solidFill>
          <a:schemeClr val="accent6"/>
        </a:solidFill>
      </dgm:spPr>
      <dgm:t>
        <a:bodyPr/>
        <a:lstStyle/>
        <a:p>
          <a:r>
            <a:rPr lang="en-US" b="1" dirty="0">
              <a:solidFill>
                <a:schemeClr val="tx1"/>
              </a:solidFill>
            </a:rPr>
            <a:t>TRAFFIC</a:t>
          </a:r>
        </a:p>
      </dgm:t>
    </dgm:pt>
    <dgm:pt modelId="{7561D6E6-0F67-1D41-8AC7-F9A92E081789}" type="parTrans" cxnId="{F906AEA2-4850-2940-AD73-73E2E7316260}">
      <dgm:prSet/>
      <dgm:spPr/>
      <dgm:t>
        <a:bodyPr/>
        <a:lstStyle/>
        <a:p>
          <a:endParaRPr lang="en-US"/>
        </a:p>
      </dgm:t>
    </dgm:pt>
    <dgm:pt modelId="{00BEB021-74F7-4D43-98B9-D43AA282D283}" type="sibTrans" cxnId="{F906AEA2-4850-2940-AD73-73E2E7316260}">
      <dgm:prSet/>
      <dgm:spPr>
        <a:solidFill>
          <a:schemeClr val="tx2">
            <a:lumMod val="60000"/>
            <a:lumOff val="40000"/>
          </a:schemeClr>
        </a:solidFill>
      </dgm:spPr>
      <dgm:t>
        <a:bodyPr/>
        <a:lstStyle/>
        <a:p>
          <a:endParaRPr lang="en-US"/>
        </a:p>
      </dgm:t>
    </dgm:pt>
    <dgm:pt modelId="{43304081-5060-974A-89DB-43A7D5C39C65}">
      <dgm:prSet phldrT="[Text]"/>
      <dgm:spPr>
        <a:solidFill>
          <a:schemeClr val="accent6"/>
        </a:solidFill>
      </dgm:spPr>
      <dgm:t>
        <a:bodyPr/>
        <a:lstStyle/>
        <a:p>
          <a:r>
            <a:rPr lang="en-US" b="1" dirty="0">
              <a:solidFill>
                <a:schemeClr val="tx1"/>
              </a:solidFill>
            </a:rPr>
            <a:t>SELLERS</a:t>
          </a:r>
        </a:p>
      </dgm:t>
    </dgm:pt>
    <dgm:pt modelId="{392081A4-ADF3-4C42-8BED-5025E76670F0}" type="parTrans" cxnId="{4257FFE9-2221-3742-AC69-DA7E51096620}">
      <dgm:prSet/>
      <dgm:spPr/>
      <dgm:t>
        <a:bodyPr/>
        <a:lstStyle/>
        <a:p>
          <a:endParaRPr lang="en-US"/>
        </a:p>
      </dgm:t>
    </dgm:pt>
    <dgm:pt modelId="{48757B74-850E-9141-9FBE-A1C3EE597BF3}" type="sibTrans" cxnId="{4257FFE9-2221-3742-AC69-DA7E51096620}">
      <dgm:prSet/>
      <dgm:spPr>
        <a:solidFill>
          <a:schemeClr val="tx2">
            <a:lumMod val="60000"/>
            <a:lumOff val="40000"/>
          </a:schemeClr>
        </a:solidFill>
      </dgm:spPr>
      <dgm:t>
        <a:bodyPr/>
        <a:lstStyle/>
        <a:p>
          <a:endParaRPr lang="en-US"/>
        </a:p>
      </dgm:t>
    </dgm:pt>
    <dgm:pt modelId="{2FA3A9CE-C6DB-A44F-9735-E828BB007685}" type="pres">
      <dgm:prSet presAssocID="{C869042F-BCD3-474A-9879-402BDFC88205}" presName="cycle" presStyleCnt="0">
        <dgm:presLayoutVars>
          <dgm:dir/>
          <dgm:resizeHandles val="exact"/>
        </dgm:presLayoutVars>
      </dgm:prSet>
      <dgm:spPr/>
    </dgm:pt>
    <dgm:pt modelId="{60A5B27D-1766-F348-945C-5F4B354708B9}" type="pres">
      <dgm:prSet presAssocID="{36248618-7805-0040-BC07-18ED2C74E9A3}" presName="dummy" presStyleCnt="0"/>
      <dgm:spPr/>
    </dgm:pt>
    <dgm:pt modelId="{2EA78C42-36D0-304B-8A2B-8CE791102499}" type="pres">
      <dgm:prSet presAssocID="{36248618-7805-0040-BC07-18ED2C74E9A3}" presName="node" presStyleLbl="revTx" presStyleIdx="0" presStyleCnt="4">
        <dgm:presLayoutVars>
          <dgm:bulletEnabled val="1"/>
        </dgm:presLayoutVars>
      </dgm:prSet>
      <dgm:spPr>
        <a:prstGeom prst="ellipse">
          <a:avLst/>
        </a:prstGeom>
      </dgm:spPr>
    </dgm:pt>
    <dgm:pt modelId="{47B6AACF-6097-D142-BEA7-5C32A852EEDC}" type="pres">
      <dgm:prSet presAssocID="{F1A1CC13-2621-0844-88A1-CCC8738B99A8}" presName="sibTrans" presStyleLbl="node1" presStyleIdx="0" presStyleCnt="4"/>
      <dgm:spPr/>
    </dgm:pt>
    <dgm:pt modelId="{90EDDE12-D7A2-694D-8B4E-4796A520A743}" type="pres">
      <dgm:prSet presAssocID="{A59A4347-87D5-C847-8F66-B51011B10BE4}" presName="dummy" presStyleCnt="0"/>
      <dgm:spPr/>
    </dgm:pt>
    <dgm:pt modelId="{4DF44826-EF7A-7D49-B6B6-2BB3B4A4BB85}" type="pres">
      <dgm:prSet presAssocID="{A59A4347-87D5-C847-8F66-B51011B10BE4}" presName="node" presStyleLbl="revTx" presStyleIdx="1" presStyleCnt="4">
        <dgm:presLayoutVars>
          <dgm:bulletEnabled val="1"/>
        </dgm:presLayoutVars>
      </dgm:prSet>
      <dgm:spPr>
        <a:prstGeom prst="ellipse">
          <a:avLst/>
        </a:prstGeom>
      </dgm:spPr>
    </dgm:pt>
    <dgm:pt modelId="{53CE8DA1-03BF-4349-BF12-3BB1155B4FFC}" type="pres">
      <dgm:prSet presAssocID="{00BEB021-74F7-4D43-98B9-D43AA282D283}" presName="sibTrans" presStyleLbl="node1" presStyleIdx="1" presStyleCnt="4"/>
      <dgm:spPr/>
    </dgm:pt>
    <dgm:pt modelId="{BD110DE8-6A26-F245-A18E-1F961F548789}" type="pres">
      <dgm:prSet presAssocID="{43304081-5060-974A-89DB-43A7D5C39C65}" presName="dummy" presStyleCnt="0"/>
      <dgm:spPr/>
    </dgm:pt>
    <dgm:pt modelId="{22C412F3-6A77-A64C-912D-8CE54219009F}" type="pres">
      <dgm:prSet presAssocID="{43304081-5060-974A-89DB-43A7D5C39C65}" presName="node" presStyleLbl="revTx" presStyleIdx="2" presStyleCnt="4">
        <dgm:presLayoutVars>
          <dgm:bulletEnabled val="1"/>
        </dgm:presLayoutVars>
      </dgm:prSet>
      <dgm:spPr>
        <a:prstGeom prst="ellipse">
          <a:avLst/>
        </a:prstGeom>
      </dgm:spPr>
    </dgm:pt>
    <dgm:pt modelId="{6700D198-C796-2542-AF0F-2736AEB1DBF9}" type="pres">
      <dgm:prSet presAssocID="{48757B74-850E-9141-9FBE-A1C3EE597BF3}" presName="sibTrans" presStyleLbl="node1" presStyleIdx="2" presStyleCnt="4"/>
      <dgm:spPr/>
    </dgm:pt>
    <dgm:pt modelId="{724304E7-69B3-3744-AB07-CDB01E22C47A}" type="pres">
      <dgm:prSet presAssocID="{8BDFA4B1-6250-9848-8ABA-0726338245CA}" presName="dummy" presStyleCnt="0"/>
      <dgm:spPr/>
    </dgm:pt>
    <dgm:pt modelId="{A0EB9BDC-3199-0A44-86CA-5056F7FE379D}" type="pres">
      <dgm:prSet presAssocID="{8BDFA4B1-6250-9848-8ABA-0726338245CA}" presName="node" presStyleLbl="revTx" presStyleIdx="3" presStyleCnt="4">
        <dgm:presLayoutVars>
          <dgm:bulletEnabled val="1"/>
        </dgm:presLayoutVars>
      </dgm:prSet>
      <dgm:spPr>
        <a:prstGeom prst="ellipse">
          <a:avLst/>
        </a:prstGeom>
      </dgm:spPr>
    </dgm:pt>
    <dgm:pt modelId="{0E71173A-8F7D-0D43-834F-5CA96399457C}" type="pres">
      <dgm:prSet presAssocID="{ED66C5B2-3277-2C4D-96AC-2B1BE6B6BDAC}" presName="sibTrans" presStyleLbl="node1" presStyleIdx="3" presStyleCnt="4"/>
      <dgm:spPr/>
    </dgm:pt>
  </dgm:ptLst>
  <dgm:cxnLst>
    <dgm:cxn modelId="{01B61A51-A523-A349-8319-35D125193C12}" type="presOf" srcId="{36248618-7805-0040-BC07-18ED2C74E9A3}" destId="{2EA78C42-36D0-304B-8A2B-8CE791102499}" srcOrd="0" destOrd="0" presId="urn:microsoft.com/office/officeart/2005/8/layout/cycle1"/>
    <dgm:cxn modelId="{8D32CC5E-2193-624B-A473-5779E1159CB8}" srcId="{C869042F-BCD3-474A-9879-402BDFC88205}" destId="{8BDFA4B1-6250-9848-8ABA-0726338245CA}" srcOrd="3" destOrd="0" parTransId="{B1CE970D-C6F7-2248-A04B-8CD57A64C120}" sibTransId="{ED66C5B2-3277-2C4D-96AC-2B1BE6B6BDAC}"/>
    <dgm:cxn modelId="{8CF7E162-9AE9-964A-BBEE-76ED2096EA21}" type="presOf" srcId="{8BDFA4B1-6250-9848-8ABA-0726338245CA}" destId="{A0EB9BDC-3199-0A44-86CA-5056F7FE379D}" srcOrd="0" destOrd="0" presId="urn:microsoft.com/office/officeart/2005/8/layout/cycle1"/>
    <dgm:cxn modelId="{BED76A6C-E9EA-7D41-A3DD-1576E86D8E75}" type="presOf" srcId="{00BEB021-74F7-4D43-98B9-D43AA282D283}" destId="{53CE8DA1-03BF-4349-BF12-3BB1155B4FFC}" srcOrd="0" destOrd="0" presId="urn:microsoft.com/office/officeart/2005/8/layout/cycle1"/>
    <dgm:cxn modelId="{DD13D56E-0BB5-434F-8E2D-291E4541AEA5}" type="presOf" srcId="{A59A4347-87D5-C847-8F66-B51011B10BE4}" destId="{4DF44826-EF7A-7D49-B6B6-2BB3B4A4BB85}" srcOrd="0" destOrd="0" presId="urn:microsoft.com/office/officeart/2005/8/layout/cycle1"/>
    <dgm:cxn modelId="{F906AEA2-4850-2940-AD73-73E2E7316260}" srcId="{C869042F-BCD3-474A-9879-402BDFC88205}" destId="{A59A4347-87D5-C847-8F66-B51011B10BE4}" srcOrd="1" destOrd="0" parTransId="{7561D6E6-0F67-1D41-8AC7-F9A92E081789}" sibTransId="{00BEB021-74F7-4D43-98B9-D43AA282D283}"/>
    <dgm:cxn modelId="{5F8C87A4-06C9-8F47-BCE1-E0F59046D401}" type="presOf" srcId="{43304081-5060-974A-89DB-43A7D5C39C65}" destId="{22C412F3-6A77-A64C-912D-8CE54219009F}" srcOrd="0" destOrd="0" presId="urn:microsoft.com/office/officeart/2005/8/layout/cycle1"/>
    <dgm:cxn modelId="{85008DBF-106C-1348-AA40-5AE858C1CD07}" type="presOf" srcId="{C869042F-BCD3-474A-9879-402BDFC88205}" destId="{2FA3A9CE-C6DB-A44F-9735-E828BB007685}" srcOrd="0" destOrd="0" presId="urn:microsoft.com/office/officeart/2005/8/layout/cycle1"/>
    <dgm:cxn modelId="{0A83D0D5-A288-D14F-B11E-29F082256314}" type="presOf" srcId="{48757B74-850E-9141-9FBE-A1C3EE597BF3}" destId="{6700D198-C796-2542-AF0F-2736AEB1DBF9}" srcOrd="0" destOrd="0" presId="urn:microsoft.com/office/officeart/2005/8/layout/cycle1"/>
    <dgm:cxn modelId="{4257FFE9-2221-3742-AC69-DA7E51096620}" srcId="{C869042F-BCD3-474A-9879-402BDFC88205}" destId="{43304081-5060-974A-89DB-43A7D5C39C65}" srcOrd="2" destOrd="0" parTransId="{392081A4-ADF3-4C42-8BED-5025E76670F0}" sibTransId="{48757B74-850E-9141-9FBE-A1C3EE597BF3}"/>
    <dgm:cxn modelId="{E986A6EA-67B6-B142-9DF1-9D4F68848E02}" srcId="{C869042F-BCD3-474A-9879-402BDFC88205}" destId="{36248618-7805-0040-BC07-18ED2C74E9A3}" srcOrd="0" destOrd="0" parTransId="{E3C653F3-1E55-F543-982A-7E992D2B52F4}" sibTransId="{F1A1CC13-2621-0844-88A1-CCC8738B99A8}"/>
    <dgm:cxn modelId="{66C024F9-A4AD-6F45-92F5-5B2D2F7254BA}" type="presOf" srcId="{ED66C5B2-3277-2C4D-96AC-2B1BE6B6BDAC}" destId="{0E71173A-8F7D-0D43-834F-5CA96399457C}" srcOrd="0" destOrd="0" presId="urn:microsoft.com/office/officeart/2005/8/layout/cycle1"/>
    <dgm:cxn modelId="{7F3709FA-FDD6-BC47-B644-D7D9E50F1AC6}" type="presOf" srcId="{F1A1CC13-2621-0844-88A1-CCC8738B99A8}" destId="{47B6AACF-6097-D142-BEA7-5C32A852EEDC}" srcOrd="0" destOrd="0" presId="urn:microsoft.com/office/officeart/2005/8/layout/cycle1"/>
    <dgm:cxn modelId="{D5373F2F-7967-3943-AAFA-18F9DD03F38B}" type="presParOf" srcId="{2FA3A9CE-C6DB-A44F-9735-E828BB007685}" destId="{60A5B27D-1766-F348-945C-5F4B354708B9}" srcOrd="0" destOrd="0" presId="urn:microsoft.com/office/officeart/2005/8/layout/cycle1"/>
    <dgm:cxn modelId="{807E94B8-E244-3946-983C-D41FE254CEB8}" type="presParOf" srcId="{2FA3A9CE-C6DB-A44F-9735-E828BB007685}" destId="{2EA78C42-36D0-304B-8A2B-8CE791102499}" srcOrd="1" destOrd="0" presId="urn:microsoft.com/office/officeart/2005/8/layout/cycle1"/>
    <dgm:cxn modelId="{F693B087-232F-C24B-89C5-7BD20F75AE8A}" type="presParOf" srcId="{2FA3A9CE-C6DB-A44F-9735-E828BB007685}" destId="{47B6AACF-6097-D142-BEA7-5C32A852EEDC}" srcOrd="2" destOrd="0" presId="urn:microsoft.com/office/officeart/2005/8/layout/cycle1"/>
    <dgm:cxn modelId="{A08A3473-2375-7646-B246-DD3DFAB114F1}" type="presParOf" srcId="{2FA3A9CE-C6DB-A44F-9735-E828BB007685}" destId="{90EDDE12-D7A2-694D-8B4E-4796A520A743}" srcOrd="3" destOrd="0" presId="urn:microsoft.com/office/officeart/2005/8/layout/cycle1"/>
    <dgm:cxn modelId="{73F14B84-2F95-C246-9ABB-0DA42E83C883}" type="presParOf" srcId="{2FA3A9CE-C6DB-A44F-9735-E828BB007685}" destId="{4DF44826-EF7A-7D49-B6B6-2BB3B4A4BB85}" srcOrd="4" destOrd="0" presId="urn:microsoft.com/office/officeart/2005/8/layout/cycle1"/>
    <dgm:cxn modelId="{5CC63840-10BE-A745-904D-90EBFE2AB0D7}" type="presParOf" srcId="{2FA3A9CE-C6DB-A44F-9735-E828BB007685}" destId="{53CE8DA1-03BF-4349-BF12-3BB1155B4FFC}" srcOrd="5" destOrd="0" presId="urn:microsoft.com/office/officeart/2005/8/layout/cycle1"/>
    <dgm:cxn modelId="{C572FA69-4DDE-424D-BE03-019543CD39B5}" type="presParOf" srcId="{2FA3A9CE-C6DB-A44F-9735-E828BB007685}" destId="{BD110DE8-6A26-F245-A18E-1F961F548789}" srcOrd="6" destOrd="0" presId="urn:microsoft.com/office/officeart/2005/8/layout/cycle1"/>
    <dgm:cxn modelId="{DEF07262-1C2A-CA4A-89CF-093C2C914870}" type="presParOf" srcId="{2FA3A9CE-C6DB-A44F-9735-E828BB007685}" destId="{22C412F3-6A77-A64C-912D-8CE54219009F}" srcOrd="7" destOrd="0" presId="urn:microsoft.com/office/officeart/2005/8/layout/cycle1"/>
    <dgm:cxn modelId="{592452AB-B409-FF42-85B2-D06895B50E00}" type="presParOf" srcId="{2FA3A9CE-C6DB-A44F-9735-E828BB007685}" destId="{6700D198-C796-2542-AF0F-2736AEB1DBF9}" srcOrd="8" destOrd="0" presId="urn:microsoft.com/office/officeart/2005/8/layout/cycle1"/>
    <dgm:cxn modelId="{48506F76-5BDD-3A43-8FC3-F927016745E9}" type="presParOf" srcId="{2FA3A9CE-C6DB-A44F-9735-E828BB007685}" destId="{724304E7-69B3-3744-AB07-CDB01E22C47A}" srcOrd="9" destOrd="0" presId="urn:microsoft.com/office/officeart/2005/8/layout/cycle1"/>
    <dgm:cxn modelId="{72AA8A3C-7132-7A48-A24F-C95B7C596F3C}" type="presParOf" srcId="{2FA3A9CE-C6DB-A44F-9735-E828BB007685}" destId="{A0EB9BDC-3199-0A44-86CA-5056F7FE379D}" srcOrd="10" destOrd="0" presId="urn:microsoft.com/office/officeart/2005/8/layout/cycle1"/>
    <dgm:cxn modelId="{330AF8D6-23EF-894D-AAD1-FAE0E824CAB9}" type="presParOf" srcId="{2FA3A9CE-C6DB-A44F-9735-E828BB007685}" destId="{0E71173A-8F7D-0D43-834F-5CA96399457C}" srcOrd="11"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AB6860-F13B-6D4E-B78D-D2785E51B86B}">
      <dsp:nvSpPr>
        <dsp:cNvPr id="0" name=""/>
        <dsp:cNvSpPr/>
      </dsp:nvSpPr>
      <dsp:spPr>
        <a:xfrm>
          <a:off x="5729179" y="-78142"/>
          <a:ext cx="1891569" cy="1891569"/>
        </a:xfrm>
        <a:prstGeom prst="ellipse">
          <a:avLst/>
        </a:prstGeom>
        <a:solidFill>
          <a:schemeClr val="tx2">
            <a:lumMod val="60000"/>
            <a:lumOff val="4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7780" rIns="0" bIns="17780" numCol="1" spcCol="1270" anchor="ctr" anchorCtr="0">
          <a:noAutofit/>
        </a:bodyPr>
        <a:lstStyle/>
        <a:p>
          <a:pPr marL="0" lvl="0" indent="0" algn="ctr" defTabSz="622300">
            <a:lnSpc>
              <a:spcPct val="90000"/>
            </a:lnSpc>
            <a:spcBef>
              <a:spcPct val="0"/>
            </a:spcBef>
            <a:spcAft>
              <a:spcPct val="35000"/>
            </a:spcAft>
            <a:buNone/>
          </a:pPr>
          <a:r>
            <a:rPr lang="en-GB" sz="1400" b="1" kern="1200" dirty="0">
              <a:solidFill>
                <a:srgbClr val="FFFFFF"/>
              </a:solidFill>
              <a:latin typeface="Noto Sans" panose="020B0502040504020204" pitchFamily="34" charset="0"/>
              <a:ea typeface="Noto Sans" panose="020B0502040504020204" pitchFamily="34" charset="0"/>
              <a:cs typeface="Noto Sans" panose="020B0502040504020204" pitchFamily="34" charset="0"/>
            </a:rPr>
            <a:t>INNOVATION</a:t>
          </a:r>
        </a:p>
      </dsp:txBody>
      <dsp:txXfrm>
        <a:off x="6006193" y="198872"/>
        <a:ext cx="1337541" cy="1337541"/>
      </dsp:txXfrm>
    </dsp:sp>
    <dsp:sp modelId="{3135EE20-D82C-A84B-A024-1FF8DCBD5DCE}">
      <dsp:nvSpPr>
        <dsp:cNvPr id="0" name=""/>
        <dsp:cNvSpPr/>
      </dsp:nvSpPr>
      <dsp:spPr>
        <a:xfrm rot="2695289">
          <a:off x="7400458" y="1548550"/>
          <a:ext cx="377191" cy="461357"/>
        </a:xfrm>
        <a:prstGeom prst="rightArrow">
          <a:avLst>
            <a:gd name="adj1" fmla="val 60000"/>
            <a:gd name="adj2" fmla="val 50000"/>
          </a:avLst>
        </a:prstGeom>
        <a:noFill/>
        <a:ln w="38100">
          <a:solidFill>
            <a:schemeClr val="tx2">
              <a:lumMod val="60000"/>
              <a:lumOff val="40000"/>
            </a:schemeClr>
          </a:solidFill>
          <a:prstDash val="sysDash"/>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GB" sz="1700" b="1" kern="1200" dirty="0"/>
        </a:p>
      </dsp:txBody>
      <dsp:txXfrm>
        <a:off x="7416975" y="1600869"/>
        <a:ext cx="264034" cy="276815"/>
      </dsp:txXfrm>
    </dsp:sp>
    <dsp:sp modelId="{FFB4E12C-2D98-A045-8935-C95EAE3A5C2F}">
      <dsp:nvSpPr>
        <dsp:cNvPr id="0" name=""/>
        <dsp:cNvSpPr/>
      </dsp:nvSpPr>
      <dsp:spPr>
        <a:xfrm>
          <a:off x="7572477" y="1760109"/>
          <a:ext cx="1891569" cy="1891569"/>
        </a:xfrm>
        <a:prstGeom prst="ellipse">
          <a:avLst/>
        </a:prstGeom>
        <a:solidFill>
          <a:schemeClr val="accent1"/>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7780" rIns="0" bIns="17780" numCol="1" spcCol="1270" anchor="ctr" anchorCtr="0">
          <a:noAutofit/>
        </a:bodyPr>
        <a:lstStyle/>
        <a:p>
          <a:pPr marL="0" lvl="0" indent="0" algn="ctr" defTabSz="622300">
            <a:lnSpc>
              <a:spcPct val="90000"/>
            </a:lnSpc>
            <a:spcBef>
              <a:spcPct val="0"/>
            </a:spcBef>
            <a:spcAft>
              <a:spcPct val="35000"/>
            </a:spcAft>
            <a:buNone/>
          </a:pPr>
          <a:r>
            <a:rPr lang="en-GB" sz="1400" b="1" kern="1200" dirty="0">
              <a:solidFill>
                <a:srgbClr val="FFFFFF"/>
              </a:solidFill>
              <a:latin typeface="Noto Sans" panose="020B0502040504020204" pitchFamily="34" charset="0"/>
              <a:ea typeface="Noto Sans" panose="020B0502040504020204" pitchFamily="34" charset="0"/>
              <a:cs typeface="Noto Sans" panose="020B0502040504020204" pitchFamily="34" charset="0"/>
            </a:rPr>
            <a:t>SCALE</a:t>
          </a:r>
        </a:p>
      </dsp:txBody>
      <dsp:txXfrm>
        <a:off x="7849491" y="2037123"/>
        <a:ext cx="1337541" cy="1337541"/>
      </dsp:txXfrm>
    </dsp:sp>
    <dsp:sp modelId="{92AEE8FE-9C65-9445-A552-64A0F9294AE4}">
      <dsp:nvSpPr>
        <dsp:cNvPr id="0" name=""/>
        <dsp:cNvSpPr/>
      </dsp:nvSpPr>
      <dsp:spPr>
        <a:xfrm rot="8100000">
          <a:off x="7418990" y="3386834"/>
          <a:ext cx="375304" cy="461357"/>
        </a:xfrm>
        <a:prstGeom prst="rightArrow">
          <a:avLst>
            <a:gd name="adj1" fmla="val 60000"/>
            <a:gd name="adj2" fmla="val 50000"/>
          </a:avLst>
        </a:prstGeom>
        <a:solidFill>
          <a:schemeClr val="bg1">
            <a:lumMod val="7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GB" sz="1700" kern="1200"/>
        </a:p>
      </dsp:txBody>
      <dsp:txXfrm rot="10800000">
        <a:off x="7515092" y="3439298"/>
        <a:ext cx="262713" cy="276815"/>
      </dsp:txXfrm>
    </dsp:sp>
    <dsp:sp modelId="{4415EEE7-3995-CA4A-8524-97222E2F7E78}">
      <dsp:nvSpPr>
        <dsp:cNvPr id="0" name=""/>
        <dsp:cNvSpPr/>
      </dsp:nvSpPr>
      <dsp:spPr>
        <a:xfrm>
          <a:off x="5734218" y="3598368"/>
          <a:ext cx="1891569" cy="1891569"/>
        </a:xfrm>
        <a:prstGeom prst="ellipse">
          <a:avLst/>
        </a:prstGeom>
        <a:solidFill>
          <a:schemeClr val="accent1"/>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7780" rIns="0" bIns="17780" numCol="1" spcCol="1270" anchor="ctr" anchorCtr="0">
          <a:noAutofit/>
        </a:bodyPr>
        <a:lstStyle/>
        <a:p>
          <a:pPr marL="0" lvl="0" indent="0" algn="ctr" defTabSz="622300">
            <a:lnSpc>
              <a:spcPct val="90000"/>
            </a:lnSpc>
            <a:spcBef>
              <a:spcPct val="0"/>
            </a:spcBef>
            <a:spcAft>
              <a:spcPct val="35000"/>
            </a:spcAft>
            <a:buNone/>
          </a:pPr>
          <a:r>
            <a:rPr lang="en-GB" sz="1400" b="1" kern="1200" dirty="0">
              <a:latin typeface="Noto Sans" panose="020B0502040504020204" pitchFamily="34" charset="0"/>
              <a:ea typeface="Noto Sans" panose="020B0502040504020204" pitchFamily="34" charset="0"/>
              <a:cs typeface="Noto Sans" panose="020B0502040504020204" pitchFamily="34" charset="0"/>
            </a:rPr>
            <a:t>NEW BARRIER OR BOTTLENECK</a:t>
          </a:r>
        </a:p>
      </dsp:txBody>
      <dsp:txXfrm>
        <a:off x="6011232" y="3875382"/>
        <a:ext cx="1337541" cy="1337541"/>
      </dsp:txXfrm>
    </dsp:sp>
    <dsp:sp modelId="{33970F49-3A90-EA45-9B9D-52E7D681A28E}">
      <dsp:nvSpPr>
        <dsp:cNvPr id="0" name=""/>
        <dsp:cNvSpPr/>
      </dsp:nvSpPr>
      <dsp:spPr>
        <a:xfrm rot="13500000">
          <a:off x="5532361" y="3374569"/>
          <a:ext cx="417472" cy="461357"/>
        </a:xfrm>
        <a:prstGeom prst="rightArrow">
          <a:avLst>
            <a:gd name="adj1" fmla="val 60000"/>
            <a:gd name="adj2" fmla="val 50000"/>
          </a:avLst>
        </a:prstGeom>
        <a:solidFill>
          <a:schemeClr val="bg1">
            <a:lumMod val="7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GB" sz="1700" kern="1200"/>
        </a:p>
      </dsp:txBody>
      <dsp:txXfrm rot="10800000">
        <a:off x="5639262" y="3511120"/>
        <a:ext cx="292230" cy="276815"/>
      </dsp:txXfrm>
    </dsp:sp>
    <dsp:sp modelId="{A353B046-5FF0-8440-AB9B-A9A31BDE3C27}">
      <dsp:nvSpPr>
        <dsp:cNvPr id="0" name=""/>
        <dsp:cNvSpPr/>
      </dsp:nvSpPr>
      <dsp:spPr>
        <a:xfrm>
          <a:off x="3975521" y="1839671"/>
          <a:ext cx="1732444" cy="1732444"/>
        </a:xfrm>
        <a:prstGeom prst="ellipse">
          <a:avLst/>
        </a:prstGeom>
        <a:solidFill>
          <a:schemeClr val="accent1"/>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7780" rIns="0" bIns="17780" numCol="1" spcCol="1270" anchor="ctr" anchorCtr="0">
          <a:noAutofit/>
        </a:bodyPr>
        <a:lstStyle/>
        <a:p>
          <a:pPr marL="0" lvl="0" indent="0" algn="ctr" defTabSz="622300">
            <a:lnSpc>
              <a:spcPct val="90000"/>
            </a:lnSpc>
            <a:spcBef>
              <a:spcPct val="0"/>
            </a:spcBef>
            <a:spcAft>
              <a:spcPct val="35000"/>
            </a:spcAft>
            <a:buNone/>
          </a:pPr>
          <a:r>
            <a:rPr lang="en-GB" sz="1400" b="1" kern="1200" dirty="0">
              <a:latin typeface="Noto Sans" panose="020B0502040504020204" pitchFamily="34" charset="0"/>
              <a:ea typeface="Noto Sans" panose="020B0502040504020204" pitchFamily="34" charset="0"/>
              <a:cs typeface="Noto Sans" panose="020B0502040504020204" pitchFamily="34" charset="0"/>
            </a:rPr>
            <a:t>SOLVE PROBLEMS</a:t>
          </a:r>
        </a:p>
      </dsp:txBody>
      <dsp:txXfrm>
        <a:off x="4229232" y="2093382"/>
        <a:ext cx="1225022" cy="1225022"/>
      </dsp:txXfrm>
    </dsp:sp>
    <dsp:sp modelId="{41EAFC8A-B943-144D-BC66-2E95AAF172FB}">
      <dsp:nvSpPr>
        <dsp:cNvPr id="0" name=""/>
        <dsp:cNvSpPr/>
      </dsp:nvSpPr>
      <dsp:spPr>
        <a:xfrm rot="21595289">
          <a:off x="6106005" y="2542711"/>
          <a:ext cx="1174138" cy="467999"/>
        </a:xfrm>
        <a:prstGeom prst="rightArrow">
          <a:avLst>
            <a:gd name="adj1" fmla="val 60000"/>
            <a:gd name="adj2" fmla="val 50000"/>
          </a:avLst>
        </a:prstGeom>
        <a:solidFill>
          <a:srgbClr val="FFFFFF">
            <a:lumMod val="7500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GB" sz="1700" kern="1200">
            <a:solidFill>
              <a:srgbClr val="FFFFFF"/>
            </a:solidFill>
            <a:latin typeface="Noto Sans" panose="02020603050405020304"/>
            <a:ea typeface="+mn-ea"/>
            <a:cs typeface="+mn-cs"/>
          </a:endParaRPr>
        </a:p>
      </dsp:txBody>
      <dsp:txXfrm>
        <a:off x="6106005" y="2636407"/>
        <a:ext cx="1033738" cy="28079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EF2C43-DF93-3A43-90A7-D42BC163D5A5}">
      <dsp:nvSpPr>
        <dsp:cNvPr id="0" name=""/>
        <dsp:cNvSpPr/>
      </dsp:nvSpPr>
      <dsp:spPr>
        <a:xfrm>
          <a:off x="8765443" y="2195034"/>
          <a:ext cx="272058" cy="3409797"/>
        </a:xfrm>
        <a:custGeom>
          <a:avLst/>
          <a:gdLst/>
          <a:ahLst/>
          <a:cxnLst/>
          <a:rect l="0" t="0" r="0" b="0"/>
          <a:pathLst>
            <a:path>
              <a:moveTo>
                <a:pt x="0" y="0"/>
              </a:moveTo>
              <a:lnTo>
                <a:pt x="0" y="3409797"/>
              </a:lnTo>
              <a:lnTo>
                <a:pt x="272058" y="3409797"/>
              </a:lnTo>
            </a:path>
          </a:pathLst>
        </a:custGeom>
        <a:noFill/>
        <a:ln w="25400" cap="flat" cmpd="sng" algn="ctr">
          <a:solidFill>
            <a:schemeClr val="tx2">
              <a:lumMod val="40000"/>
              <a:lumOff val="60000"/>
            </a:schemeClr>
          </a:solidFill>
          <a:prstDash val="solid"/>
          <a:miter lim="800000"/>
        </a:ln>
        <a:effectLst/>
      </dsp:spPr>
      <dsp:style>
        <a:lnRef idx="2">
          <a:scrgbClr r="0" g="0" b="0"/>
        </a:lnRef>
        <a:fillRef idx="0">
          <a:scrgbClr r="0" g="0" b="0"/>
        </a:fillRef>
        <a:effectRef idx="0">
          <a:scrgbClr r="0" g="0" b="0"/>
        </a:effectRef>
        <a:fontRef idx="minor"/>
      </dsp:style>
    </dsp:sp>
    <dsp:sp modelId="{B2031768-9F2C-4C45-9307-A663212FAA78}">
      <dsp:nvSpPr>
        <dsp:cNvPr id="0" name=""/>
        <dsp:cNvSpPr/>
      </dsp:nvSpPr>
      <dsp:spPr>
        <a:xfrm>
          <a:off x="8765443" y="2195034"/>
          <a:ext cx="272058" cy="2122054"/>
        </a:xfrm>
        <a:custGeom>
          <a:avLst/>
          <a:gdLst/>
          <a:ahLst/>
          <a:cxnLst/>
          <a:rect l="0" t="0" r="0" b="0"/>
          <a:pathLst>
            <a:path>
              <a:moveTo>
                <a:pt x="0" y="0"/>
              </a:moveTo>
              <a:lnTo>
                <a:pt x="0" y="2122054"/>
              </a:lnTo>
              <a:lnTo>
                <a:pt x="272058" y="2122054"/>
              </a:lnTo>
            </a:path>
          </a:pathLst>
        </a:custGeom>
        <a:noFill/>
        <a:ln w="25400" cap="flat" cmpd="sng" algn="ctr">
          <a:solidFill>
            <a:schemeClr val="tx2">
              <a:lumMod val="40000"/>
              <a:lumOff val="60000"/>
            </a:schemeClr>
          </a:solidFill>
          <a:prstDash val="solid"/>
          <a:miter lim="800000"/>
        </a:ln>
        <a:effectLst/>
      </dsp:spPr>
      <dsp:style>
        <a:lnRef idx="2">
          <a:scrgbClr r="0" g="0" b="0"/>
        </a:lnRef>
        <a:fillRef idx="0">
          <a:scrgbClr r="0" g="0" b="0"/>
        </a:fillRef>
        <a:effectRef idx="0">
          <a:scrgbClr r="0" g="0" b="0"/>
        </a:effectRef>
        <a:fontRef idx="minor"/>
      </dsp:style>
    </dsp:sp>
    <dsp:sp modelId="{DE35F95E-0B6D-FF40-B345-D617A1438DB8}">
      <dsp:nvSpPr>
        <dsp:cNvPr id="0" name=""/>
        <dsp:cNvSpPr/>
      </dsp:nvSpPr>
      <dsp:spPr>
        <a:xfrm>
          <a:off x="8765443" y="2195034"/>
          <a:ext cx="272058" cy="834312"/>
        </a:xfrm>
        <a:custGeom>
          <a:avLst/>
          <a:gdLst/>
          <a:ahLst/>
          <a:cxnLst/>
          <a:rect l="0" t="0" r="0" b="0"/>
          <a:pathLst>
            <a:path>
              <a:moveTo>
                <a:pt x="0" y="0"/>
              </a:moveTo>
              <a:lnTo>
                <a:pt x="0" y="834312"/>
              </a:lnTo>
              <a:lnTo>
                <a:pt x="272058" y="834312"/>
              </a:lnTo>
            </a:path>
          </a:pathLst>
        </a:custGeom>
        <a:noFill/>
        <a:ln w="25400" cap="flat" cmpd="sng" algn="ctr">
          <a:solidFill>
            <a:schemeClr val="tx2">
              <a:lumMod val="40000"/>
              <a:lumOff val="60000"/>
            </a:schemeClr>
          </a:solidFill>
          <a:prstDash val="solid"/>
          <a:miter lim="800000"/>
        </a:ln>
        <a:effectLst/>
      </dsp:spPr>
      <dsp:style>
        <a:lnRef idx="2">
          <a:scrgbClr r="0" g="0" b="0"/>
        </a:lnRef>
        <a:fillRef idx="0">
          <a:scrgbClr r="0" g="0" b="0"/>
        </a:fillRef>
        <a:effectRef idx="0">
          <a:scrgbClr r="0" g="0" b="0"/>
        </a:effectRef>
        <a:fontRef idx="minor"/>
      </dsp:style>
    </dsp:sp>
    <dsp:sp modelId="{CFDA6272-CAE0-E545-824E-B66A4D975E2C}">
      <dsp:nvSpPr>
        <dsp:cNvPr id="0" name=""/>
        <dsp:cNvSpPr/>
      </dsp:nvSpPr>
      <dsp:spPr>
        <a:xfrm>
          <a:off x="7296328" y="907292"/>
          <a:ext cx="2194603" cy="380881"/>
        </a:xfrm>
        <a:custGeom>
          <a:avLst/>
          <a:gdLst/>
          <a:ahLst/>
          <a:cxnLst/>
          <a:rect l="0" t="0" r="0" b="0"/>
          <a:pathLst>
            <a:path>
              <a:moveTo>
                <a:pt x="0" y="0"/>
              </a:moveTo>
              <a:lnTo>
                <a:pt x="0" y="190440"/>
              </a:lnTo>
              <a:lnTo>
                <a:pt x="2194603" y="190440"/>
              </a:lnTo>
              <a:lnTo>
                <a:pt x="2194603" y="380881"/>
              </a:lnTo>
            </a:path>
          </a:pathLst>
        </a:custGeom>
        <a:noFill/>
        <a:ln w="28575" cap="flat" cmpd="sng" algn="ctr">
          <a:solidFill>
            <a:schemeClr val="tx2">
              <a:lumMod val="40000"/>
              <a:lumOff val="60000"/>
            </a:schemeClr>
          </a:solidFill>
          <a:prstDash val="solid"/>
          <a:miter lim="800000"/>
        </a:ln>
        <a:effectLst/>
      </dsp:spPr>
      <dsp:style>
        <a:lnRef idx="2">
          <a:scrgbClr r="0" g="0" b="0"/>
        </a:lnRef>
        <a:fillRef idx="0">
          <a:scrgbClr r="0" g="0" b="0"/>
        </a:fillRef>
        <a:effectRef idx="0">
          <a:scrgbClr r="0" g="0" b="0"/>
        </a:effectRef>
        <a:fontRef idx="minor"/>
      </dsp:style>
    </dsp:sp>
    <dsp:sp modelId="{6AF9715C-B405-4C48-8518-11E5F19EA20B}">
      <dsp:nvSpPr>
        <dsp:cNvPr id="0" name=""/>
        <dsp:cNvSpPr/>
      </dsp:nvSpPr>
      <dsp:spPr>
        <a:xfrm>
          <a:off x="6570839" y="2195034"/>
          <a:ext cx="272058" cy="2122054"/>
        </a:xfrm>
        <a:custGeom>
          <a:avLst/>
          <a:gdLst/>
          <a:ahLst/>
          <a:cxnLst/>
          <a:rect l="0" t="0" r="0" b="0"/>
          <a:pathLst>
            <a:path>
              <a:moveTo>
                <a:pt x="0" y="0"/>
              </a:moveTo>
              <a:lnTo>
                <a:pt x="0" y="2122054"/>
              </a:lnTo>
              <a:lnTo>
                <a:pt x="272058" y="2122054"/>
              </a:lnTo>
            </a:path>
          </a:pathLst>
        </a:custGeom>
        <a:noFill/>
        <a:ln w="25400" cap="flat" cmpd="sng" algn="ctr">
          <a:solidFill>
            <a:schemeClr val="tx2">
              <a:lumMod val="40000"/>
              <a:lumOff val="60000"/>
            </a:schemeClr>
          </a:solidFill>
          <a:prstDash val="solid"/>
          <a:miter lim="800000"/>
        </a:ln>
        <a:effectLst/>
      </dsp:spPr>
      <dsp:style>
        <a:lnRef idx="2">
          <a:scrgbClr r="0" g="0" b="0"/>
        </a:lnRef>
        <a:fillRef idx="0">
          <a:scrgbClr r="0" g="0" b="0"/>
        </a:fillRef>
        <a:effectRef idx="0">
          <a:scrgbClr r="0" g="0" b="0"/>
        </a:effectRef>
        <a:fontRef idx="minor"/>
      </dsp:style>
    </dsp:sp>
    <dsp:sp modelId="{E272A658-F242-5A4A-BA5F-EF6FD8F311BE}">
      <dsp:nvSpPr>
        <dsp:cNvPr id="0" name=""/>
        <dsp:cNvSpPr/>
      </dsp:nvSpPr>
      <dsp:spPr>
        <a:xfrm>
          <a:off x="6570839" y="2195034"/>
          <a:ext cx="272058" cy="834312"/>
        </a:xfrm>
        <a:custGeom>
          <a:avLst/>
          <a:gdLst/>
          <a:ahLst/>
          <a:cxnLst/>
          <a:rect l="0" t="0" r="0" b="0"/>
          <a:pathLst>
            <a:path>
              <a:moveTo>
                <a:pt x="0" y="0"/>
              </a:moveTo>
              <a:lnTo>
                <a:pt x="0" y="834312"/>
              </a:lnTo>
              <a:lnTo>
                <a:pt x="272058" y="834312"/>
              </a:lnTo>
            </a:path>
          </a:pathLst>
        </a:custGeom>
        <a:noFill/>
        <a:ln w="25400" cap="flat" cmpd="sng" algn="ctr">
          <a:solidFill>
            <a:schemeClr val="tx2">
              <a:lumMod val="40000"/>
              <a:lumOff val="60000"/>
            </a:schemeClr>
          </a:solidFill>
          <a:prstDash val="solid"/>
          <a:miter lim="800000"/>
        </a:ln>
        <a:effectLst/>
      </dsp:spPr>
      <dsp:style>
        <a:lnRef idx="2">
          <a:scrgbClr r="0" g="0" b="0"/>
        </a:lnRef>
        <a:fillRef idx="0">
          <a:scrgbClr r="0" g="0" b="0"/>
        </a:fillRef>
        <a:effectRef idx="0">
          <a:scrgbClr r="0" g="0" b="0"/>
        </a:effectRef>
        <a:fontRef idx="minor"/>
      </dsp:style>
    </dsp:sp>
    <dsp:sp modelId="{6822E230-F910-2244-B70C-93078CCC34F0}">
      <dsp:nvSpPr>
        <dsp:cNvPr id="0" name=""/>
        <dsp:cNvSpPr/>
      </dsp:nvSpPr>
      <dsp:spPr>
        <a:xfrm>
          <a:off x="7250608" y="907292"/>
          <a:ext cx="91440" cy="380881"/>
        </a:xfrm>
        <a:custGeom>
          <a:avLst/>
          <a:gdLst/>
          <a:ahLst/>
          <a:cxnLst/>
          <a:rect l="0" t="0" r="0" b="0"/>
          <a:pathLst>
            <a:path>
              <a:moveTo>
                <a:pt x="45720" y="0"/>
              </a:moveTo>
              <a:lnTo>
                <a:pt x="45720" y="380881"/>
              </a:lnTo>
            </a:path>
          </a:pathLst>
        </a:custGeom>
        <a:noFill/>
        <a:ln w="28575" cap="flat" cmpd="sng" algn="ctr">
          <a:solidFill>
            <a:schemeClr val="tx2">
              <a:lumMod val="40000"/>
              <a:lumOff val="60000"/>
            </a:schemeClr>
          </a:solidFill>
          <a:prstDash val="solid"/>
          <a:miter lim="800000"/>
        </a:ln>
        <a:effectLst/>
      </dsp:spPr>
      <dsp:style>
        <a:lnRef idx="2">
          <a:scrgbClr r="0" g="0" b="0"/>
        </a:lnRef>
        <a:fillRef idx="0">
          <a:scrgbClr r="0" g="0" b="0"/>
        </a:fillRef>
        <a:effectRef idx="0">
          <a:scrgbClr r="0" g="0" b="0"/>
        </a:effectRef>
        <a:fontRef idx="minor"/>
      </dsp:style>
    </dsp:sp>
    <dsp:sp modelId="{3732E2EA-2CFB-F94D-92EB-AC871FE382CE}">
      <dsp:nvSpPr>
        <dsp:cNvPr id="0" name=""/>
        <dsp:cNvSpPr/>
      </dsp:nvSpPr>
      <dsp:spPr>
        <a:xfrm>
          <a:off x="4376235" y="2195034"/>
          <a:ext cx="272058" cy="834312"/>
        </a:xfrm>
        <a:custGeom>
          <a:avLst/>
          <a:gdLst/>
          <a:ahLst/>
          <a:cxnLst/>
          <a:rect l="0" t="0" r="0" b="0"/>
          <a:pathLst>
            <a:path>
              <a:moveTo>
                <a:pt x="0" y="0"/>
              </a:moveTo>
              <a:lnTo>
                <a:pt x="0" y="834312"/>
              </a:lnTo>
              <a:lnTo>
                <a:pt x="272058" y="834312"/>
              </a:lnTo>
            </a:path>
          </a:pathLst>
        </a:custGeom>
        <a:noFill/>
        <a:ln w="25400" cap="flat" cmpd="sng" algn="ctr">
          <a:solidFill>
            <a:schemeClr val="tx2">
              <a:lumMod val="40000"/>
              <a:lumOff val="60000"/>
            </a:schemeClr>
          </a:solidFill>
          <a:prstDash val="solid"/>
          <a:miter lim="800000"/>
        </a:ln>
        <a:effectLst/>
      </dsp:spPr>
      <dsp:style>
        <a:lnRef idx="2">
          <a:scrgbClr r="0" g="0" b="0"/>
        </a:lnRef>
        <a:fillRef idx="0">
          <a:scrgbClr r="0" g="0" b="0"/>
        </a:fillRef>
        <a:effectRef idx="0">
          <a:scrgbClr r="0" g="0" b="0"/>
        </a:effectRef>
        <a:fontRef idx="minor"/>
      </dsp:style>
    </dsp:sp>
    <dsp:sp modelId="{27762FDC-190C-7843-9D77-4AD3F0B093B0}">
      <dsp:nvSpPr>
        <dsp:cNvPr id="0" name=""/>
        <dsp:cNvSpPr/>
      </dsp:nvSpPr>
      <dsp:spPr>
        <a:xfrm>
          <a:off x="5101724" y="907292"/>
          <a:ext cx="2194603" cy="380881"/>
        </a:xfrm>
        <a:custGeom>
          <a:avLst/>
          <a:gdLst/>
          <a:ahLst/>
          <a:cxnLst/>
          <a:rect l="0" t="0" r="0" b="0"/>
          <a:pathLst>
            <a:path>
              <a:moveTo>
                <a:pt x="2194603" y="0"/>
              </a:moveTo>
              <a:lnTo>
                <a:pt x="2194603" y="190440"/>
              </a:lnTo>
              <a:lnTo>
                <a:pt x="0" y="190440"/>
              </a:lnTo>
              <a:lnTo>
                <a:pt x="0" y="380881"/>
              </a:lnTo>
            </a:path>
          </a:pathLst>
        </a:custGeom>
        <a:noFill/>
        <a:ln w="25400" cap="flat" cmpd="sng" algn="ctr">
          <a:solidFill>
            <a:schemeClr val="tx2">
              <a:lumMod val="40000"/>
              <a:lumOff val="60000"/>
            </a:schemeClr>
          </a:solidFill>
          <a:prstDash val="solid"/>
          <a:miter lim="800000"/>
        </a:ln>
        <a:effectLst/>
      </dsp:spPr>
      <dsp:style>
        <a:lnRef idx="2">
          <a:scrgbClr r="0" g="0" b="0"/>
        </a:lnRef>
        <a:fillRef idx="0">
          <a:scrgbClr r="0" g="0" b="0"/>
        </a:fillRef>
        <a:effectRef idx="0">
          <a:scrgbClr r="0" g="0" b="0"/>
        </a:effectRef>
        <a:fontRef idx="minor"/>
      </dsp:style>
    </dsp:sp>
    <dsp:sp modelId="{B393E90C-EC71-2E4F-8509-1F19425CBC27}">
      <dsp:nvSpPr>
        <dsp:cNvPr id="0" name=""/>
        <dsp:cNvSpPr/>
      </dsp:nvSpPr>
      <dsp:spPr>
        <a:xfrm>
          <a:off x="5237554" y="431"/>
          <a:ext cx="4117548" cy="906861"/>
        </a:xfrm>
        <a:prstGeom prst="rect">
          <a:avLst/>
        </a:prstGeom>
        <a:solidFill>
          <a:schemeClr val="tx2"/>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b="1" kern="1200" dirty="0"/>
            <a:t>SCALING IN PRACTICE</a:t>
          </a:r>
        </a:p>
      </dsp:txBody>
      <dsp:txXfrm>
        <a:off x="5237554" y="431"/>
        <a:ext cx="4117548" cy="906861"/>
      </dsp:txXfrm>
    </dsp:sp>
    <dsp:sp modelId="{8A44FE3D-AD55-2D47-B4B4-B4C41B9E0D9D}">
      <dsp:nvSpPr>
        <dsp:cNvPr id="0" name=""/>
        <dsp:cNvSpPr/>
      </dsp:nvSpPr>
      <dsp:spPr>
        <a:xfrm>
          <a:off x="4194863" y="1288173"/>
          <a:ext cx="1813722" cy="906861"/>
        </a:xfrm>
        <a:prstGeom prst="rect">
          <a:avLst/>
        </a:prstGeom>
        <a:solidFill>
          <a:schemeClr val="accent2"/>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b="1" kern="1200" dirty="0"/>
            <a:t>DEMAND</a:t>
          </a:r>
        </a:p>
      </dsp:txBody>
      <dsp:txXfrm>
        <a:off x="4194863" y="1288173"/>
        <a:ext cx="1813722" cy="906861"/>
      </dsp:txXfrm>
    </dsp:sp>
    <dsp:sp modelId="{91ACF8CD-07F0-1B4B-9EB3-3D60E550607C}">
      <dsp:nvSpPr>
        <dsp:cNvPr id="0" name=""/>
        <dsp:cNvSpPr/>
      </dsp:nvSpPr>
      <dsp:spPr>
        <a:xfrm>
          <a:off x="4648294" y="2575916"/>
          <a:ext cx="1813722" cy="906861"/>
        </a:xfrm>
        <a:prstGeom prst="rect">
          <a:avLst/>
        </a:prstGeom>
        <a:solidFill>
          <a:schemeClr val="tx2">
            <a:lumMod val="40000"/>
            <a:lumOff val="6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10160" rIns="108000" bIns="10160" numCol="1" spcCol="1270" anchor="ctr" anchorCtr="0">
          <a:noAutofit/>
        </a:bodyPr>
        <a:lstStyle/>
        <a:p>
          <a:pPr marL="0" lvl="0" indent="0" algn="l" defTabSz="711200">
            <a:lnSpc>
              <a:spcPct val="90000"/>
            </a:lnSpc>
            <a:spcBef>
              <a:spcPct val="0"/>
            </a:spcBef>
            <a:spcAft>
              <a:spcPct val="35000"/>
            </a:spcAft>
            <a:buNone/>
          </a:pPr>
          <a:r>
            <a:rPr lang="en-GB" sz="1600" b="1" kern="1200" dirty="0"/>
            <a:t>Product-Market-Model-Channel</a:t>
          </a:r>
        </a:p>
      </dsp:txBody>
      <dsp:txXfrm>
        <a:off x="4648294" y="2575916"/>
        <a:ext cx="1813722" cy="906861"/>
      </dsp:txXfrm>
    </dsp:sp>
    <dsp:sp modelId="{EB6C8A9C-5FFF-E346-BA69-A8AB3CF42695}">
      <dsp:nvSpPr>
        <dsp:cNvPr id="0" name=""/>
        <dsp:cNvSpPr/>
      </dsp:nvSpPr>
      <dsp:spPr>
        <a:xfrm>
          <a:off x="6389467" y="1288173"/>
          <a:ext cx="1813722" cy="906861"/>
        </a:xfrm>
        <a:prstGeom prst="rect">
          <a:avLst/>
        </a:prstGeom>
        <a:solidFill>
          <a:schemeClr val="accent1"/>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b="1" kern="1200" dirty="0"/>
            <a:t>SUPPLY</a:t>
          </a:r>
        </a:p>
      </dsp:txBody>
      <dsp:txXfrm>
        <a:off x="6389467" y="1288173"/>
        <a:ext cx="1813722" cy="906861"/>
      </dsp:txXfrm>
    </dsp:sp>
    <dsp:sp modelId="{361648FA-150F-0E40-B205-090351A8661E}">
      <dsp:nvSpPr>
        <dsp:cNvPr id="0" name=""/>
        <dsp:cNvSpPr/>
      </dsp:nvSpPr>
      <dsp:spPr>
        <a:xfrm>
          <a:off x="6842897" y="2575916"/>
          <a:ext cx="1813722" cy="906861"/>
        </a:xfrm>
        <a:prstGeom prst="rect">
          <a:avLst/>
        </a:prstGeom>
        <a:solidFill>
          <a:schemeClr val="tx2">
            <a:lumMod val="40000"/>
            <a:lumOff val="6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10160" rIns="108000" bIns="10160" numCol="1" spcCol="1270" anchor="ctr" anchorCtr="0">
          <a:noAutofit/>
        </a:bodyPr>
        <a:lstStyle/>
        <a:p>
          <a:pPr marL="0" lvl="0" indent="0" algn="l" defTabSz="711200">
            <a:lnSpc>
              <a:spcPct val="90000"/>
            </a:lnSpc>
            <a:spcBef>
              <a:spcPct val="0"/>
            </a:spcBef>
            <a:spcAft>
              <a:spcPct val="35000"/>
            </a:spcAft>
            <a:buNone/>
          </a:pPr>
          <a:r>
            <a:rPr lang="en-GB" sz="1600" b="1" kern="1200" dirty="0"/>
            <a:t>5-Step Process For Scale</a:t>
          </a:r>
        </a:p>
      </dsp:txBody>
      <dsp:txXfrm>
        <a:off x="6842897" y="2575916"/>
        <a:ext cx="1813722" cy="906861"/>
      </dsp:txXfrm>
    </dsp:sp>
    <dsp:sp modelId="{5D4F6A7C-9E6E-8043-B2A2-FABBF09E0B85}">
      <dsp:nvSpPr>
        <dsp:cNvPr id="0" name=""/>
        <dsp:cNvSpPr/>
      </dsp:nvSpPr>
      <dsp:spPr>
        <a:xfrm>
          <a:off x="6842897" y="3863659"/>
          <a:ext cx="1813722" cy="906861"/>
        </a:xfrm>
        <a:prstGeom prst="rect">
          <a:avLst/>
        </a:prstGeom>
        <a:solidFill>
          <a:schemeClr val="tx2">
            <a:lumMod val="40000"/>
            <a:lumOff val="6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10160" rIns="108000" bIns="10160" numCol="1" spcCol="1270" anchor="ctr" anchorCtr="0">
          <a:noAutofit/>
        </a:bodyPr>
        <a:lstStyle/>
        <a:p>
          <a:pPr marL="0" lvl="0" indent="0" algn="l" defTabSz="711200">
            <a:lnSpc>
              <a:spcPct val="90000"/>
            </a:lnSpc>
            <a:spcBef>
              <a:spcPct val="0"/>
            </a:spcBef>
            <a:spcAft>
              <a:spcPct val="35000"/>
            </a:spcAft>
            <a:buNone/>
          </a:pPr>
          <a:r>
            <a:rPr lang="en-GB" sz="1600" b="1" kern="1200" dirty="0"/>
            <a:t>Vertical Integration</a:t>
          </a:r>
        </a:p>
      </dsp:txBody>
      <dsp:txXfrm>
        <a:off x="6842897" y="3863659"/>
        <a:ext cx="1813722" cy="906861"/>
      </dsp:txXfrm>
    </dsp:sp>
    <dsp:sp modelId="{3F4CA555-25C3-2C4F-ADB8-D75AA2EF9796}">
      <dsp:nvSpPr>
        <dsp:cNvPr id="0" name=""/>
        <dsp:cNvSpPr/>
      </dsp:nvSpPr>
      <dsp:spPr>
        <a:xfrm>
          <a:off x="8584070" y="1288173"/>
          <a:ext cx="1813722" cy="906861"/>
        </a:xfrm>
        <a:prstGeom prst="rect">
          <a:avLst/>
        </a:prstGeom>
        <a:solidFill>
          <a:schemeClr val="accent4"/>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b="1" kern="1200" dirty="0"/>
            <a:t>USAGE</a:t>
          </a:r>
        </a:p>
      </dsp:txBody>
      <dsp:txXfrm>
        <a:off x="8584070" y="1288173"/>
        <a:ext cx="1813722" cy="906861"/>
      </dsp:txXfrm>
    </dsp:sp>
    <dsp:sp modelId="{8576AC48-3147-FD4C-A02C-7320F252B4BC}">
      <dsp:nvSpPr>
        <dsp:cNvPr id="0" name=""/>
        <dsp:cNvSpPr/>
      </dsp:nvSpPr>
      <dsp:spPr>
        <a:xfrm>
          <a:off x="9037501" y="2575916"/>
          <a:ext cx="1813722" cy="906861"/>
        </a:xfrm>
        <a:prstGeom prst="rect">
          <a:avLst/>
        </a:prstGeom>
        <a:solidFill>
          <a:schemeClr val="tx2">
            <a:lumMod val="40000"/>
            <a:lumOff val="6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10160" rIns="108000" bIns="10160" numCol="1" spcCol="1270" anchor="ctr" anchorCtr="0">
          <a:noAutofit/>
        </a:bodyPr>
        <a:lstStyle/>
        <a:p>
          <a:pPr marL="0" lvl="0" indent="0" algn="l" defTabSz="711200">
            <a:lnSpc>
              <a:spcPct val="90000"/>
            </a:lnSpc>
            <a:spcBef>
              <a:spcPct val="0"/>
            </a:spcBef>
            <a:spcAft>
              <a:spcPct val="35000"/>
            </a:spcAft>
            <a:buNone/>
          </a:pPr>
          <a:r>
            <a:rPr lang="en-GB" sz="1600" b="1" kern="1200" dirty="0"/>
            <a:t>Increased Utilization</a:t>
          </a:r>
        </a:p>
      </dsp:txBody>
      <dsp:txXfrm>
        <a:off x="9037501" y="2575916"/>
        <a:ext cx="1813722" cy="906861"/>
      </dsp:txXfrm>
    </dsp:sp>
    <dsp:sp modelId="{A6AA72F3-DF4E-3448-B6D3-7326A7002D77}">
      <dsp:nvSpPr>
        <dsp:cNvPr id="0" name=""/>
        <dsp:cNvSpPr/>
      </dsp:nvSpPr>
      <dsp:spPr>
        <a:xfrm>
          <a:off x="9037501" y="3863659"/>
          <a:ext cx="1813722" cy="906861"/>
        </a:xfrm>
        <a:prstGeom prst="rect">
          <a:avLst/>
        </a:prstGeom>
        <a:solidFill>
          <a:schemeClr val="tx2">
            <a:lumMod val="40000"/>
            <a:lumOff val="6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10160" rIns="108000" bIns="10160" numCol="1" spcCol="1270" anchor="ctr" anchorCtr="0">
          <a:noAutofit/>
        </a:bodyPr>
        <a:lstStyle/>
        <a:p>
          <a:pPr marL="0" lvl="0" indent="0" algn="l" defTabSz="711200">
            <a:lnSpc>
              <a:spcPct val="90000"/>
            </a:lnSpc>
            <a:spcBef>
              <a:spcPct val="0"/>
            </a:spcBef>
            <a:spcAft>
              <a:spcPct val="35000"/>
            </a:spcAft>
            <a:buNone/>
          </a:pPr>
          <a:r>
            <a:rPr lang="en-GB" sz="1600" b="1" kern="1200" dirty="0"/>
            <a:t>New Uses</a:t>
          </a:r>
        </a:p>
      </dsp:txBody>
      <dsp:txXfrm>
        <a:off x="9037501" y="3863659"/>
        <a:ext cx="1813722" cy="906861"/>
      </dsp:txXfrm>
    </dsp:sp>
    <dsp:sp modelId="{A840E622-591B-FC4C-B33D-D832E24323F1}">
      <dsp:nvSpPr>
        <dsp:cNvPr id="0" name=""/>
        <dsp:cNvSpPr/>
      </dsp:nvSpPr>
      <dsp:spPr>
        <a:xfrm>
          <a:off x="9037501" y="5151401"/>
          <a:ext cx="1813722" cy="906861"/>
        </a:xfrm>
        <a:prstGeom prst="rect">
          <a:avLst/>
        </a:prstGeom>
        <a:solidFill>
          <a:schemeClr val="tx2">
            <a:lumMod val="40000"/>
            <a:lumOff val="6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10160" rIns="108000" bIns="10160" numCol="1" spcCol="1270" anchor="ctr" anchorCtr="0">
          <a:noAutofit/>
        </a:bodyPr>
        <a:lstStyle/>
        <a:p>
          <a:pPr marL="0" lvl="0" indent="0" algn="l" defTabSz="711200">
            <a:lnSpc>
              <a:spcPct val="90000"/>
            </a:lnSpc>
            <a:spcBef>
              <a:spcPct val="0"/>
            </a:spcBef>
            <a:spcAft>
              <a:spcPct val="35000"/>
            </a:spcAft>
            <a:buNone/>
          </a:pPr>
          <a:r>
            <a:rPr lang="en-GB" sz="1600" b="1" kern="1200" dirty="0"/>
            <a:t>One-time To Continuous Model</a:t>
          </a:r>
        </a:p>
      </dsp:txBody>
      <dsp:txXfrm>
        <a:off x="9037501" y="5151401"/>
        <a:ext cx="1813722" cy="90686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86F308-8D16-3B41-842A-86B43126839A}">
      <dsp:nvSpPr>
        <dsp:cNvPr id="0" name=""/>
        <dsp:cNvSpPr/>
      </dsp:nvSpPr>
      <dsp:spPr>
        <a:xfrm>
          <a:off x="1663530" y="308864"/>
          <a:ext cx="2346282" cy="2346282"/>
        </a:xfrm>
        <a:prstGeom prst="pieWedge">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b="1" kern="1200" dirty="0"/>
            <a:t>MARKET</a:t>
          </a:r>
        </a:p>
      </dsp:txBody>
      <dsp:txXfrm>
        <a:off x="2350740" y="996074"/>
        <a:ext cx="1659072" cy="1659072"/>
      </dsp:txXfrm>
    </dsp:sp>
    <dsp:sp modelId="{DBADF925-493B-6345-95B5-BB270BA818D7}">
      <dsp:nvSpPr>
        <dsp:cNvPr id="0" name=""/>
        <dsp:cNvSpPr/>
      </dsp:nvSpPr>
      <dsp:spPr>
        <a:xfrm rot="5400000">
          <a:off x="4118186" y="308864"/>
          <a:ext cx="2346282" cy="2346282"/>
        </a:xfrm>
        <a:prstGeom prst="pieWedge">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b="1" kern="1200" dirty="0"/>
            <a:t>PRODUCT</a:t>
          </a:r>
        </a:p>
      </dsp:txBody>
      <dsp:txXfrm rot="-5400000">
        <a:off x="4118186" y="996074"/>
        <a:ext cx="1659072" cy="1659072"/>
      </dsp:txXfrm>
    </dsp:sp>
    <dsp:sp modelId="{FF26E323-17FE-3C49-9F3B-059A16E42954}">
      <dsp:nvSpPr>
        <dsp:cNvPr id="0" name=""/>
        <dsp:cNvSpPr/>
      </dsp:nvSpPr>
      <dsp:spPr>
        <a:xfrm rot="10800000">
          <a:off x="4118186" y="2763520"/>
          <a:ext cx="2346282" cy="2346282"/>
        </a:xfrm>
        <a:prstGeom prst="pieWedge">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b="1" kern="1200" dirty="0"/>
            <a:t>CHANNEL</a:t>
          </a:r>
        </a:p>
      </dsp:txBody>
      <dsp:txXfrm rot="10800000">
        <a:off x="4118186" y="2763520"/>
        <a:ext cx="1659072" cy="1659072"/>
      </dsp:txXfrm>
    </dsp:sp>
    <dsp:sp modelId="{80EEFC93-42FE-7849-80AC-79B7558D2C83}">
      <dsp:nvSpPr>
        <dsp:cNvPr id="0" name=""/>
        <dsp:cNvSpPr/>
      </dsp:nvSpPr>
      <dsp:spPr>
        <a:xfrm rot="16200000">
          <a:off x="1663530" y="2763520"/>
          <a:ext cx="2346282" cy="2346282"/>
        </a:xfrm>
        <a:prstGeom prst="pieWedge">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b="1" kern="1200" dirty="0"/>
            <a:t>MODEL</a:t>
          </a:r>
        </a:p>
      </dsp:txBody>
      <dsp:txXfrm rot="5400000">
        <a:off x="2350740" y="2763520"/>
        <a:ext cx="1659072" cy="1659072"/>
      </dsp:txXfrm>
    </dsp:sp>
    <dsp:sp modelId="{5C11E46D-9C73-9940-9E2D-1BF539B5D61F}">
      <dsp:nvSpPr>
        <dsp:cNvPr id="0" name=""/>
        <dsp:cNvSpPr/>
      </dsp:nvSpPr>
      <dsp:spPr>
        <a:xfrm rot="5400000">
          <a:off x="3946998" y="1995130"/>
          <a:ext cx="234002" cy="704426"/>
        </a:xfrm>
        <a:prstGeom prst="upDownArrow">
          <a:avLst/>
        </a:prstGeom>
        <a:solidFill>
          <a:schemeClr val="tx2">
            <a:lumMod val="20000"/>
            <a:lumOff val="8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BC51CFFB-374B-4345-B146-E0839638CF89}">
      <dsp:nvSpPr>
        <dsp:cNvPr id="0" name=""/>
        <dsp:cNvSpPr/>
      </dsp:nvSpPr>
      <dsp:spPr>
        <a:xfrm rot="10800000">
          <a:off x="3658954" y="2492586"/>
          <a:ext cx="810090" cy="704426"/>
        </a:xfrm>
        <a:prstGeom prst="circularArrow">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86F308-8D16-3B41-842A-86B43126839A}">
      <dsp:nvSpPr>
        <dsp:cNvPr id="0" name=""/>
        <dsp:cNvSpPr/>
      </dsp:nvSpPr>
      <dsp:spPr>
        <a:xfrm>
          <a:off x="1663530" y="308864"/>
          <a:ext cx="2346282" cy="2346282"/>
        </a:xfrm>
        <a:prstGeom prst="pieWedge">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b="1" kern="1200" dirty="0"/>
            <a:t>MARKET</a:t>
          </a:r>
        </a:p>
      </dsp:txBody>
      <dsp:txXfrm>
        <a:off x="2350740" y="996074"/>
        <a:ext cx="1659072" cy="1659072"/>
      </dsp:txXfrm>
    </dsp:sp>
    <dsp:sp modelId="{DBADF925-493B-6345-95B5-BB270BA818D7}">
      <dsp:nvSpPr>
        <dsp:cNvPr id="0" name=""/>
        <dsp:cNvSpPr/>
      </dsp:nvSpPr>
      <dsp:spPr>
        <a:xfrm rot="5400000">
          <a:off x="4118186" y="308864"/>
          <a:ext cx="2346282" cy="2346282"/>
        </a:xfrm>
        <a:prstGeom prst="pieWedge">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b="1" kern="1200" dirty="0"/>
            <a:t>PRODUCT</a:t>
          </a:r>
        </a:p>
      </dsp:txBody>
      <dsp:txXfrm rot="-5400000">
        <a:off x="4118186" y="996074"/>
        <a:ext cx="1659072" cy="1659072"/>
      </dsp:txXfrm>
    </dsp:sp>
    <dsp:sp modelId="{FF26E323-17FE-3C49-9F3B-059A16E42954}">
      <dsp:nvSpPr>
        <dsp:cNvPr id="0" name=""/>
        <dsp:cNvSpPr/>
      </dsp:nvSpPr>
      <dsp:spPr>
        <a:xfrm rot="10800000">
          <a:off x="4118186" y="2763520"/>
          <a:ext cx="2346282" cy="2346282"/>
        </a:xfrm>
        <a:prstGeom prst="pieWedge">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b="1" kern="1200" dirty="0"/>
            <a:t>CHANNEL</a:t>
          </a:r>
        </a:p>
      </dsp:txBody>
      <dsp:txXfrm rot="10800000">
        <a:off x="4118186" y="2763520"/>
        <a:ext cx="1659072" cy="1659072"/>
      </dsp:txXfrm>
    </dsp:sp>
    <dsp:sp modelId="{80EEFC93-42FE-7849-80AC-79B7558D2C83}">
      <dsp:nvSpPr>
        <dsp:cNvPr id="0" name=""/>
        <dsp:cNvSpPr/>
      </dsp:nvSpPr>
      <dsp:spPr>
        <a:xfrm rot="16200000">
          <a:off x="1663530" y="2763520"/>
          <a:ext cx="2346282" cy="2346282"/>
        </a:xfrm>
        <a:prstGeom prst="pieWedge">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b="1" kern="1200" dirty="0"/>
            <a:t>MODEL</a:t>
          </a:r>
        </a:p>
      </dsp:txBody>
      <dsp:txXfrm rot="5400000">
        <a:off x="2350740" y="2763520"/>
        <a:ext cx="1659072" cy="1659072"/>
      </dsp:txXfrm>
    </dsp:sp>
    <dsp:sp modelId="{5C11E46D-9C73-9940-9E2D-1BF539B5D61F}">
      <dsp:nvSpPr>
        <dsp:cNvPr id="0" name=""/>
        <dsp:cNvSpPr/>
      </dsp:nvSpPr>
      <dsp:spPr>
        <a:xfrm rot="5400000">
          <a:off x="3946998" y="1995130"/>
          <a:ext cx="234002" cy="704426"/>
        </a:xfrm>
        <a:prstGeom prst="upDownArrow">
          <a:avLst/>
        </a:prstGeom>
        <a:solidFill>
          <a:schemeClr val="tx2">
            <a:lumMod val="20000"/>
            <a:lumOff val="8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BC51CFFB-374B-4345-B146-E0839638CF89}">
      <dsp:nvSpPr>
        <dsp:cNvPr id="0" name=""/>
        <dsp:cNvSpPr/>
      </dsp:nvSpPr>
      <dsp:spPr>
        <a:xfrm rot="10800000">
          <a:off x="3658954" y="2492586"/>
          <a:ext cx="810090" cy="704426"/>
        </a:xfrm>
        <a:prstGeom prst="circularArrow">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18A75A-A88D-D741-B8CF-FF0F397E6019}">
      <dsp:nvSpPr>
        <dsp:cNvPr id="0" name=""/>
        <dsp:cNvSpPr/>
      </dsp:nvSpPr>
      <dsp:spPr>
        <a:xfrm>
          <a:off x="3744003" y="1452336"/>
          <a:ext cx="2831807" cy="1631966"/>
        </a:xfrm>
        <a:prstGeom prst="roundRect">
          <a:avLst/>
        </a:prstGeom>
        <a:solidFill>
          <a:schemeClr val="accent2">
            <a:alpha val="8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bg1"/>
              </a:solidFill>
              <a:latin typeface="Noto Sans" panose="020B0502040504020204" pitchFamily="34" charset="0"/>
            </a:rPr>
            <a:t>SCALING OUT</a:t>
          </a:r>
        </a:p>
      </dsp:txBody>
      <dsp:txXfrm>
        <a:off x="3823669" y="1532002"/>
        <a:ext cx="2672475" cy="1472634"/>
      </dsp:txXfrm>
    </dsp:sp>
    <dsp:sp modelId="{CCF1961A-6FB1-9D47-A388-BA1BF79B5231}">
      <dsp:nvSpPr>
        <dsp:cNvPr id="0" name=""/>
        <dsp:cNvSpPr/>
      </dsp:nvSpPr>
      <dsp:spPr>
        <a:xfrm rot="8338270">
          <a:off x="3811053" y="3238133"/>
          <a:ext cx="468685" cy="0"/>
        </a:xfrm>
        <a:custGeom>
          <a:avLst/>
          <a:gdLst/>
          <a:ahLst/>
          <a:cxnLst/>
          <a:rect l="0" t="0" r="0" b="0"/>
          <a:pathLst>
            <a:path>
              <a:moveTo>
                <a:pt x="0" y="0"/>
              </a:moveTo>
              <a:lnTo>
                <a:pt x="468685" y="0"/>
              </a:lnTo>
            </a:path>
          </a:pathLst>
        </a:custGeom>
        <a:noFill/>
        <a:ln w="38100" cap="flat" cmpd="sng" algn="ctr">
          <a:solidFill>
            <a:schemeClr val="tx2">
              <a:lumMod val="60000"/>
              <a:lumOff val="40000"/>
            </a:schemeClr>
          </a:solidFill>
          <a:prstDash val="solid"/>
          <a:miter lim="800000"/>
        </a:ln>
        <a:effectLst/>
      </dsp:spPr>
      <dsp:style>
        <a:lnRef idx="2">
          <a:scrgbClr r="0" g="0" b="0"/>
        </a:lnRef>
        <a:fillRef idx="0">
          <a:scrgbClr r="0" g="0" b="0"/>
        </a:fillRef>
        <a:effectRef idx="0">
          <a:scrgbClr r="0" g="0" b="0"/>
        </a:effectRef>
        <a:fontRef idx="minor"/>
      </dsp:style>
    </dsp:sp>
    <dsp:sp modelId="{CC507DCC-6735-A349-9C79-B7B899C051AA}">
      <dsp:nvSpPr>
        <dsp:cNvPr id="0" name=""/>
        <dsp:cNvSpPr/>
      </dsp:nvSpPr>
      <dsp:spPr>
        <a:xfrm>
          <a:off x="2184996" y="3391965"/>
          <a:ext cx="1836006" cy="1332428"/>
        </a:xfrm>
        <a:prstGeom prst="roundRect">
          <a:avLst/>
        </a:prstGeom>
        <a:solidFill>
          <a:schemeClr val="tx2">
            <a:lumMod val="60000"/>
            <a:lumOff val="40000"/>
            <a:alpha val="7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1"/>
              </a:solidFill>
              <a:latin typeface="Noto Sans" panose="020B0502040504020204" pitchFamily="34" charset="0"/>
            </a:rPr>
            <a:t>GEOGRAPHIC</a:t>
          </a:r>
        </a:p>
      </dsp:txBody>
      <dsp:txXfrm>
        <a:off x="2250040" y="3457009"/>
        <a:ext cx="1705918" cy="1202340"/>
      </dsp:txXfrm>
    </dsp:sp>
    <dsp:sp modelId="{7487C8D3-8681-FD41-BFF4-C6B46A6D9C72}">
      <dsp:nvSpPr>
        <dsp:cNvPr id="0" name=""/>
        <dsp:cNvSpPr/>
      </dsp:nvSpPr>
      <dsp:spPr>
        <a:xfrm rot="305156">
          <a:off x="6575240" y="2407191"/>
          <a:ext cx="290048" cy="0"/>
        </a:xfrm>
        <a:custGeom>
          <a:avLst/>
          <a:gdLst/>
          <a:ahLst/>
          <a:cxnLst/>
          <a:rect l="0" t="0" r="0" b="0"/>
          <a:pathLst>
            <a:path>
              <a:moveTo>
                <a:pt x="0" y="0"/>
              </a:moveTo>
              <a:lnTo>
                <a:pt x="290048" y="0"/>
              </a:lnTo>
            </a:path>
          </a:pathLst>
        </a:custGeom>
        <a:noFill/>
        <a:ln w="38100" cap="flat" cmpd="sng" algn="ctr">
          <a:solidFill>
            <a:schemeClr val="tx2">
              <a:lumMod val="60000"/>
              <a:lumOff val="40000"/>
            </a:schemeClr>
          </a:solidFill>
          <a:prstDash val="solid"/>
          <a:miter lim="800000"/>
        </a:ln>
        <a:effectLst/>
      </dsp:spPr>
      <dsp:style>
        <a:lnRef idx="2">
          <a:scrgbClr r="0" g="0" b="0"/>
        </a:lnRef>
        <a:fillRef idx="0">
          <a:scrgbClr r="0" g="0" b="0"/>
        </a:fillRef>
        <a:effectRef idx="0">
          <a:scrgbClr r="0" g="0" b="0"/>
        </a:effectRef>
        <a:fontRef idx="minor"/>
      </dsp:style>
    </dsp:sp>
    <dsp:sp modelId="{4B05131E-5B40-E445-BE8B-D8FFD86F6F66}">
      <dsp:nvSpPr>
        <dsp:cNvPr id="0" name=""/>
        <dsp:cNvSpPr/>
      </dsp:nvSpPr>
      <dsp:spPr>
        <a:xfrm>
          <a:off x="6864717" y="1835535"/>
          <a:ext cx="1836006" cy="1332428"/>
        </a:xfrm>
        <a:prstGeom prst="roundRect">
          <a:avLst/>
        </a:prstGeom>
        <a:solidFill>
          <a:schemeClr val="tx2">
            <a:lumMod val="60000"/>
            <a:lumOff val="40000"/>
            <a:alpha val="7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1"/>
              </a:solidFill>
              <a:latin typeface="Noto Sans" panose="020B0502040504020204" pitchFamily="34" charset="0"/>
            </a:rPr>
            <a:t>NEW SEGMENTS</a:t>
          </a:r>
        </a:p>
      </dsp:txBody>
      <dsp:txXfrm>
        <a:off x="6929761" y="1900579"/>
        <a:ext cx="1705918" cy="1202340"/>
      </dsp:txXfrm>
    </dsp:sp>
    <dsp:sp modelId="{26264496-F090-A841-A75C-4D36428B848F}">
      <dsp:nvSpPr>
        <dsp:cNvPr id="0" name=""/>
        <dsp:cNvSpPr/>
      </dsp:nvSpPr>
      <dsp:spPr>
        <a:xfrm rot="2495828">
          <a:off x="6013599" y="3256650"/>
          <a:ext cx="519209" cy="0"/>
        </a:xfrm>
        <a:custGeom>
          <a:avLst/>
          <a:gdLst/>
          <a:ahLst/>
          <a:cxnLst/>
          <a:rect l="0" t="0" r="0" b="0"/>
          <a:pathLst>
            <a:path>
              <a:moveTo>
                <a:pt x="0" y="0"/>
              </a:moveTo>
              <a:lnTo>
                <a:pt x="519209" y="0"/>
              </a:lnTo>
            </a:path>
          </a:pathLst>
        </a:custGeom>
        <a:noFill/>
        <a:ln w="38100" cap="flat" cmpd="sng" algn="ctr">
          <a:solidFill>
            <a:schemeClr val="tx2">
              <a:lumMod val="60000"/>
              <a:lumOff val="40000"/>
            </a:schemeClr>
          </a:solidFill>
          <a:prstDash val="solid"/>
          <a:miter lim="800000"/>
        </a:ln>
        <a:effectLst/>
      </dsp:spPr>
      <dsp:style>
        <a:lnRef idx="2">
          <a:scrgbClr r="0" g="0" b="0"/>
        </a:lnRef>
        <a:fillRef idx="0">
          <a:scrgbClr r="0" g="0" b="0"/>
        </a:fillRef>
        <a:effectRef idx="0">
          <a:scrgbClr r="0" g="0" b="0"/>
        </a:effectRef>
        <a:fontRef idx="minor"/>
      </dsp:style>
    </dsp:sp>
    <dsp:sp modelId="{F0DD939E-5D18-4D46-8221-A1ADC4E75D60}">
      <dsp:nvSpPr>
        <dsp:cNvPr id="0" name=""/>
        <dsp:cNvSpPr/>
      </dsp:nvSpPr>
      <dsp:spPr>
        <a:xfrm>
          <a:off x="6299791" y="3428999"/>
          <a:ext cx="1836006" cy="1332428"/>
        </a:xfrm>
        <a:prstGeom prst="roundRect">
          <a:avLst/>
        </a:prstGeom>
        <a:solidFill>
          <a:schemeClr val="tx2">
            <a:lumMod val="60000"/>
            <a:lumOff val="40000"/>
            <a:alpha val="75000"/>
          </a:schemeClr>
        </a:solidFill>
        <a:ln w="254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rgbClr val="FFFFFF"/>
              </a:solidFill>
              <a:latin typeface="Noto Sans" panose="020B0502040504020204" pitchFamily="34" charset="0"/>
              <a:ea typeface="+mn-ea"/>
              <a:cs typeface="+mn-cs"/>
            </a:rPr>
            <a:t>VERTICALS</a:t>
          </a:r>
        </a:p>
      </dsp:txBody>
      <dsp:txXfrm>
        <a:off x="6364835" y="3494043"/>
        <a:ext cx="1705918" cy="1202340"/>
      </dsp:txXfrm>
    </dsp:sp>
    <dsp:sp modelId="{E434A666-CE78-1746-926E-3047B2EBD5EA}">
      <dsp:nvSpPr>
        <dsp:cNvPr id="0" name=""/>
        <dsp:cNvSpPr/>
      </dsp:nvSpPr>
      <dsp:spPr>
        <a:xfrm rot="5404022">
          <a:off x="4566811" y="3675750"/>
          <a:ext cx="1182898" cy="0"/>
        </a:xfrm>
        <a:custGeom>
          <a:avLst/>
          <a:gdLst/>
          <a:ahLst/>
          <a:cxnLst/>
          <a:rect l="0" t="0" r="0" b="0"/>
          <a:pathLst>
            <a:path>
              <a:moveTo>
                <a:pt x="0" y="0"/>
              </a:moveTo>
              <a:lnTo>
                <a:pt x="1182898" y="0"/>
              </a:lnTo>
            </a:path>
          </a:pathLst>
        </a:custGeom>
        <a:noFill/>
        <a:ln w="38100" cap="flat" cmpd="sng" algn="ctr">
          <a:solidFill>
            <a:schemeClr val="tx2">
              <a:lumMod val="60000"/>
              <a:lumOff val="40000"/>
            </a:schemeClr>
          </a:solidFill>
          <a:prstDash val="solid"/>
          <a:miter lim="800000"/>
        </a:ln>
        <a:effectLst/>
      </dsp:spPr>
      <dsp:style>
        <a:lnRef idx="2">
          <a:scrgbClr r="0" g="0" b="0"/>
        </a:lnRef>
        <a:fillRef idx="0">
          <a:scrgbClr r="0" g="0" b="0"/>
        </a:fillRef>
        <a:effectRef idx="0">
          <a:scrgbClr r="0" g="0" b="0"/>
        </a:effectRef>
        <a:fontRef idx="minor"/>
      </dsp:style>
    </dsp:sp>
    <dsp:sp modelId="{D6348B4E-CB65-8740-9974-42334402788C}">
      <dsp:nvSpPr>
        <dsp:cNvPr id="0" name=""/>
        <dsp:cNvSpPr/>
      </dsp:nvSpPr>
      <dsp:spPr>
        <a:xfrm>
          <a:off x="4238786" y="4267199"/>
          <a:ext cx="1836006" cy="1332001"/>
        </a:xfrm>
        <a:prstGeom prst="roundRect">
          <a:avLst/>
        </a:prstGeom>
        <a:solidFill>
          <a:schemeClr val="tx2">
            <a:lumMod val="60000"/>
            <a:lumOff val="40000"/>
            <a:alpha val="7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1"/>
              </a:solidFill>
              <a:latin typeface="Noto Sans" panose="020B0502040504020204" pitchFamily="34" charset="0"/>
            </a:rPr>
            <a:t>MARKET SHARE</a:t>
          </a:r>
        </a:p>
      </dsp:txBody>
      <dsp:txXfrm>
        <a:off x="4303809" y="4332222"/>
        <a:ext cx="1705960" cy="1201955"/>
      </dsp:txXfrm>
    </dsp:sp>
    <dsp:sp modelId="{8440B639-AF05-B84F-9C55-41679639A30E}">
      <dsp:nvSpPr>
        <dsp:cNvPr id="0" name=""/>
        <dsp:cNvSpPr/>
      </dsp:nvSpPr>
      <dsp:spPr>
        <a:xfrm rot="10482213">
          <a:off x="3472981" y="2412115"/>
          <a:ext cx="271601" cy="0"/>
        </a:xfrm>
        <a:custGeom>
          <a:avLst/>
          <a:gdLst/>
          <a:ahLst/>
          <a:cxnLst/>
          <a:rect l="0" t="0" r="0" b="0"/>
          <a:pathLst>
            <a:path>
              <a:moveTo>
                <a:pt x="0" y="0"/>
              </a:moveTo>
              <a:lnTo>
                <a:pt x="271601" y="0"/>
              </a:lnTo>
            </a:path>
          </a:pathLst>
        </a:custGeom>
        <a:noFill/>
        <a:ln w="38100" cap="flat" cmpd="sng" algn="ctr">
          <a:solidFill>
            <a:schemeClr val="tx2">
              <a:lumMod val="60000"/>
              <a:lumOff val="40000"/>
            </a:schemeClr>
          </a:solidFill>
          <a:prstDash val="solid"/>
          <a:miter lim="800000"/>
        </a:ln>
        <a:effectLst/>
      </dsp:spPr>
      <dsp:style>
        <a:lnRef idx="2">
          <a:scrgbClr r="0" g="0" b="0"/>
        </a:lnRef>
        <a:fillRef idx="0">
          <a:scrgbClr r="0" g="0" b="0"/>
        </a:fillRef>
        <a:effectRef idx="0">
          <a:scrgbClr r="0" g="0" b="0"/>
        </a:effectRef>
        <a:fontRef idx="minor"/>
      </dsp:style>
    </dsp:sp>
    <dsp:sp modelId="{C9A9826E-0BDD-BD44-BC27-AC7F90220A8A}">
      <dsp:nvSpPr>
        <dsp:cNvPr id="0" name=""/>
        <dsp:cNvSpPr/>
      </dsp:nvSpPr>
      <dsp:spPr>
        <a:xfrm>
          <a:off x="1637555" y="1843540"/>
          <a:ext cx="1836006" cy="1332428"/>
        </a:xfrm>
        <a:prstGeom prst="roundRect">
          <a:avLst/>
        </a:prstGeom>
        <a:solidFill>
          <a:schemeClr val="tx2">
            <a:lumMod val="60000"/>
            <a:lumOff val="40000"/>
            <a:alpha val="75000"/>
          </a:schemeClr>
        </a:solidFill>
        <a:ln w="254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rgbClr val="FFFFFF"/>
              </a:solidFill>
              <a:latin typeface="Noto Sans" panose="020B0502040504020204" pitchFamily="34" charset="0"/>
              <a:ea typeface="+mn-ea"/>
              <a:cs typeface="+mn-cs"/>
            </a:rPr>
            <a:t>NEW USE CASES</a:t>
          </a:r>
        </a:p>
      </dsp:txBody>
      <dsp:txXfrm>
        <a:off x="1702599" y="1908584"/>
        <a:ext cx="1705918" cy="120234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8AFF81-5F2A-924E-8D9E-9975B9C59F35}">
      <dsp:nvSpPr>
        <dsp:cNvPr id="0" name=""/>
        <dsp:cNvSpPr/>
      </dsp:nvSpPr>
      <dsp:spPr>
        <a:xfrm>
          <a:off x="6265355" y="35810"/>
          <a:ext cx="1848473" cy="12633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b="1" kern="1200" dirty="0"/>
            <a:t>1. </a:t>
          </a:r>
          <a:br>
            <a:rPr lang="en-GB" sz="1600" b="1" kern="1200" dirty="0"/>
          </a:br>
          <a:r>
            <a:rPr lang="en-GB" sz="1600" b="1" kern="1200" dirty="0"/>
            <a:t>Less Stupid Requirements</a:t>
          </a:r>
        </a:p>
      </dsp:txBody>
      <dsp:txXfrm>
        <a:off x="6265355" y="35810"/>
        <a:ext cx="1848473" cy="1263309"/>
      </dsp:txXfrm>
    </dsp:sp>
    <dsp:sp modelId="{BE779733-8A3D-DA48-B3D0-4324094053EE}">
      <dsp:nvSpPr>
        <dsp:cNvPr id="0" name=""/>
        <dsp:cNvSpPr/>
      </dsp:nvSpPr>
      <dsp:spPr>
        <a:xfrm>
          <a:off x="3580688" y="-1397"/>
          <a:ext cx="4743422" cy="4743422"/>
        </a:xfrm>
        <a:prstGeom prst="circularArrow">
          <a:avLst>
            <a:gd name="adj1" fmla="val 5193"/>
            <a:gd name="adj2" fmla="val 335421"/>
            <a:gd name="adj3" fmla="val 21295245"/>
            <a:gd name="adj4" fmla="val 19764483"/>
            <a:gd name="adj5" fmla="val 6059"/>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8DE0E21-A995-9942-919C-8129495203A5}">
      <dsp:nvSpPr>
        <dsp:cNvPr id="0" name=""/>
        <dsp:cNvSpPr/>
      </dsp:nvSpPr>
      <dsp:spPr>
        <a:xfrm>
          <a:off x="6544732" y="2389090"/>
          <a:ext cx="2818973" cy="12633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b="1" kern="1200" dirty="0"/>
            <a:t>2. </a:t>
          </a:r>
          <a:br>
            <a:rPr lang="en-GB" sz="1600" b="1" kern="1200" dirty="0"/>
          </a:br>
          <a:r>
            <a:rPr lang="en-GB" sz="1600" b="1" kern="1200" dirty="0"/>
            <a:t>Eliminate Unnecessary Parts, Tasks &amp; Processes</a:t>
          </a:r>
        </a:p>
      </dsp:txBody>
      <dsp:txXfrm>
        <a:off x="6544732" y="2389090"/>
        <a:ext cx="2818973" cy="1263309"/>
      </dsp:txXfrm>
    </dsp:sp>
    <dsp:sp modelId="{4C80373D-040E-C84E-8549-03AC080ECE6D}">
      <dsp:nvSpPr>
        <dsp:cNvPr id="0" name=""/>
        <dsp:cNvSpPr/>
      </dsp:nvSpPr>
      <dsp:spPr>
        <a:xfrm>
          <a:off x="3580688" y="-1397"/>
          <a:ext cx="4743422" cy="4743422"/>
        </a:xfrm>
        <a:prstGeom prst="circularArrow">
          <a:avLst>
            <a:gd name="adj1" fmla="val 5193"/>
            <a:gd name="adj2" fmla="val 335421"/>
            <a:gd name="adj3" fmla="val 4016774"/>
            <a:gd name="adj4" fmla="val 2251526"/>
            <a:gd name="adj5" fmla="val 6059"/>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F3758FF-86FB-104B-82AD-9EB34F04490B}">
      <dsp:nvSpPr>
        <dsp:cNvPr id="0" name=""/>
        <dsp:cNvSpPr/>
      </dsp:nvSpPr>
      <dsp:spPr>
        <a:xfrm>
          <a:off x="5320745" y="3843496"/>
          <a:ext cx="1263309" cy="12633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b="1" kern="1200" dirty="0"/>
            <a:t>3. </a:t>
          </a:r>
          <a:br>
            <a:rPr lang="en-GB" sz="1600" b="1" kern="1200" dirty="0"/>
          </a:br>
          <a:r>
            <a:rPr lang="en-GB" sz="1600" b="1" kern="1200" dirty="0"/>
            <a:t>Simplify &amp; Optimize</a:t>
          </a:r>
        </a:p>
      </dsp:txBody>
      <dsp:txXfrm>
        <a:off x="5320745" y="3843496"/>
        <a:ext cx="1263309" cy="1263309"/>
      </dsp:txXfrm>
    </dsp:sp>
    <dsp:sp modelId="{79AB23AD-2C15-2845-B220-A5663A38ABC3}">
      <dsp:nvSpPr>
        <dsp:cNvPr id="0" name=""/>
        <dsp:cNvSpPr/>
      </dsp:nvSpPr>
      <dsp:spPr>
        <a:xfrm>
          <a:off x="3580688" y="-1397"/>
          <a:ext cx="4743422" cy="4743422"/>
        </a:xfrm>
        <a:prstGeom prst="circularArrow">
          <a:avLst>
            <a:gd name="adj1" fmla="val 5193"/>
            <a:gd name="adj2" fmla="val 335421"/>
            <a:gd name="adj3" fmla="val 8213052"/>
            <a:gd name="adj4" fmla="val 6447804"/>
            <a:gd name="adj5" fmla="val 6059"/>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3F623E2-22E0-4042-B6F2-AF7A68869668}">
      <dsp:nvSpPr>
        <dsp:cNvPr id="0" name=""/>
        <dsp:cNvSpPr/>
      </dsp:nvSpPr>
      <dsp:spPr>
        <a:xfrm>
          <a:off x="3318926" y="2389090"/>
          <a:ext cx="1263309" cy="12633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b="1" kern="1200" dirty="0"/>
            <a:t>4. </a:t>
          </a:r>
          <a:br>
            <a:rPr lang="en-GB" sz="1600" b="1" kern="1200" dirty="0"/>
          </a:br>
          <a:r>
            <a:rPr lang="en-GB" sz="1600" b="1" kern="1200" dirty="0"/>
            <a:t>Accelerate Cycle Time</a:t>
          </a:r>
        </a:p>
      </dsp:txBody>
      <dsp:txXfrm>
        <a:off x="3318926" y="2389090"/>
        <a:ext cx="1263309" cy="1263309"/>
      </dsp:txXfrm>
    </dsp:sp>
    <dsp:sp modelId="{54F20BA1-9788-7142-B454-B5A37ED29D42}">
      <dsp:nvSpPr>
        <dsp:cNvPr id="0" name=""/>
        <dsp:cNvSpPr/>
      </dsp:nvSpPr>
      <dsp:spPr>
        <a:xfrm>
          <a:off x="3580688" y="-1397"/>
          <a:ext cx="4743422" cy="4743422"/>
        </a:xfrm>
        <a:prstGeom prst="circularArrow">
          <a:avLst>
            <a:gd name="adj1" fmla="val 5193"/>
            <a:gd name="adj2" fmla="val 335421"/>
            <a:gd name="adj3" fmla="val 12300095"/>
            <a:gd name="adj4" fmla="val 10769334"/>
            <a:gd name="adj5" fmla="val 6059"/>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4CC9572-E41B-444D-BA43-DB8A1E2AC92C}">
      <dsp:nvSpPr>
        <dsp:cNvPr id="0" name=""/>
        <dsp:cNvSpPr/>
      </dsp:nvSpPr>
      <dsp:spPr>
        <a:xfrm>
          <a:off x="4083553" y="35810"/>
          <a:ext cx="1263309" cy="12633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b="1" kern="1200" dirty="0"/>
            <a:t>5. Automate</a:t>
          </a:r>
        </a:p>
      </dsp:txBody>
      <dsp:txXfrm>
        <a:off x="4083553" y="35810"/>
        <a:ext cx="1263309" cy="1263309"/>
      </dsp:txXfrm>
    </dsp:sp>
    <dsp:sp modelId="{278E90B9-73DD-264D-82E5-7CADA5C37FB1}">
      <dsp:nvSpPr>
        <dsp:cNvPr id="0" name=""/>
        <dsp:cNvSpPr/>
      </dsp:nvSpPr>
      <dsp:spPr>
        <a:xfrm>
          <a:off x="3580688" y="-1397"/>
          <a:ext cx="4743422" cy="4743422"/>
        </a:xfrm>
        <a:prstGeom prst="circularArrow">
          <a:avLst>
            <a:gd name="adj1" fmla="val 5193"/>
            <a:gd name="adj2" fmla="val 335421"/>
            <a:gd name="adj3" fmla="val 16377618"/>
            <a:gd name="adj4" fmla="val 15196822"/>
            <a:gd name="adj5" fmla="val 6059"/>
          </a:avLst>
        </a:prstGeom>
        <a:solidFill>
          <a:schemeClr val="accent1">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A78C42-36D0-304B-8A2B-8CE791102499}">
      <dsp:nvSpPr>
        <dsp:cNvPr id="0" name=""/>
        <dsp:cNvSpPr/>
      </dsp:nvSpPr>
      <dsp:spPr>
        <a:xfrm>
          <a:off x="4381164" y="112216"/>
          <a:ext cx="1773606" cy="1773606"/>
        </a:xfrm>
        <a:prstGeom prst="ellipse">
          <a:avLst/>
        </a:prstGeom>
        <a:solidFill>
          <a:schemeClr val="accent6"/>
        </a:solid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US" sz="1500" b="1" kern="1200" dirty="0">
              <a:solidFill>
                <a:schemeClr val="tx1"/>
              </a:solidFill>
            </a:rPr>
            <a:t>CUSTOMER EXPERIENCE</a:t>
          </a:r>
        </a:p>
      </dsp:txBody>
      <dsp:txXfrm>
        <a:off x="4640903" y="371955"/>
        <a:ext cx="1254128" cy="1254128"/>
      </dsp:txXfrm>
    </dsp:sp>
    <dsp:sp modelId="{47B6AACF-6097-D142-BEA7-5C32A852EEDC}">
      <dsp:nvSpPr>
        <dsp:cNvPr id="0" name=""/>
        <dsp:cNvSpPr/>
      </dsp:nvSpPr>
      <dsp:spPr>
        <a:xfrm>
          <a:off x="1253201" y="-195"/>
          <a:ext cx="5013981" cy="5013981"/>
        </a:xfrm>
        <a:prstGeom prst="circularArrow">
          <a:avLst>
            <a:gd name="adj1" fmla="val 6898"/>
            <a:gd name="adj2" fmla="val 465012"/>
            <a:gd name="adj3" fmla="val 550847"/>
            <a:gd name="adj4" fmla="val 20584141"/>
            <a:gd name="adj5" fmla="val 8047"/>
          </a:avLst>
        </a:prstGeom>
        <a:solidFill>
          <a:schemeClr val="tx2">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DF44826-EF7A-7D49-B6B6-2BB3B4A4BB85}">
      <dsp:nvSpPr>
        <dsp:cNvPr id="0" name=""/>
        <dsp:cNvSpPr/>
      </dsp:nvSpPr>
      <dsp:spPr>
        <a:xfrm>
          <a:off x="4381164" y="3127767"/>
          <a:ext cx="1773606" cy="1773606"/>
        </a:xfrm>
        <a:prstGeom prst="ellipse">
          <a:avLst/>
        </a:prstGeom>
        <a:solidFill>
          <a:schemeClr val="accent6"/>
        </a:solid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US" sz="1500" b="1" kern="1200" dirty="0">
              <a:solidFill>
                <a:schemeClr val="tx1"/>
              </a:solidFill>
            </a:rPr>
            <a:t>TRAFFIC</a:t>
          </a:r>
        </a:p>
      </dsp:txBody>
      <dsp:txXfrm>
        <a:off x="4640903" y="3387506"/>
        <a:ext cx="1254128" cy="1254128"/>
      </dsp:txXfrm>
    </dsp:sp>
    <dsp:sp modelId="{53CE8DA1-03BF-4349-BF12-3BB1155B4FFC}">
      <dsp:nvSpPr>
        <dsp:cNvPr id="0" name=""/>
        <dsp:cNvSpPr/>
      </dsp:nvSpPr>
      <dsp:spPr>
        <a:xfrm>
          <a:off x="1253201" y="-195"/>
          <a:ext cx="5013981" cy="5013981"/>
        </a:xfrm>
        <a:prstGeom prst="circularArrow">
          <a:avLst>
            <a:gd name="adj1" fmla="val 6898"/>
            <a:gd name="adj2" fmla="val 465012"/>
            <a:gd name="adj3" fmla="val 5950847"/>
            <a:gd name="adj4" fmla="val 4384141"/>
            <a:gd name="adj5" fmla="val 8047"/>
          </a:avLst>
        </a:prstGeom>
        <a:solidFill>
          <a:schemeClr val="tx2">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2C412F3-6A77-A64C-912D-8CE54219009F}">
      <dsp:nvSpPr>
        <dsp:cNvPr id="0" name=""/>
        <dsp:cNvSpPr/>
      </dsp:nvSpPr>
      <dsp:spPr>
        <a:xfrm>
          <a:off x="1365613" y="3127767"/>
          <a:ext cx="1773606" cy="1773606"/>
        </a:xfrm>
        <a:prstGeom prst="ellipse">
          <a:avLst/>
        </a:prstGeom>
        <a:solidFill>
          <a:schemeClr val="accent6"/>
        </a:solid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US" sz="1500" b="1" kern="1200" dirty="0">
              <a:solidFill>
                <a:schemeClr val="tx1"/>
              </a:solidFill>
            </a:rPr>
            <a:t>SELLERS</a:t>
          </a:r>
        </a:p>
      </dsp:txBody>
      <dsp:txXfrm>
        <a:off x="1625352" y="3387506"/>
        <a:ext cx="1254128" cy="1254128"/>
      </dsp:txXfrm>
    </dsp:sp>
    <dsp:sp modelId="{6700D198-C796-2542-AF0F-2736AEB1DBF9}">
      <dsp:nvSpPr>
        <dsp:cNvPr id="0" name=""/>
        <dsp:cNvSpPr/>
      </dsp:nvSpPr>
      <dsp:spPr>
        <a:xfrm>
          <a:off x="1253201" y="-195"/>
          <a:ext cx="5013981" cy="5013981"/>
        </a:xfrm>
        <a:prstGeom prst="circularArrow">
          <a:avLst>
            <a:gd name="adj1" fmla="val 6898"/>
            <a:gd name="adj2" fmla="val 465012"/>
            <a:gd name="adj3" fmla="val 11350847"/>
            <a:gd name="adj4" fmla="val 9784141"/>
            <a:gd name="adj5" fmla="val 8047"/>
          </a:avLst>
        </a:prstGeom>
        <a:solidFill>
          <a:schemeClr val="tx2">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0EB9BDC-3199-0A44-86CA-5056F7FE379D}">
      <dsp:nvSpPr>
        <dsp:cNvPr id="0" name=""/>
        <dsp:cNvSpPr/>
      </dsp:nvSpPr>
      <dsp:spPr>
        <a:xfrm>
          <a:off x="1365613" y="112216"/>
          <a:ext cx="1773606" cy="1773606"/>
        </a:xfrm>
        <a:prstGeom prst="ellipse">
          <a:avLst/>
        </a:prstGeom>
        <a:solidFill>
          <a:schemeClr val="accent6"/>
        </a:solid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US" sz="1500" b="1" kern="1200">
              <a:solidFill>
                <a:schemeClr val="tx1"/>
              </a:solidFill>
            </a:rPr>
            <a:t>SELECTION</a:t>
          </a:r>
          <a:endParaRPr lang="en-US" sz="1500" b="1" kern="1200" dirty="0">
            <a:solidFill>
              <a:schemeClr val="tx1"/>
            </a:solidFill>
          </a:endParaRPr>
        </a:p>
      </dsp:txBody>
      <dsp:txXfrm>
        <a:off x="1625352" y="371955"/>
        <a:ext cx="1254128" cy="1254128"/>
      </dsp:txXfrm>
    </dsp:sp>
    <dsp:sp modelId="{0E71173A-8F7D-0D43-834F-5CA96399457C}">
      <dsp:nvSpPr>
        <dsp:cNvPr id="0" name=""/>
        <dsp:cNvSpPr/>
      </dsp:nvSpPr>
      <dsp:spPr>
        <a:xfrm>
          <a:off x="1253201" y="-195"/>
          <a:ext cx="5013981" cy="5013981"/>
        </a:xfrm>
        <a:prstGeom prst="circularArrow">
          <a:avLst>
            <a:gd name="adj1" fmla="val 6898"/>
            <a:gd name="adj2" fmla="val 465012"/>
            <a:gd name="adj3" fmla="val 16750847"/>
            <a:gd name="adj4" fmla="val 15184141"/>
            <a:gd name="adj5" fmla="val 8047"/>
          </a:avLst>
        </a:prstGeom>
        <a:solidFill>
          <a:schemeClr val="tx2">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4.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5.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FI"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63CEE2F-2772-401F-AB73-39BDF1F7E814}" type="datetimeFigureOut">
              <a:rPr lang="en-FI" smtClean="0"/>
              <a:t>22.10.2021</a:t>
            </a:fld>
            <a:endParaRPr lang="en-FI"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FI"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FI"/>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FI"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33928C-498E-47B2-A599-843221D6B659}" type="slidenum">
              <a:rPr lang="en-FI" smtClean="0"/>
              <a:t>‹#›</a:t>
            </a:fld>
            <a:endParaRPr lang="en-FI" dirty="0"/>
          </a:p>
        </p:txBody>
      </p:sp>
    </p:spTree>
    <p:extLst>
      <p:ext uri="{BB962C8B-B14F-4D97-AF65-F5344CB8AC3E}">
        <p14:creationId xmlns:p14="http://schemas.microsoft.com/office/powerpoint/2010/main" val="33539979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FI" dirty="0"/>
          </a:p>
        </p:txBody>
      </p:sp>
      <p:sp>
        <p:nvSpPr>
          <p:cNvPr id="4" name="Slide Number Placeholder 3"/>
          <p:cNvSpPr>
            <a:spLocks noGrp="1"/>
          </p:cNvSpPr>
          <p:nvPr>
            <p:ph type="sldNum" sz="quarter" idx="5"/>
          </p:nvPr>
        </p:nvSpPr>
        <p:spPr/>
        <p:txBody>
          <a:bodyPr/>
          <a:lstStyle/>
          <a:p>
            <a:fld id="{E733928C-498E-47B2-A599-843221D6B659}" type="slidenum">
              <a:rPr lang="en-FI" smtClean="0"/>
              <a:t>2</a:t>
            </a:fld>
            <a:endParaRPr lang="en-FI" dirty="0"/>
          </a:p>
        </p:txBody>
      </p:sp>
    </p:spTree>
    <p:extLst>
      <p:ext uri="{BB962C8B-B14F-4D97-AF65-F5344CB8AC3E}">
        <p14:creationId xmlns:p14="http://schemas.microsoft.com/office/powerpoint/2010/main" val="24138898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a:t>This is a template you can use for making your own copies of the PMMC.</a:t>
            </a:r>
          </a:p>
          <a:p>
            <a:pPr marL="171450" indent="-171450">
              <a:buFont typeface="Arial" panose="020B0604020202020204" pitchFamily="34" charset="0"/>
              <a:buChar char="•"/>
            </a:pPr>
            <a:r>
              <a:rPr lang="en-US" b="0" dirty="0"/>
              <a:t>You’ll also find a PDF version that came together with this presentation.</a:t>
            </a:r>
          </a:p>
        </p:txBody>
      </p:sp>
      <p:sp>
        <p:nvSpPr>
          <p:cNvPr id="4" name="Slide Number Placeholder 3"/>
          <p:cNvSpPr>
            <a:spLocks noGrp="1"/>
          </p:cNvSpPr>
          <p:nvPr>
            <p:ph type="sldNum" sz="quarter" idx="5"/>
          </p:nvPr>
        </p:nvSpPr>
        <p:spPr/>
        <p:txBody>
          <a:bodyPr/>
          <a:lstStyle/>
          <a:p>
            <a:fld id="{3E105235-704B-0B49-8252-223D656B3425}" type="slidenum">
              <a:rPr lang="en-US" smtClean="0"/>
              <a:t>14</a:t>
            </a:fld>
            <a:endParaRPr lang="en-US"/>
          </a:p>
        </p:txBody>
      </p:sp>
    </p:spTree>
    <p:extLst>
      <p:ext uri="{BB962C8B-B14F-4D97-AF65-F5344CB8AC3E}">
        <p14:creationId xmlns:p14="http://schemas.microsoft.com/office/powerpoint/2010/main" val="20150563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If you’re looking to scale out, there are </a:t>
            </a:r>
            <a:r>
              <a:rPr lang="en-US" b="1" dirty="0"/>
              <a:t>many different paths </a:t>
            </a:r>
            <a:r>
              <a:rPr lang="en-US" dirty="0"/>
              <a:t>you may take to do that.</a:t>
            </a:r>
          </a:p>
          <a:p>
            <a:pPr marL="171450" indent="-171450">
              <a:buFont typeface="Arial" panose="020B0604020202020204" pitchFamily="34" charset="0"/>
              <a:buChar char="•"/>
            </a:pPr>
            <a:r>
              <a:rPr lang="en-US" dirty="0"/>
              <a:t>Each of them comes with their own challenges, and each inevitably </a:t>
            </a:r>
            <a:r>
              <a:rPr lang="en-US" b="1" dirty="0"/>
              <a:t>adds complexity to your operations</a:t>
            </a:r>
            <a:r>
              <a:rPr lang="en-US" dirty="0"/>
              <a:t>, and often product too, so be mindful of which ones of these you choose to use!</a:t>
            </a:r>
          </a:p>
        </p:txBody>
      </p:sp>
      <p:sp>
        <p:nvSpPr>
          <p:cNvPr id="4" name="Slide Number Placeholder 3"/>
          <p:cNvSpPr>
            <a:spLocks noGrp="1"/>
          </p:cNvSpPr>
          <p:nvPr>
            <p:ph type="sldNum" sz="quarter" idx="5"/>
          </p:nvPr>
        </p:nvSpPr>
        <p:spPr/>
        <p:txBody>
          <a:bodyPr/>
          <a:lstStyle/>
          <a:p>
            <a:fld id="{E733928C-498E-47B2-A599-843221D6B659}" type="slidenum">
              <a:rPr lang="en-FI" smtClean="0"/>
              <a:t>15</a:t>
            </a:fld>
            <a:endParaRPr lang="en-FI" dirty="0"/>
          </a:p>
        </p:txBody>
      </p:sp>
    </p:spTree>
    <p:extLst>
      <p:ext uri="{BB962C8B-B14F-4D97-AF65-F5344CB8AC3E}">
        <p14:creationId xmlns:p14="http://schemas.microsoft.com/office/powerpoint/2010/main" val="21464268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This 5 step process is what Elon Musk has successfully used at Tesla and SpaceX to scale the manufacturing and supply of their extremely complicated products.</a:t>
            </a:r>
          </a:p>
          <a:p>
            <a:pPr marL="171450" indent="-171450">
              <a:buFont typeface="Arial" panose="020B0604020202020204" pitchFamily="34" charset="0"/>
              <a:buChar char="•"/>
            </a:pPr>
            <a:r>
              <a:rPr lang="en-US" b="1" dirty="0"/>
              <a:t>While it’s especially useful for manufacturing of such products, the same process also apply for your internal processes and organizational structure!</a:t>
            </a:r>
          </a:p>
          <a:p>
            <a:pPr marL="171450" indent="-171450">
              <a:buFont typeface="Arial" panose="020B0604020202020204" pitchFamily="34" charset="0"/>
              <a:buChar char="•"/>
            </a:pPr>
            <a:r>
              <a:rPr lang="en-US" b="0" dirty="0"/>
              <a:t>For a more detailed explanation and practical examples, please watch this interview where Elon Musk explains the process: https://</a:t>
            </a:r>
            <a:r>
              <a:rPr lang="en-US" b="0" dirty="0" err="1"/>
              <a:t>www.youtube.com</a:t>
            </a:r>
            <a:r>
              <a:rPr lang="en-US" b="0" dirty="0"/>
              <a:t>/</a:t>
            </a:r>
            <a:r>
              <a:rPr lang="en-US" b="0" dirty="0" err="1"/>
              <a:t>watch?v</a:t>
            </a:r>
            <a:r>
              <a:rPr lang="en-US" b="0" dirty="0"/>
              <a:t>=t705r8ICkRw&amp;t=810s </a:t>
            </a:r>
          </a:p>
        </p:txBody>
      </p:sp>
      <p:sp>
        <p:nvSpPr>
          <p:cNvPr id="4" name="Slide Number Placeholder 3"/>
          <p:cNvSpPr>
            <a:spLocks noGrp="1"/>
          </p:cNvSpPr>
          <p:nvPr>
            <p:ph type="sldNum" sz="quarter" idx="5"/>
          </p:nvPr>
        </p:nvSpPr>
        <p:spPr/>
        <p:txBody>
          <a:bodyPr/>
          <a:lstStyle/>
          <a:p>
            <a:fld id="{E733928C-498E-47B2-A599-843221D6B659}" type="slidenum">
              <a:rPr lang="en-FI" smtClean="0"/>
              <a:t>16</a:t>
            </a:fld>
            <a:endParaRPr lang="en-FI" dirty="0"/>
          </a:p>
        </p:txBody>
      </p:sp>
    </p:spTree>
    <p:extLst>
      <p:ext uri="{BB962C8B-B14F-4D97-AF65-F5344CB8AC3E}">
        <p14:creationId xmlns:p14="http://schemas.microsoft.com/office/powerpoint/2010/main" val="23909696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When scaling up, your supply chain often becomes a limiting factor</a:t>
            </a:r>
          </a:p>
          <a:p>
            <a:pPr marL="171450" indent="-171450">
              <a:buFont typeface="Arial" panose="020B0604020202020204" pitchFamily="34" charset="0"/>
              <a:buChar char="•"/>
            </a:pPr>
            <a:r>
              <a:rPr lang="en-US" dirty="0"/>
              <a:t>While sometimes you can get past by simply working together with or by changing your suppliers, but often that doesn’t work when you’re looking to scale an innovation since the right partners may not be there, or can’t deliver what you need</a:t>
            </a:r>
          </a:p>
          <a:p>
            <a:pPr marL="171450" indent="-171450">
              <a:buFont typeface="Arial" panose="020B0604020202020204" pitchFamily="34" charset="0"/>
              <a:buChar char="•"/>
            </a:pPr>
            <a:r>
              <a:rPr lang="en-US" dirty="0"/>
              <a:t>In these cases, vertical integration is the key, and that’s what almost every top innovator is looking to do.</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For more information on the topic, please refer to our blog post.</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E733928C-498E-47B2-A599-843221D6B659}" type="slidenum">
              <a:rPr lang="en-FI" smtClean="0"/>
              <a:t>17</a:t>
            </a:fld>
            <a:endParaRPr lang="en-FI" dirty="0"/>
          </a:p>
        </p:txBody>
      </p:sp>
    </p:spTree>
    <p:extLst>
      <p:ext uri="{BB962C8B-B14F-4D97-AF65-F5344CB8AC3E}">
        <p14:creationId xmlns:p14="http://schemas.microsoft.com/office/powerpoint/2010/main" val="9098677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And finally, to scale deep, you can use this flowchart to help you identify opportunities for getting more use out of your existing assets and audience.</a:t>
            </a:r>
          </a:p>
          <a:p>
            <a:pPr marL="171450" indent="-171450">
              <a:buFont typeface="Arial" panose="020B0604020202020204" pitchFamily="34" charset="0"/>
              <a:buChar char="•"/>
            </a:pPr>
            <a:r>
              <a:rPr lang="en-US" dirty="0"/>
              <a:t>Please note that these are all very high-level tips. For more practical ideas and examples, please refer to our blog post, or the examples later on in this presentation.</a:t>
            </a:r>
          </a:p>
        </p:txBody>
      </p:sp>
      <p:sp>
        <p:nvSpPr>
          <p:cNvPr id="4" name="Slide Number Placeholder 3"/>
          <p:cNvSpPr>
            <a:spLocks noGrp="1"/>
          </p:cNvSpPr>
          <p:nvPr>
            <p:ph type="sldNum" sz="quarter" idx="5"/>
          </p:nvPr>
        </p:nvSpPr>
        <p:spPr/>
        <p:txBody>
          <a:bodyPr/>
          <a:lstStyle/>
          <a:p>
            <a:fld id="{E733928C-498E-47B2-A599-843221D6B659}" type="slidenum">
              <a:rPr lang="en-FI" smtClean="0"/>
              <a:t>18</a:t>
            </a:fld>
            <a:endParaRPr lang="en-FI" dirty="0"/>
          </a:p>
        </p:txBody>
      </p:sp>
    </p:spTree>
    <p:extLst>
      <p:ext uri="{BB962C8B-B14F-4D97-AF65-F5344CB8AC3E}">
        <p14:creationId xmlns:p14="http://schemas.microsoft.com/office/powerpoint/2010/main" val="18823418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We recommend you start by filling in the PMMC Canvas. That serves as a good overview for your current state, especially regarding the Out/Demand dimension which you need to have in order to scale.</a:t>
            </a:r>
          </a:p>
          <a:p>
            <a:pPr marL="171450" indent="-171450">
              <a:buFont typeface="Arial" panose="020B0604020202020204" pitchFamily="34" charset="0"/>
              <a:buChar char="•"/>
            </a:pPr>
            <a:r>
              <a:rPr lang="en-US" dirty="0"/>
              <a:t>Next, look at where your business/innovation is currently struggling and where your biggest bottlenecks are: Is it supply, demand, or usage?</a:t>
            </a:r>
          </a:p>
          <a:p>
            <a:pPr marL="171450" indent="-171450">
              <a:buFont typeface="Arial" panose="020B0604020202020204" pitchFamily="34" charset="0"/>
              <a:buChar char="•"/>
            </a:pPr>
            <a:r>
              <a:rPr lang="en-US" dirty="0"/>
              <a:t>Then, you simply figure out the root cause for the bottleneck and figure out a way to address it.</a:t>
            </a:r>
          </a:p>
          <a:p>
            <a:pPr marL="171450" indent="-171450">
              <a:buFont typeface="Arial" panose="020B0604020202020204" pitchFamily="34" charset="0"/>
              <a:buChar char="•"/>
            </a:pPr>
            <a:r>
              <a:rPr lang="en-US" dirty="0"/>
              <a:t>Here some of the other frameworks from this presentation might be useful.</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Once you’ve addressed the bottleneck, update the PMMC Canvas and keep scaling until you run into the next bottleneck.</a:t>
            </a:r>
          </a:p>
          <a:p>
            <a:pPr marL="171450" indent="-171450">
              <a:buFont typeface="Arial" panose="020B0604020202020204" pitchFamily="34" charset="0"/>
              <a:buChar char="•"/>
            </a:pPr>
            <a:r>
              <a:rPr lang="en-US" dirty="0"/>
              <a:t>Then, </a:t>
            </a:r>
            <a:r>
              <a:rPr lang="en-US" b="1" dirty="0"/>
              <a:t>rinse and repeat!</a:t>
            </a:r>
          </a:p>
        </p:txBody>
      </p:sp>
      <p:sp>
        <p:nvSpPr>
          <p:cNvPr id="4" name="Slide Number Placeholder 3"/>
          <p:cNvSpPr>
            <a:spLocks noGrp="1"/>
          </p:cNvSpPr>
          <p:nvPr>
            <p:ph type="sldNum" sz="quarter" idx="5"/>
          </p:nvPr>
        </p:nvSpPr>
        <p:spPr/>
        <p:txBody>
          <a:bodyPr/>
          <a:lstStyle/>
          <a:p>
            <a:fld id="{E733928C-498E-47B2-A599-843221D6B659}" type="slidenum">
              <a:rPr lang="en-FI" smtClean="0"/>
              <a:t>26</a:t>
            </a:fld>
            <a:endParaRPr lang="en-FI" dirty="0"/>
          </a:p>
        </p:txBody>
      </p:sp>
    </p:spTree>
    <p:extLst>
      <p:ext uri="{BB962C8B-B14F-4D97-AF65-F5344CB8AC3E}">
        <p14:creationId xmlns:p14="http://schemas.microsoft.com/office/powerpoint/2010/main" val="1319919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105235-704B-0B49-8252-223D656B3425}" type="slidenum">
              <a:rPr lang="en-US" smtClean="0"/>
              <a:t>28</a:t>
            </a:fld>
            <a:endParaRPr lang="en-US"/>
          </a:p>
        </p:txBody>
      </p:sp>
    </p:spTree>
    <p:extLst>
      <p:ext uri="{BB962C8B-B14F-4D97-AF65-F5344CB8AC3E}">
        <p14:creationId xmlns:p14="http://schemas.microsoft.com/office/powerpoint/2010/main" val="36557912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FI" dirty="0"/>
          </a:p>
        </p:txBody>
      </p:sp>
      <p:sp>
        <p:nvSpPr>
          <p:cNvPr id="4" name="Slide Number Placeholder 3"/>
          <p:cNvSpPr>
            <a:spLocks noGrp="1"/>
          </p:cNvSpPr>
          <p:nvPr>
            <p:ph type="sldNum" sz="quarter" idx="5"/>
          </p:nvPr>
        </p:nvSpPr>
        <p:spPr/>
        <p:txBody>
          <a:bodyPr/>
          <a:lstStyle/>
          <a:p>
            <a:fld id="{E733928C-498E-47B2-A599-843221D6B659}" type="slidenum">
              <a:rPr lang="en-FI" smtClean="0"/>
              <a:t>4</a:t>
            </a:fld>
            <a:endParaRPr lang="en-FI" dirty="0"/>
          </a:p>
        </p:txBody>
      </p:sp>
    </p:spTree>
    <p:extLst>
      <p:ext uri="{BB962C8B-B14F-4D97-AF65-F5344CB8AC3E}">
        <p14:creationId xmlns:p14="http://schemas.microsoft.com/office/powerpoint/2010/main" val="16999540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noProof="0" dirty="0"/>
              <a:t>Before an innovation reaches scale, the impact it has on any given business or the society at large, is negligible.</a:t>
            </a:r>
          </a:p>
          <a:p>
            <a:pPr marL="171450" indent="-171450">
              <a:buFont typeface="Arial" panose="020B0604020202020204" pitchFamily="34" charset="0"/>
              <a:buChar char="•"/>
            </a:pPr>
            <a:r>
              <a:rPr lang="en-US" noProof="0" dirty="0"/>
              <a:t>As such, scaling is the part where the majority of value is actually delivered to the people benefiting from innovation, and as such, it is perhaps the most important step towards innovation success!</a:t>
            </a:r>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Calibri"/>
                <a:ea typeface="Calibri"/>
                <a:cs typeface="Calibri"/>
                <a:sym typeface="Calibri"/>
              </a:rPr>
              <a:t>5</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257292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Innovation can be scaled among three different dimensions: </a:t>
            </a:r>
            <a:r>
              <a:rPr lang="en-US" b="1" dirty="0"/>
              <a:t>up (supply), out (demand), and deep (utilization).</a:t>
            </a:r>
          </a:p>
          <a:p>
            <a:pPr marL="171450" indent="-171450">
              <a:buFont typeface="Arial" panose="020B0604020202020204" pitchFamily="34" charset="0"/>
              <a:buChar char="•"/>
            </a:pPr>
            <a:r>
              <a:rPr lang="en-US" dirty="0"/>
              <a:t>For a more detailed explainer, please refer to the accompanying blog post.</a:t>
            </a:r>
          </a:p>
        </p:txBody>
      </p:sp>
      <p:sp>
        <p:nvSpPr>
          <p:cNvPr id="4" name="Slide Number Placeholder 3"/>
          <p:cNvSpPr>
            <a:spLocks noGrp="1"/>
          </p:cNvSpPr>
          <p:nvPr>
            <p:ph type="sldNum" sz="quarter" idx="5"/>
          </p:nvPr>
        </p:nvSpPr>
        <p:spPr/>
        <p:txBody>
          <a:bodyPr/>
          <a:lstStyle/>
          <a:p>
            <a:fld id="{E733928C-498E-47B2-A599-843221D6B659}" type="slidenum">
              <a:rPr lang="en-FI" smtClean="0"/>
              <a:t>7</a:t>
            </a:fld>
            <a:endParaRPr lang="en-FI" dirty="0"/>
          </a:p>
        </p:txBody>
      </p:sp>
    </p:spTree>
    <p:extLst>
      <p:ext uri="{BB962C8B-B14F-4D97-AF65-F5344CB8AC3E}">
        <p14:creationId xmlns:p14="http://schemas.microsoft.com/office/powerpoint/2010/main" val="23603895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However, what’s key to understand here is that even if t</a:t>
            </a:r>
            <a:r>
              <a:rPr lang="en-US" b="1" dirty="0"/>
              <a:t>hey are distinct, they are closely intertwined:</a:t>
            </a:r>
          </a:p>
          <a:p>
            <a:pPr marL="628650" lvl="1" indent="-171450">
              <a:buFont typeface="Arial" panose="020B0604020202020204" pitchFamily="34" charset="0"/>
              <a:buChar char="•"/>
            </a:pPr>
            <a:r>
              <a:rPr lang="en-US" dirty="0"/>
              <a:t>What you do on one dimension always affects the other dimensions too.</a:t>
            </a:r>
          </a:p>
          <a:p>
            <a:pPr marL="628650" lvl="1" indent="-171450">
              <a:buFont typeface="Arial" panose="020B0604020202020204" pitchFamily="34" charset="0"/>
              <a:buChar char="•"/>
            </a:pPr>
            <a:r>
              <a:rPr lang="en-US" dirty="0"/>
              <a:t>This can cause challenges, but you can also use that to your advantage when faced with barriers and bottlenecks in one of these dimensions.</a:t>
            </a:r>
          </a:p>
          <a:p>
            <a:pPr marL="628650" lvl="1" indent="-171450">
              <a:buFont typeface="Arial" panose="020B0604020202020204" pitchFamily="34" charset="0"/>
              <a:buChar char="•"/>
            </a:pPr>
            <a:r>
              <a:rPr lang="en-US" dirty="0"/>
              <a:t>The examples later on in this presentation help illustrate how this works in practice.</a:t>
            </a:r>
          </a:p>
        </p:txBody>
      </p:sp>
      <p:sp>
        <p:nvSpPr>
          <p:cNvPr id="4" name="Slide Number Placeholder 3"/>
          <p:cNvSpPr>
            <a:spLocks noGrp="1"/>
          </p:cNvSpPr>
          <p:nvPr>
            <p:ph type="sldNum" sz="quarter" idx="5"/>
          </p:nvPr>
        </p:nvSpPr>
        <p:spPr/>
        <p:txBody>
          <a:bodyPr/>
          <a:lstStyle/>
          <a:p>
            <a:fld id="{E733928C-498E-47B2-A599-843221D6B659}" type="slidenum">
              <a:rPr lang="en-FI" smtClean="0"/>
              <a:t>8</a:t>
            </a:fld>
            <a:endParaRPr lang="en-FI" dirty="0"/>
          </a:p>
        </p:txBody>
      </p:sp>
    </p:spTree>
    <p:extLst>
      <p:ext uri="{BB962C8B-B14F-4D97-AF65-F5344CB8AC3E}">
        <p14:creationId xmlns:p14="http://schemas.microsoft.com/office/powerpoint/2010/main" val="29727718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On paper, the process for scaling an innovation is very simple.</a:t>
            </a:r>
          </a:p>
          <a:p>
            <a:pPr marL="171450" indent="-171450">
              <a:buFont typeface="Arial" panose="020B0604020202020204" pitchFamily="34" charset="0"/>
              <a:buChar char="•"/>
            </a:pPr>
            <a:r>
              <a:rPr lang="en-US" dirty="0"/>
              <a:t>Once you have an innovation, you </a:t>
            </a:r>
            <a:r>
              <a:rPr lang="en-US" b="1" dirty="0"/>
              <a:t>try to deliver that to as many people as possible that would get value from it.</a:t>
            </a:r>
          </a:p>
          <a:p>
            <a:pPr marL="171450" indent="-171450">
              <a:buFont typeface="Arial" panose="020B0604020202020204" pitchFamily="34" charset="0"/>
              <a:buChar char="•"/>
            </a:pPr>
            <a:r>
              <a:rPr lang="en-US" b="0" dirty="0"/>
              <a:t>While doing that, you’ll inevitably come across one or more barriers or bottlenecks.</a:t>
            </a:r>
          </a:p>
          <a:p>
            <a:pPr marL="628650" lvl="1" indent="-171450">
              <a:buFont typeface="Arial" panose="020B0604020202020204" pitchFamily="34" charset="0"/>
              <a:buChar char="•"/>
            </a:pPr>
            <a:r>
              <a:rPr lang="en-US" b="0" dirty="0"/>
              <a:t>Maybe there’s no demand for what you created at the price you can currently deliver it, or with the features it now has</a:t>
            </a:r>
          </a:p>
          <a:p>
            <a:pPr marL="628650" lvl="1" indent="-171450">
              <a:buFont typeface="Arial" panose="020B0604020202020204" pitchFamily="34" charset="0"/>
              <a:buChar char="•"/>
            </a:pPr>
            <a:r>
              <a:rPr lang="en-US" b="0" dirty="0"/>
              <a:t>Maybe you can’t just produce enough of the product to meet demand</a:t>
            </a:r>
          </a:p>
          <a:p>
            <a:pPr marL="628650" lvl="1" indent="-171450">
              <a:buFont typeface="Arial" panose="020B0604020202020204" pitchFamily="34" charset="0"/>
              <a:buChar char="•"/>
            </a:pPr>
            <a:r>
              <a:rPr lang="en-US" b="0" dirty="0"/>
              <a:t>Or perhaps you’ve already reached a huge audience, but for the majority of the time, the innovation isn’t being used to it’s full potential</a:t>
            </a:r>
          </a:p>
          <a:p>
            <a:pPr marL="171450" lvl="0" indent="-171450">
              <a:buFont typeface="Arial" panose="020B0604020202020204" pitchFamily="34" charset="0"/>
              <a:buChar char="•"/>
            </a:pPr>
            <a:r>
              <a:rPr lang="en-US" b="0" dirty="0"/>
              <a:t>Regardless of what it is, </a:t>
            </a:r>
            <a:r>
              <a:rPr lang="en-US" b="1" dirty="0"/>
              <a:t>you’ll simply need to solve those problems one by one</a:t>
            </a:r>
            <a:r>
              <a:rPr lang="en-US" b="0" dirty="0"/>
              <a:t>.</a:t>
            </a:r>
          </a:p>
          <a:p>
            <a:pPr marL="628650" lvl="1" indent="-171450">
              <a:buFont typeface="Arial" panose="020B0604020202020204" pitchFamily="34" charset="0"/>
              <a:buChar char="•"/>
            </a:pPr>
            <a:r>
              <a:rPr lang="en-US" b="0" dirty="0"/>
              <a:t>If you can, don’t try to reinvent the wheel and use what already exists.</a:t>
            </a:r>
          </a:p>
          <a:p>
            <a:pPr marL="628650" lvl="1" indent="-171450">
              <a:buFont typeface="Arial" panose="020B0604020202020204" pitchFamily="34" charset="0"/>
              <a:buChar char="•"/>
            </a:pPr>
            <a:r>
              <a:rPr lang="en-US" b="0" dirty="0"/>
              <a:t>However, often you have no choice but to come up with additional innovations to solve those. This forms your “innovation stack” as Square co-founder Jim McKelvey puts it.</a:t>
            </a:r>
          </a:p>
          <a:p>
            <a:pPr marL="171450" lvl="0" indent="-171450">
              <a:buFont typeface="Arial" panose="020B0604020202020204" pitchFamily="34" charset="0"/>
              <a:buChar char="•"/>
            </a:pPr>
            <a:r>
              <a:rPr lang="en-US" b="1" dirty="0"/>
              <a:t>You simply repeat this process over and over again until your innovation has reached its full potential (which most actually never do)</a:t>
            </a:r>
            <a:r>
              <a:rPr lang="en-US" b="0" dirty="0"/>
              <a:t>.</a:t>
            </a:r>
          </a:p>
        </p:txBody>
      </p:sp>
      <p:sp>
        <p:nvSpPr>
          <p:cNvPr id="4" name="Slide Number Placeholder 3"/>
          <p:cNvSpPr>
            <a:spLocks noGrp="1"/>
          </p:cNvSpPr>
          <p:nvPr>
            <p:ph type="sldNum" sz="quarter" idx="5"/>
          </p:nvPr>
        </p:nvSpPr>
        <p:spPr/>
        <p:txBody>
          <a:bodyPr/>
          <a:lstStyle/>
          <a:p>
            <a:fld id="{E733928C-498E-47B2-A599-843221D6B659}" type="slidenum">
              <a:rPr lang="en-FI" smtClean="0"/>
              <a:t>10</a:t>
            </a:fld>
            <a:endParaRPr lang="en-FI" dirty="0"/>
          </a:p>
        </p:txBody>
      </p:sp>
    </p:spTree>
    <p:extLst>
      <p:ext uri="{BB962C8B-B14F-4D97-AF65-F5344CB8AC3E}">
        <p14:creationId xmlns:p14="http://schemas.microsoft.com/office/powerpoint/2010/main" val="11423240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In practice, it’s easiest to look at this through the lenses of </a:t>
            </a:r>
            <a:r>
              <a:rPr lang="en-US" b="1" dirty="0"/>
              <a:t>supply, demand and utilization.</a:t>
            </a:r>
          </a:p>
          <a:p>
            <a:pPr marL="171450" indent="-171450">
              <a:buFont typeface="Arial" panose="020B0604020202020204" pitchFamily="34" charset="0"/>
              <a:buChar char="•"/>
            </a:pPr>
            <a:r>
              <a:rPr lang="en-US" b="0" dirty="0"/>
              <a:t>Each of these may become a barrier or a bottleneck, so what you need to focus on could be any one of these.</a:t>
            </a:r>
          </a:p>
          <a:p>
            <a:pPr marL="628650" lvl="1" indent="-171450">
              <a:buFont typeface="Arial" panose="020B0604020202020204" pitchFamily="34" charset="0"/>
              <a:buChar char="•"/>
            </a:pPr>
            <a:r>
              <a:rPr lang="en-US" b="0" dirty="0"/>
              <a:t>However, for most companies, this is </a:t>
            </a:r>
            <a:r>
              <a:rPr lang="en-US" b="1" dirty="0"/>
              <a:t>likely to be demand. </a:t>
            </a:r>
          </a:p>
          <a:p>
            <a:pPr marL="628650" lvl="1" indent="-171450">
              <a:buFont typeface="Arial" panose="020B0604020202020204" pitchFamily="34" charset="0"/>
              <a:buChar char="•"/>
            </a:pPr>
            <a:r>
              <a:rPr lang="en-US" b="0" dirty="0"/>
              <a:t>Also, if the demand just isn’t there, you can’t scale.</a:t>
            </a:r>
          </a:p>
          <a:p>
            <a:pPr marL="628650" lvl="1" indent="-171450">
              <a:buFont typeface="Arial" panose="020B0604020202020204" pitchFamily="34" charset="0"/>
              <a:buChar char="•"/>
            </a:pPr>
            <a:r>
              <a:rPr lang="en-US" b="0" dirty="0"/>
              <a:t>As such, most scalers should start by ensuring demand and only then move on to addressing supply and usage.</a:t>
            </a:r>
          </a:p>
        </p:txBody>
      </p:sp>
      <p:sp>
        <p:nvSpPr>
          <p:cNvPr id="4" name="Slide Number Placeholder 3"/>
          <p:cNvSpPr>
            <a:spLocks noGrp="1"/>
          </p:cNvSpPr>
          <p:nvPr>
            <p:ph type="sldNum" sz="quarter" idx="5"/>
          </p:nvPr>
        </p:nvSpPr>
        <p:spPr/>
        <p:txBody>
          <a:bodyPr/>
          <a:lstStyle/>
          <a:p>
            <a:fld id="{E733928C-498E-47B2-A599-843221D6B659}" type="slidenum">
              <a:rPr lang="en-FI" smtClean="0"/>
              <a:t>11</a:t>
            </a:fld>
            <a:endParaRPr lang="en-FI" dirty="0"/>
          </a:p>
        </p:txBody>
      </p:sp>
    </p:spTree>
    <p:extLst>
      <p:ext uri="{BB962C8B-B14F-4D97-AF65-F5344CB8AC3E}">
        <p14:creationId xmlns:p14="http://schemas.microsoft.com/office/powerpoint/2010/main" val="4382835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Please note that there’s a small indicator to help you identify which dimension a given framework primarily addresses.</a:t>
            </a:r>
          </a:p>
        </p:txBody>
      </p:sp>
      <p:sp>
        <p:nvSpPr>
          <p:cNvPr id="4" name="Slide Number Placeholder 3"/>
          <p:cNvSpPr>
            <a:spLocks noGrp="1"/>
          </p:cNvSpPr>
          <p:nvPr>
            <p:ph type="sldNum" sz="quarter" idx="5"/>
          </p:nvPr>
        </p:nvSpPr>
        <p:spPr/>
        <p:txBody>
          <a:bodyPr/>
          <a:lstStyle/>
          <a:p>
            <a:fld id="{E733928C-498E-47B2-A599-843221D6B659}" type="slidenum">
              <a:rPr lang="en-FI" smtClean="0"/>
              <a:t>12</a:t>
            </a:fld>
            <a:endParaRPr lang="en-FI" dirty="0"/>
          </a:p>
        </p:txBody>
      </p:sp>
    </p:spTree>
    <p:extLst>
      <p:ext uri="{BB962C8B-B14F-4D97-AF65-F5344CB8AC3E}">
        <p14:creationId xmlns:p14="http://schemas.microsoft.com/office/powerpoint/2010/main" val="22261616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0" dirty="0"/>
              <a:t>This is the </a:t>
            </a:r>
            <a:r>
              <a:rPr lang="en-US" b="1" dirty="0"/>
              <a:t>Product-Market-Model-Channel framework </a:t>
            </a:r>
            <a:r>
              <a:rPr lang="en-US" b="0" dirty="0"/>
              <a:t>by Brian Balfour</a:t>
            </a:r>
          </a:p>
          <a:p>
            <a:pPr marL="171450" indent="-171450">
              <a:buFont typeface="Arial" panose="020B0604020202020204" pitchFamily="34" charset="0"/>
              <a:buChar char="•"/>
            </a:pPr>
            <a:r>
              <a:rPr lang="en-US" b="0" dirty="0"/>
              <a:t>There’s an </a:t>
            </a:r>
            <a:r>
              <a:rPr lang="en-US" b="1" dirty="0"/>
              <a:t>editable version on the next slide</a:t>
            </a:r>
            <a:r>
              <a:rPr lang="en-US" b="0" dirty="0"/>
              <a:t>, and as a PDF in this downloadable.</a:t>
            </a:r>
          </a:p>
          <a:p>
            <a:pPr marL="171450" indent="-171450">
              <a:buFont typeface="Arial" panose="020B0604020202020204" pitchFamily="34" charset="0"/>
              <a:buChar char="•"/>
            </a:pPr>
            <a:r>
              <a:rPr lang="en-US" dirty="0"/>
              <a:t>For more information on how the model works in practice, or how to approach each of the four parts, please refer to Brian Balfour’s excellent article series in his blog: https://</a:t>
            </a:r>
            <a:r>
              <a:rPr lang="en-US" dirty="0" err="1"/>
              <a:t>brianbalfour.com</a:t>
            </a:r>
            <a:r>
              <a:rPr lang="en-US" dirty="0"/>
              <a:t>/essays/product-market-fit-</a:t>
            </a:r>
            <a:r>
              <a:rPr lang="en-US" dirty="0" err="1"/>
              <a:t>isnt</a:t>
            </a:r>
            <a:r>
              <a:rPr lang="en-US" dirty="0"/>
              <a:t>-enough</a:t>
            </a:r>
          </a:p>
        </p:txBody>
      </p:sp>
      <p:sp>
        <p:nvSpPr>
          <p:cNvPr id="4" name="Slide Number Placeholder 3"/>
          <p:cNvSpPr>
            <a:spLocks noGrp="1"/>
          </p:cNvSpPr>
          <p:nvPr>
            <p:ph type="sldNum" sz="quarter" idx="5"/>
          </p:nvPr>
        </p:nvSpPr>
        <p:spPr/>
        <p:txBody>
          <a:bodyPr/>
          <a:lstStyle/>
          <a:p>
            <a:fld id="{3E105235-704B-0B49-8252-223D656B3425}" type="slidenum">
              <a:rPr lang="en-US" smtClean="0"/>
              <a:t>13</a:t>
            </a:fld>
            <a:endParaRPr lang="en-US"/>
          </a:p>
        </p:txBody>
      </p:sp>
    </p:spTree>
    <p:extLst>
      <p:ext uri="{BB962C8B-B14F-4D97-AF65-F5344CB8AC3E}">
        <p14:creationId xmlns:p14="http://schemas.microsoft.com/office/powerpoint/2010/main" val="201505633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svg"/><Relationship Id="rId3" Type="http://schemas.openxmlformats.org/officeDocument/2006/relationships/image" Target="../media/image8.png"/><Relationship Id="rId7" Type="http://schemas.openxmlformats.org/officeDocument/2006/relationships/image" Target="../media/image12.svg"/><Relationship Id="rId12" Type="http://schemas.openxmlformats.org/officeDocument/2006/relationships/image" Target="../media/image17.png"/><Relationship Id="rId2" Type="http://schemas.openxmlformats.org/officeDocument/2006/relationships/image" Target="../media/image7.jpeg"/><Relationship Id="rId1" Type="http://schemas.openxmlformats.org/officeDocument/2006/relationships/slideMaster" Target="../slideMasters/slideMaster1.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21.svg"/><Relationship Id="rId7" Type="http://schemas.openxmlformats.org/officeDocument/2006/relationships/image" Target="../media/image15.png"/><Relationship Id="rId2" Type="http://schemas.openxmlformats.org/officeDocument/2006/relationships/image" Target="../media/image20.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10" Type="http://schemas.openxmlformats.org/officeDocument/2006/relationships/image" Target="../media/image22.png"/><Relationship Id="rId4" Type="http://schemas.openxmlformats.org/officeDocument/2006/relationships/image" Target="../media/image13.png"/><Relationship Id="rId9" Type="http://schemas.openxmlformats.org/officeDocument/2006/relationships/image" Target="../media/image16.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hyperlink" Target="http://www.viima.com/" TargetMode="Externa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Master" Target="../slideMasters/slideMaster1.xml"/><Relationship Id="rId4" Type="http://schemas.openxmlformats.org/officeDocument/2006/relationships/image" Target="../media/image25.sv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3.svg"/><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06C2E181-1C46-B841-9B08-49E849DA30B2}"/>
              </a:ext>
            </a:extLst>
          </p:cNvPr>
          <p:cNvGrpSpPr/>
          <p:nvPr userDrawn="1"/>
        </p:nvGrpSpPr>
        <p:grpSpPr>
          <a:xfrm>
            <a:off x="4559503" y="2683198"/>
            <a:ext cx="3072993" cy="1491604"/>
            <a:chOff x="4580217" y="2677341"/>
            <a:chExt cx="3072993" cy="1491604"/>
          </a:xfrm>
        </p:grpSpPr>
        <p:pic>
          <p:nvPicPr>
            <p:cNvPr id="13" name="Graphic 12">
              <a:extLst>
                <a:ext uri="{FF2B5EF4-FFF2-40B4-BE49-F238E27FC236}">
                  <a16:creationId xmlns:a16="http://schemas.microsoft.com/office/drawing/2014/main" id="{AFDA2408-DFCC-BB48-9EBE-707DD28EA462}"/>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4580217" y="2677341"/>
              <a:ext cx="3031566" cy="1076090"/>
            </a:xfrm>
            <a:prstGeom prst="rect">
              <a:avLst/>
            </a:prstGeom>
          </p:spPr>
        </p:pic>
        <p:sp>
          <p:nvSpPr>
            <p:cNvPr id="15" name="Subtitle 2">
              <a:extLst>
                <a:ext uri="{FF2B5EF4-FFF2-40B4-BE49-F238E27FC236}">
                  <a16:creationId xmlns:a16="http://schemas.microsoft.com/office/drawing/2014/main" id="{1E160DE1-D062-F041-9AF6-3537E16F42E2}"/>
                </a:ext>
              </a:extLst>
            </p:cNvPr>
            <p:cNvSpPr txBox="1">
              <a:spLocks/>
            </p:cNvSpPr>
            <p:nvPr userDrawn="1"/>
          </p:nvSpPr>
          <p:spPr>
            <a:xfrm>
              <a:off x="4621644" y="3521223"/>
              <a:ext cx="3031566" cy="647722"/>
            </a:xfrm>
            <a:prstGeom prst="rect">
              <a:avLst/>
            </a:prstGeom>
          </p:spPr>
          <p:txBody>
            <a:bodyPr vert="horz" lIns="91440" tIns="45720" rIns="91440" bIns="45720" rtlCol="0" anchor="ctr">
              <a:noAutofit/>
            </a:bodyPr>
            <a:lstStyle>
              <a:lvl1pPr indent="0" algn="ctr">
                <a:lnSpc>
                  <a:spcPct val="90000"/>
                </a:lnSpc>
                <a:spcBef>
                  <a:spcPts val="1000"/>
                </a:spcBef>
                <a:buFont typeface="Arial" panose="020B0604020202020204" pitchFamily="34" charset="0"/>
                <a:buNone/>
                <a:defRPr sz="2400" b="1" i="0" spc="150" baseline="0">
                  <a:latin typeface="Assistant" pitchFamily="2" charset="-79"/>
                  <a:cs typeface="Assistant" pitchFamily="2" charset="-79"/>
                </a:defRPr>
              </a:lvl1pPr>
              <a:lvl2pPr indent="0" algn="ctr">
                <a:lnSpc>
                  <a:spcPct val="90000"/>
                </a:lnSpc>
                <a:spcBef>
                  <a:spcPts val="500"/>
                </a:spcBef>
                <a:buFont typeface="Arial" panose="020B0604020202020204" pitchFamily="34" charset="0"/>
                <a:buNone/>
                <a:defRPr sz="2000" b="0" i="0">
                  <a:latin typeface="Noto Sans" panose="020B0502040504020204" pitchFamily="34" charset="0"/>
                </a:defRPr>
              </a:lvl2pPr>
              <a:lvl3pPr indent="0" algn="ctr">
                <a:lnSpc>
                  <a:spcPct val="90000"/>
                </a:lnSpc>
                <a:spcBef>
                  <a:spcPts val="500"/>
                </a:spcBef>
                <a:buFont typeface="Arial" panose="020B0604020202020204" pitchFamily="34" charset="0"/>
                <a:buNone/>
                <a:defRPr b="0" i="0">
                  <a:latin typeface="Noto Sans" panose="020B0502040504020204" pitchFamily="34" charset="0"/>
                </a:defRPr>
              </a:lvl3pPr>
              <a:lvl4pPr indent="0" algn="ctr">
                <a:lnSpc>
                  <a:spcPct val="90000"/>
                </a:lnSpc>
                <a:spcBef>
                  <a:spcPts val="500"/>
                </a:spcBef>
                <a:buFont typeface="Arial" panose="020B0604020202020204" pitchFamily="34" charset="0"/>
                <a:buNone/>
                <a:defRPr sz="1600" b="0" i="0">
                  <a:latin typeface="Noto Sans" panose="020B0502040504020204" pitchFamily="34" charset="0"/>
                </a:defRPr>
              </a:lvl4pPr>
              <a:lvl5pPr indent="0" algn="ctr">
                <a:lnSpc>
                  <a:spcPct val="90000"/>
                </a:lnSpc>
                <a:spcBef>
                  <a:spcPts val="500"/>
                </a:spcBef>
                <a:buFont typeface="Arial" panose="020B0604020202020204" pitchFamily="34" charset="0"/>
                <a:buNone/>
                <a:defRPr sz="1600" b="0" i="0">
                  <a:latin typeface="Noto Sans" panose="020B0502040504020204" pitchFamily="34" charset="0"/>
                </a:defRPr>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pPr lvl="0" algn="ctr">
                <a:lnSpc>
                  <a:spcPct val="100000"/>
                </a:lnSpc>
              </a:pPr>
              <a:r>
                <a:rPr lang="fi-FI" sz="1100" dirty="0">
                  <a:solidFill>
                    <a:schemeClr val="tx2"/>
                  </a:solidFill>
                </a:rPr>
                <a:t>MAKE MORE INNOVATION HAPPEN.</a:t>
              </a:r>
            </a:p>
          </p:txBody>
        </p:sp>
      </p:grpSp>
      <p:sp>
        <p:nvSpPr>
          <p:cNvPr id="19" name="Text Placeholder 18">
            <a:extLst>
              <a:ext uri="{FF2B5EF4-FFF2-40B4-BE49-F238E27FC236}">
                <a16:creationId xmlns:a16="http://schemas.microsoft.com/office/drawing/2014/main" id="{EA3BF2C3-B64C-BB4E-B3EA-18F8E90508C1}"/>
              </a:ext>
            </a:extLst>
          </p:cNvPr>
          <p:cNvSpPr>
            <a:spLocks noGrp="1"/>
          </p:cNvSpPr>
          <p:nvPr>
            <p:ph type="body" sz="quarter" idx="10" hasCustomPrompt="1"/>
          </p:nvPr>
        </p:nvSpPr>
        <p:spPr>
          <a:xfrm>
            <a:off x="3372118" y="6093296"/>
            <a:ext cx="5447764" cy="463550"/>
          </a:xfrm>
        </p:spPr>
        <p:txBody>
          <a:bodyPr vert="horz" lIns="91440" tIns="45720" rIns="91440" bIns="45720" rtlCol="0" anchor="ctr">
            <a:normAutofit/>
          </a:bodyPr>
          <a:lstStyle>
            <a:lvl1pPr algn="ctr">
              <a:defRPr lang="fi-FI" sz="1800" b="1" spc="150" baseline="0" dirty="0">
                <a:solidFill>
                  <a:schemeClr val="tx1"/>
                </a:solidFill>
                <a:ea typeface="Noto Sans" panose="020B0502040504020204" pitchFamily="34" charset="0"/>
                <a:cs typeface="Noto Sans" panose="020B0502040504020204" pitchFamily="34" charset="0"/>
              </a:defRPr>
            </a:lvl1pPr>
          </a:lstStyle>
          <a:p>
            <a:pPr marL="0" marR="0" lvl="0" indent="0" algn="ctr" fontAlgn="auto">
              <a:spcAft>
                <a:spcPts val="0"/>
              </a:spcAft>
              <a:buClrTx/>
              <a:buSzTx/>
              <a:buNone/>
              <a:tabLst/>
            </a:pPr>
            <a:r>
              <a:rPr lang="en-US" dirty="0"/>
              <a:t>Presentation name </a:t>
            </a:r>
            <a:fld id="{F44ECB47-85D4-6444-BCD4-F66C04D7443A}" type="datetime1">
              <a:rPr lang="fi-FI" smtClean="0"/>
              <a:pPr marL="0" marR="0" lvl="0" indent="0" algn="ctr" fontAlgn="auto">
                <a:spcAft>
                  <a:spcPts val="0"/>
                </a:spcAft>
                <a:buClrTx/>
                <a:buSzTx/>
                <a:buNone/>
                <a:tabLst/>
              </a:pPr>
              <a:t>19.3.2019</a:t>
            </a:fld>
            <a:endParaRPr lang="fi-FI" dirty="0"/>
          </a:p>
        </p:txBody>
      </p:sp>
    </p:spTree>
    <p:extLst>
      <p:ext uri="{BB962C8B-B14F-4D97-AF65-F5344CB8AC3E}">
        <p14:creationId xmlns:p14="http://schemas.microsoft.com/office/powerpoint/2010/main" val="10865358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ima as a Company">
    <p:bg>
      <p:bgPr>
        <a:blipFill dpi="0" rotWithShape="1">
          <a:blip r:embed="rId2">
            <a:duotone>
              <a:schemeClr val="bg2">
                <a:shade val="45000"/>
                <a:satMod val="135000"/>
              </a:schemeClr>
              <a:prstClr val="white"/>
            </a:duotone>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EA16337E-0B31-F14D-8777-425480DD5F1E}"/>
              </a:ext>
            </a:extLst>
          </p:cNvPr>
          <p:cNvGrpSpPr/>
          <p:nvPr userDrawn="1"/>
        </p:nvGrpSpPr>
        <p:grpSpPr>
          <a:xfrm>
            <a:off x="3651487" y="4704984"/>
            <a:ext cx="4889026" cy="2012137"/>
            <a:chOff x="1107853" y="4534980"/>
            <a:chExt cx="4889026" cy="2012137"/>
          </a:xfrm>
        </p:grpSpPr>
        <p:pic>
          <p:nvPicPr>
            <p:cNvPr id="5" name="Picture 4">
              <a:extLst>
                <a:ext uri="{FF2B5EF4-FFF2-40B4-BE49-F238E27FC236}">
                  <a16:creationId xmlns:a16="http://schemas.microsoft.com/office/drawing/2014/main" id="{01061655-DC44-2041-94D7-2745FD6F544B}"/>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4837218" y="4541204"/>
              <a:ext cx="1012617" cy="1012617"/>
            </a:xfrm>
            <a:prstGeom prst="rect">
              <a:avLst/>
            </a:prstGeom>
          </p:spPr>
        </p:pic>
        <p:pic>
          <p:nvPicPr>
            <p:cNvPr id="7" name="Picture 6">
              <a:extLst>
                <a:ext uri="{FF2B5EF4-FFF2-40B4-BE49-F238E27FC236}">
                  <a16:creationId xmlns:a16="http://schemas.microsoft.com/office/drawing/2014/main" id="{AF7B96B4-0C12-D142-B790-29A0C2B92D4F}"/>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107853" y="5386534"/>
              <a:ext cx="1012617" cy="1012617"/>
            </a:xfrm>
            <a:prstGeom prst="rect">
              <a:avLst/>
            </a:prstGeom>
          </p:spPr>
        </p:pic>
        <p:pic>
          <p:nvPicPr>
            <p:cNvPr id="8" name="Picture 7">
              <a:extLst>
                <a:ext uri="{FF2B5EF4-FFF2-40B4-BE49-F238E27FC236}">
                  <a16:creationId xmlns:a16="http://schemas.microsoft.com/office/drawing/2014/main" id="{E137F7DE-7F32-8745-A53A-6661CDD6D83F}"/>
                </a:ext>
              </a:extLst>
            </p:cNvPr>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3498642" y="4535021"/>
              <a:ext cx="1012617" cy="1012617"/>
            </a:xfrm>
            <a:prstGeom prst="rect">
              <a:avLst/>
            </a:prstGeom>
          </p:spPr>
        </p:pic>
        <p:pic>
          <p:nvPicPr>
            <p:cNvPr id="9" name="Graphic 8">
              <a:extLst>
                <a:ext uri="{FF2B5EF4-FFF2-40B4-BE49-F238E27FC236}">
                  <a16:creationId xmlns:a16="http://schemas.microsoft.com/office/drawing/2014/main" id="{536FDC0B-C5E6-1C4A-8C5F-ECA944860C42}"/>
                </a:ext>
              </a:extLst>
            </p:cNvPr>
            <p:cNvPicPr>
              <a:picLocks noChangeAspect="1"/>
            </p:cNvPicPr>
            <p:nvPr userDrawn="1"/>
          </p:nvPicPr>
          <p:blipFill>
            <a:blip r:embed="rId6">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2446429" y="5386533"/>
              <a:ext cx="1012617" cy="1012617"/>
            </a:xfrm>
            <a:prstGeom prst="rect">
              <a:avLst/>
            </a:prstGeom>
          </p:spPr>
        </p:pic>
        <p:pic>
          <p:nvPicPr>
            <p:cNvPr id="10" name="Picture 9">
              <a:extLst>
                <a:ext uri="{FF2B5EF4-FFF2-40B4-BE49-F238E27FC236}">
                  <a16:creationId xmlns:a16="http://schemas.microsoft.com/office/drawing/2014/main" id="{EDD4AAF7-F357-BE49-8BB2-9FB2623FE389}"/>
                </a:ext>
              </a:extLst>
            </p:cNvPr>
            <p:cNvPicPr>
              <a:picLocks noChangeAspect="1"/>
            </p:cNvPicPr>
            <p:nvPr userDrawn="1"/>
          </p:nvPicPr>
          <p:blipFill>
            <a:blip r:embed="rId8">
              <a:extLst>
                <a:ext uri="{28A0092B-C50C-407E-A947-70E740481C1C}">
                  <a14:useLocalDpi xmlns:a14="http://schemas.microsoft.com/office/drawing/2010/main"/>
                </a:ext>
              </a:extLst>
            </a:blip>
            <a:stretch>
              <a:fillRect/>
            </a:stretch>
          </p:blipFill>
          <p:spPr>
            <a:xfrm>
              <a:off x="2482193" y="4696043"/>
              <a:ext cx="690490" cy="690490"/>
            </a:xfrm>
            <a:prstGeom prst="rect">
              <a:avLst/>
            </a:prstGeom>
          </p:spPr>
        </p:pic>
        <p:pic>
          <p:nvPicPr>
            <p:cNvPr id="11" name="Picture 10">
              <a:extLst>
                <a:ext uri="{FF2B5EF4-FFF2-40B4-BE49-F238E27FC236}">
                  <a16:creationId xmlns:a16="http://schemas.microsoft.com/office/drawing/2014/main" id="{CA2D9D6F-403E-0641-840F-8650A9B32A99}"/>
                </a:ext>
              </a:extLst>
            </p:cNvPr>
            <p:cNvPicPr>
              <a:picLocks noChangeAspect="1"/>
            </p:cNvPicPr>
            <p:nvPr userDrawn="1"/>
          </p:nvPicPr>
          <p:blipFill>
            <a:blip r:embed="rId9">
              <a:extLst>
                <a:ext uri="{28A0092B-C50C-407E-A947-70E740481C1C}">
                  <a14:useLocalDpi xmlns:a14="http://schemas.microsoft.com/office/drawing/2010/main"/>
                </a:ext>
              </a:extLst>
            </a:blip>
            <a:stretch>
              <a:fillRect/>
            </a:stretch>
          </p:blipFill>
          <p:spPr>
            <a:xfrm>
              <a:off x="3693572" y="5484921"/>
              <a:ext cx="815762" cy="815762"/>
            </a:xfrm>
            <a:prstGeom prst="rect">
              <a:avLst/>
            </a:prstGeom>
          </p:spPr>
        </p:pic>
        <p:pic>
          <p:nvPicPr>
            <p:cNvPr id="12" name="Picture 11">
              <a:extLst>
                <a:ext uri="{FF2B5EF4-FFF2-40B4-BE49-F238E27FC236}">
                  <a16:creationId xmlns:a16="http://schemas.microsoft.com/office/drawing/2014/main" id="{DD1C2757-657C-1247-BA1C-3364C5845D3D}"/>
                </a:ext>
              </a:extLst>
            </p:cNvPr>
            <p:cNvPicPr>
              <a:picLocks noChangeAspect="1"/>
            </p:cNvPicPr>
            <p:nvPr userDrawn="1"/>
          </p:nvPicPr>
          <p:blipFill>
            <a:blip r:embed="rId10">
              <a:extLst>
                <a:ext uri="{28A0092B-C50C-407E-A947-70E740481C1C}">
                  <a14:useLocalDpi xmlns:a14="http://schemas.microsoft.com/office/drawing/2010/main"/>
                </a:ext>
              </a:extLst>
            </a:blip>
            <a:stretch>
              <a:fillRect/>
            </a:stretch>
          </p:blipFill>
          <p:spPr>
            <a:xfrm>
              <a:off x="1107853" y="4534980"/>
              <a:ext cx="1012617" cy="1012617"/>
            </a:xfrm>
            <a:prstGeom prst="rect">
              <a:avLst/>
            </a:prstGeom>
          </p:spPr>
        </p:pic>
        <p:pic>
          <p:nvPicPr>
            <p:cNvPr id="13" name="Kuva 32">
              <a:extLst>
                <a:ext uri="{FF2B5EF4-FFF2-40B4-BE49-F238E27FC236}">
                  <a16:creationId xmlns:a16="http://schemas.microsoft.com/office/drawing/2014/main" id="{0D9F0CF3-C105-2448-8A9F-0BE5AEE53B55}"/>
                </a:ext>
              </a:extLst>
            </p:cNvPr>
            <p:cNvPicPr>
              <a:picLocks noChangeAspect="1"/>
            </p:cNvPicPr>
            <p:nvPr userDrawn="1"/>
          </p:nvPicPr>
          <p:blipFill>
            <a:blip r:embed="rId11">
              <a:extLst>
                <a:ext uri="{28A0092B-C50C-407E-A947-70E740481C1C}">
                  <a14:useLocalDpi xmlns:a14="http://schemas.microsoft.com/office/drawing/2010/main"/>
                </a:ext>
              </a:extLst>
            </a:blip>
            <a:stretch>
              <a:fillRect/>
            </a:stretch>
          </p:blipFill>
          <p:spPr>
            <a:xfrm>
              <a:off x="4688248" y="5238486"/>
              <a:ext cx="1308631" cy="1308631"/>
            </a:xfrm>
            <a:prstGeom prst="rect">
              <a:avLst/>
            </a:prstGeom>
          </p:spPr>
        </p:pic>
      </p:grpSp>
      <p:sp>
        <p:nvSpPr>
          <p:cNvPr id="19" name="TextBox 18">
            <a:extLst>
              <a:ext uri="{FF2B5EF4-FFF2-40B4-BE49-F238E27FC236}">
                <a16:creationId xmlns:a16="http://schemas.microsoft.com/office/drawing/2014/main" id="{749ABD7A-9154-3E44-AF1A-0A48B403B727}"/>
              </a:ext>
            </a:extLst>
          </p:cNvPr>
          <p:cNvSpPr txBox="1"/>
          <p:nvPr/>
        </p:nvSpPr>
        <p:spPr>
          <a:xfrm>
            <a:off x="2403194" y="2765176"/>
            <a:ext cx="1736373" cy="307777"/>
          </a:xfrm>
          <a:prstGeom prst="rect">
            <a:avLst/>
          </a:prstGeom>
          <a:noFill/>
        </p:spPr>
        <p:txBody>
          <a:bodyPr wrap="none" rtlCol="0" anchor="ctr">
            <a:spAutoFit/>
          </a:bodyPr>
          <a:lstStyle/>
          <a:p>
            <a:pPr algn="ctr"/>
            <a:r>
              <a:rPr lang="en-US" sz="1400" b="1" dirty="0">
                <a:solidFill>
                  <a:schemeClr val="tx1"/>
                </a:solidFill>
                <a:latin typeface="Noto Sans" panose="020B0502040504020204" pitchFamily="34" charset="0"/>
                <a:ea typeface="Noto Sans" panose="020B0502040504020204" pitchFamily="34" charset="0"/>
                <a:cs typeface="Noto Sans" panose="020B0502040504020204" pitchFamily="34" charset="0"/>
              </a:rPr>
              <a:t>NEW CUSTOMERS</a:t>
            </a:r>
          </a:p>
        </p:txBody>
      </p:sp>
      <p:sp>
        <p:nvSpPr>
          <p:cNvPr id="20" name="TextBox 19">
            <a:extLst>
              <a:ext uri="{FF2B5EF4-FFF2-40B4-BE49-F238E27FC236}">
                <a16:creationId xmlns:a16="http://schemas.microsoft.com/office/drawing/2014/main" id="{0C986620-2BE4-AB4E-A00A-18EFB330F71E}"/>
              </a:ext>
            </a:extLst>
          </p:cNvPr>
          <p:cNvSpPr txBox="1"/>
          <p:nvPr/>
        </p:nvSpPr>
        <p:spPr>
          <a:xfrm>
            <a:off x="5234681" y="2706471"/>
            <a:ext cx="1535998" cy="381066"/>
          </a:xfrm>
          <a:prstGeom prst="rect">
            <a:avLst/>
          </a:prstGeom>
          <a:noFill/>
        </p:spPr>
        <p:txBody>
          <a:bodyPr wrap="none" rtlCol="0" anchor="ctr">
            <a:spAutoFit/>
          </a:bodyPr>
          <a:lstStyle/>
          <a:p>
            <a:pPr algn="ctr">
              <a:lnSpc>
                <a:spcPct val="150000"/>
              </a:lnSpc>
            </a:pPr>
            <a:r>
              <a:rPr lang="en-US" sz="1400" b="1" dirty="0">
                <a:solidFill>
                  <a:schemeClr val="tx1"/>
                </a:solidFill>
                <a:latin typeface="Noto Sans" panose="020B0502040504020204" pitchFamily="34" charset="0"/>
                <a:ea typeface="Noto Sans" panose="020B0502040504020204" pitchFamily="34" charset="0"/>
                <a:cs typeface="Noto Sans" panose="020B0502040504020204" pitchFamily="34" charset="0"/>
              </a:rPr>
              <a:t>TEAM GROWTH</a:t>
            </a:r>
          </a:p>
        </p:txBody>
      </p:sp>
      <p:sp>
        <p:nvSpPr>
          <p:cNvPr id="21" name="TextBox 20">
            <a:extLst>
              <a:ext uri="{FF2B5EF4-FFF2-40B4-BE49-F238E27FC236}">
                <a16:creationId xmlns:a16="http://schemas.microsoft.com/office/drawing/2014/main" id="{BDEEE1F8-93C0-824B-B812-AA19AAE4099E}"/>
              </a:ext>
            </a:extLst>
          </p:cNvPr>
          <p:cNvSpPr txBox="1"/>
          <p:nvPr/>
        </p:nvSpPr>
        <p:spPr>
          <a:xfrm>
            <a:off x="7618544" y="2770481"/>
            <a:ext cx="2326278" cy="307777"/>
          </a:xfrm>
          <a:prstGeom prst="rect">
            <a:avLst/>
          </a:prstGeom>
          <a:noFill/>
        </p:spPr>
        <p:txBody>
          <a:bodyPr wrap="none" rtlCol="0" anchor="ctr">
            <a:spAutoFit/>
          </a:bodyPr>
          <a:lstStyle/>
          <a:p>
            <a:pPr algn="ctr"/>
            <a:r>
              <a:rPr lang="en-US" sz="1400" b="1" dirty="0">
                <a:solidFill>
                  <a:schemeClr val="tx1"/>
                </a:solidFill>
                <a:latin typeface="Noto Sans" panose="020B0502040504020204" pitchFamily="34" charset="0"/>
                <a:ea typeface="Noto Sans" panose="020B0502040504020204" pitchFamily="34" charset="0"/>
                <a:cs typeface="Noto Sans" panose="020B0502040504020204" pitchFamily="34" charset="0"/>
              </a:rPr>
              <a:t>AVG. REVENUE GROWTH</a:t>
            </a:r>
          </a:p>
        </p:txBody>
      </p:sp>
      <p:pic>
        <p:nvPicPr>
          <p:cNvPr id="16" name="Graphic 15" descr="Handshake">
            <a:extLst>
              <a:ext uri="{FF2B5EF4-FFF2-40B4-BE49-F238E27FC236}">
                <a16:creationId xmlns:a16="http://schemas.microsoft.com/office/drawing/2014/main" id="{0833DAFB-57A0-FB4C-9A12-85CD7E5807D2}"/>
              </a:ext>
            </a:extLst>
          </p:cNvPr>
          <p:cNvPicPr>
            <a:picLocks noChangeAspect="1"/>
          </p:cNvPicPr>
          <p:nvPr/>
        </p:nvPicPr>
        <p:blipFill>
          <a:blip r:embed="rId12">
            <a:extLst>
              <a:ext uri="{28A0092B-C50C-407E-A947-70E740481C1C}">
                <a14:useLocalDpi xmlns:a14="http://schemas.microsoft.com/office/drawing/2010/main"/>
              </a:ext>
              <a:ext uri="{96DAC541-7B7A-43D3-8B79-37D633B846F1}">
                <asvg:svgBlip xmlns:asvg="http://schemas.microsoft.com/office/drawing/2016/SVG/main" r:embed="rId13"/>
              </a:ext>
            </a:extLst>
          </a:blip>
          <a:stretch>
            <a:fillRect/>
          </a:stretch>
        </p:blipFill>
        <p:spPr>
          <a:xfrm>
            <a:off x="2911162" y="2182656"/>
            <a:ext cx="720434" cy="720434"/>
          </a:xfrm>
          <a:prstGeom prst="rect">
            <a:avLst/>
          </a:prstGeom>
        </p:spPr>
      </p:pic>
      <p:pic>
        <p:nvPicPr>
          <p:cNvPr id="17" name="Picture 16" descr="A close up of a logo&#10;&#10;Description automatically generated">
            <a:extLst>
              <a:ext uri="{FF2B5EF4-FFF2-40B4-BE49-F238E27FC236}">
                <a16:creationId xmlns:a16="http://schemas.microsoft.com/office/drawing/2014/main" id="{C9339F0B-14D9-FF4A-B773-6B738414AFA0}"/>
              </a:ext>
            </a:extLst>
          </p:cNvPr>
          <p:cNvPicPr>
            <a:picLocks noChangeAspect="1"/>
          </p:cNvPicPr>
          <p:nvPr/>
        </p:nvPicPr>
        <p:blipFill>
          <a:blip r:embed="rId14">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5642600" y="2194991"/>
            <a:ext cx="720434" cy="720434"/>
          </a:xfrm>
          <a:prstGeom prst="rect">
            <a:avLst/>
          </a:prstGeom>
          <a:noFill/>
        </p:spPr>
      </p:pic>
      <p:sp>
        <p:nvSpPr>
          <p:cNvPr id="23" name="Text Placeholder 22">
            <a:extLst>
              <a:ext uri="{FF2B5EF4-FFF2-40B4-BE49-F238E27FC236}">
                <a16:creationId xmlns:a16="http://schemas.microsoft.com/office/drawing/2014/main" id="{FDEECD1D-9BBD-3348-9626-F1D943168053}"/>
              </a:ext>
            </a:extLst>
          </p:cNvPr>
          <p:cNvSpPr>
            <a:spLocks noGrp="1"/>
          </p:cNvSpPr>
          <p:nvPr>
            <p:ph type="body" sz="quarter" idx="10" hasCustomPrompt="1"/>
          </p:nvPr>
        </p:nvSpPr>
        <p:spPr>
          <a:xfrm>
            <a:off x="4082262" y="372689"/>
            <a:ext cx="4027475" cy="679760"/>
          </a:xfrm>
        </p:spPr>
        <p:txBody>
          <a:bodyPr anchor="ctr">
            <a:noAutofit/>
          </a:bodyPr>
          <a:lstStyle>
            <a:lvl1pPr marL="0" indent="0" algn="ctr">
              <a:buNone/>
              <a:defRPr sz="2800" b="1">
                <a:solidFill>
                  <a:schemeClr val="tx1"/>
                </a:solidFill>
              </a:defRPr>
            </a:lvl1pPr>
          </a:lstStyle>
          <a:p>
            <a:pPr lvl="0"/>
            <a:r>
              <a:rPr lang="en-US" dirty="0"/>
              <a:t>Viima as a company</a:t>
            </a:r>
          </a:p>
        </p:txBody>
      </p:sp>
      <p:sp>
        <p:nvSpPr>
          <p:cNvPr id="27" name="Text Placeholder 26">
            <a:extLst>
              <a:ext uri="{FF2B5EF4-FFF2-40B4-BE49-F238E27FC236}">
                <a16:creationId xmlns:a16="http://schemas.microsoft.com/office/drawing/2014/main" id="{E6461437-373A-DA4D-816F-708819CB425A}"/>
              </a:ext>
            </a:extLst>
          </p:cNvPr>
          <p:cNvSpPr>
            <a:spLocks noGrp="1"/>
          </p:cNvSpPr>
          <p:nvPr>
            <p:ph type="body" sz="quarter" idx="11" hasCustomPrompt="1"/>
          </p:nvPr>
        </p:nvSpPr>
        <p:spPr>
          <a:xfrm>
            <a:off x="2396818" y="3072952"/>
            <a:ext cx="1749121" cy="500063"/>
          </a:xfrm>
        </p:spPr>
        <p:txBody>
          <a:bodyPr anchor="ctr">
            <a:noAutofit/>
          </a:bodyPr>
          <a:lstStyle>
            <a:lvl1pPr marL="0" indent="0" algn="ctr">
              <a:buNone/>
              <a:defRPr sz="3600" b="1">
                <a:solidFill>
                  <a:schemeClr val="accent1"/>
                </a:solidFill>
              </a:defRPr>
            </a:lvl1pPr>
          </a:lstStyle>
          <a:p>
            <a:pPr lvl="0"/>
            <a:r>
              <a:rPr lang="en-US" dirty="0"/>
              <a:t>+105%</a:t>
            </a:r>
          </a:p>
        </p:txBody>
      </p:sp>
      <p:sp>
        <p:nvSpPr>
          <p:cNvPr id="29" name="Text Placeholder 26">
            <a:extLst>
              <a:ext uri="{FF2B5EF4-FFF2-40B4-BE49-F238E27FC236}">
                <a16:creationId xmlns:a16="http://schemas.microsoft.com/office/drawing/2014/main" id="{12B65525-2FBA-0C47-96FF-D6EC43AFBF7C}"/>
              </a:ext>
            </a:extLst>
          </p:cNvPr>
          <p:cNvSpPr>
            <a:spLocks noGrp="1"/>
          </p:cNvSpPr>
          <p:nvPr>
            <p:ph type="body" sz="quarter" idx="12" hasCustomPrompt="1"/>
          </p:nvPr>
        </p:nvSpPr>
        <p:spPr>
          <a:xfrm>
            <a:off x="5270063" y="3072953"/>
            <a:ext cx="1466112" cy="500063"/>
          </a:xfrm>
        </p:spPr>
        <p:txBody>
          <a:bodyPr anchor="ctr">
            <a:noAutofit/>
          </a:bodyPr>
          <a:lstStyle>
            <a:lvl1pPr marL="0" indent="0" algn="ctr">
              <a:buNone/>
              <a:defRPr sz="3600" b="1">
                <a:solidFill>
                  <a:schemeClr val="accent1"/>
                </a:solidFill>
              </a:defRPr>
            </a:lvl1pPr>
          </a:lstStyle>
          <a:p>
            <a:pPr lvl="0"/>
            <a:r>
              <a:rPr lang="en-US" dirty="0"/>
              <a:t>+33%</a:t>
            </a:r>
          </a:p>
        </p:txBody>
      </p:sp>
      <p:sp>
        <p:nvSpPr>
          <p:cNvPr id="30" name="Text Placeholder 26">
            <a:extLst>
              <a:ext uri="{FF2B5EF4-FFF2-40B4-BE49-F238E27FC236}">
                <a16:creationId xmlns:a16="http://schemas.microsoft.com/office/drawing/2014/main" id="{7496E1E7-763A-D34B-A4E0-84B18BD0849D}"/>
              </a:ext>
            </a:extLst>
          </p:cNvPr>
          <p:cNvSpPr>
            <a:spLocks noGrp="1"/>
          </p:cNvSpPr>
          <p:nvPr>
            <p:ph type="body" sz="quarter" idx="13" hasCustomPrompt="1"/>
          </p:nvPr>
        </p:nvSpPr>
        <p:spPr>
          <a:xfrm>
            <a:off x="7850351" y="3072952"/>
            <a:ext cx="1811633" cy="500063"/>
          </a:xfrm>
        </p:spPr>
        <p:txBody>
          <a:bodyPr anchor="ctr">
            <a:noAutofit/>
          </a:bodyPr>
          <a:lstStyle>
            <a:lvl1pPr marL="0" indent="0" algn="ctr">
              <a:buNone/>
              <a:defRPr sz="3600" b="1">
                <a:solidFill>
                  <a:schemeClr val="accent1"/>
                </a:solidFill>
              </a:defRPr>
            </a:lvl1pPr>
          </a:lstStyle>
          <a:p>
            <a:pPr lvl="0"/>
            <a:r>
              <a:rPr lang="en-US" dirty="0"/>
              <a:t>+144%</a:t>
            </a:r>
          </a:p>
        </p:txBody>
      </p:sp>
      <p:sp>
        <p:nvSpPr>
          <p:cNvPr id="33" name="Freeform 32">
            <a:extLst>
              <a:ext uri="{FF2B5EF4-FFF2-40B4-BE49-F238E27FC236}">
                <a16:creationId xmlns:a16="http://schemas.microsoft.com/office/drawing/2014/main" id="{80A7CAE3-9F7A-A346-8B8E-46A62CB04949}"/>
              </a:ext>
            </a:extLst>
          </p:cNvPr>
          <p:cNvSpPr>
            <a:spLocks noChangeAspect="1"/>
          </p:cNvSpPr>
          <p:nvPr/>
        </p:nvSpPr>
        <p:spPr>
          <a:xfrm>
            <a:off x="8421466" y="2332915"/>
            <a:ext cx="720434" cy="432261"/>
          </a:xfrm>
          <a:custGeom>
            <a:avLst/>
            <a:gdLst>
              <a:gd name="connsiteX0" fmla="*/ 1466850 w 2095500"/>
              <a:gd name="connsiteY0" fmla="*/ 0 h 1257300"/>
              <a:gd name="connsiteX1" fmla="*/ 1706785 w 2095500"/>
              <a:gd name="connsiteY1" fmla="*/ 239941 h 1257300"/>
              <a:gd name="connsiteX2" fmla="*/ 1195496 w 2095500"/>
              <a:gd name="connsiteY2" fmla="*/ 751231 h 1257300"/>
              <a:gd name="connsiteX3" fmla="*/ 776395 w 2095500"/>
              <a:gd name="connsiteY3" fmla="*/ 332130 h 1257300"/>
              <a:gd name="connsiteX4" fmla="*/ 0 w 2095500"/>
              <a:gd name="connsiteY4" fmla="*/ 1109548 h 1257300"/>
              <a:gd name="connsiteX5" fmla="*/ 147752 w 2095500"/>
              <a:gd name="connsiteY5" fmla="*/ 1257300 h 1257300"/>
              <a:gd name="connsiteX6" fmla="*/ 776402 w 2095500"/>
              <a:gd name="connsiteY6" fmla="*/ 628650 h 1257300"/>
              <a:gd name="connsiteX7" fmla="*/ 1195502 w 2095500"/>
              <a:gd name="connsiteY7" fmla="*/ 1047750 h 1257300"/>
              <a:gd name="connsiteX8" fmla="*/ 1855565 w 2095500"/>
              <a:gd name="connsiteY8" fmla="*/ 388709 h 1257300"/>
              <a:gd name="connsiteX9" fmla="*/ 2095500 w 2095500"/>
              <a:gd name="connsiteY9" fmla="*/ 628650 h 1257300"/>
              <a:gd name="connsiteX10" fmla="*/ 2095500 w 2095500"/>
              <a:gd name="connsiteY10" fmla="*/ 0 h 1257300"/>
              <a:gd name="connsiteX11" fmla="*/ 1466850 w 2095500"/>
              <a:gd name="connsiteY11" fmla="*/ 0 h 1257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95500" h="1257300">
                <a:moveTo>
                  <a:pt x="1466850" y="0"/>
                </a:moveTo>
                <a:lnTo>
                  <a:pt x="1706785" y="239941"/>
                </a:lnTo>
                <a:lnTo>
                  <a:pt x="1195496" y="751231"/>
                </a:lnTo>
                <a:lnTo>
                  <a:pt x="776395" y="332130"/>
                </a:lnTo>
                <a:lnTo>
                  <a:pt x="0" y="1109548"/>
                </a:lnTo>
                <a:lnTo>
                  <a:pt x="147752" y="1257300"/>
                </a:lnTo>
                <a:lnTo>
                  <a:pt x="776402" y="628650"/>
                </a:lnTo>
                <a:lnTo>
                  <a:pt x="1195502" y="1047750"/>
                </a:lnTo>
                <a:lnTo>
                  <a:pt x="1855565" y="388709"/>
                </a:lnTo>
                <a:lnTo>
                  <a:pt x="2095500" y="628650"/>
                </a:lnTo>
                <a:lnTo>
                  <a:pt x="2095500" y="0"/>
                </a:lnTo>
                <a:lnTo>
                  <a:pt x="1466850" y="0"/>
                </a:lnTo>
                <a:close/>
              </a:path>
            </a:pathLst>
          </a:custGeom>
          <a:solidFill>
            <a:schemeClr val="bg1">
              <a:lumMod val="65000"/>
            </a:schemeClr>
          </a:solidFill>
          <a:ln w="6350" cap="flat">
            <a:noFill/>
            <a:prstDash val="solid"/>
            <a:miter/>
          </a:ln>
        </p:spPr>
        <p:txBody>
          <a:bodyPr rtlCol="0" anchor="ctr"/>
          <a:lstStyle/>
          <a:p>
            <a:endParaRPr lang="en-US" sz="1600" dirty="0"/>
          </a:p>
        </p:txBody>
      </p:sp>
    </p:spTree>
    <p:extLst>
      <p:ext uri="{BB962C8B-B14F-4D97-AF65-F5344CB8AC3E}">
        <p14:creationId xmlns:p14="http://schemas.microsoft.com/office/powerpoint/2010/main" val="17936815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6F3975-04B2-1248-81FC-5FCDDA216BCC}"/>
              </a:ext>
            </a:extLst>
          </p:cNvPr>
          <p:cNvSpPr>
            <a:spLocks noGrp="1"/>
          </p:cNvSpPr>
          <p:nvPr>
            <p:ph type="title" hasCustomPrompt="1"/>
          </p:nvPr>
        </p:nvSpPr>
        <p:spPr/>
        <p:txBody>
          <a:bodyPr>
            <a:normAutofit/>
          </a:bodyPr>
          <a:lstStyle>
            <a:lvl1pPr>
              <a:defRPr sz="3200" b="1"/>
            </a:lvl1pPr>
          </a:lstStyle>
          <a:p>
            <a:r>
              <a:rPr lang="en-US" dirty="0"/>
              <a:t>Let’s make innovation happen!</a:t>
            </a:r>
            <a:endParaRPr lang="fi-FI" dirty="0"/>
          </a:p>
        </p:txBody>
      </p:sp>
      <p:sp>
        <p:nvSpPr>
          <p:cNvPr id="3" name="Content Placeholder 2">
            <a:extLst>
              <a:ext uri="{FF2B5EF4-FFF2-40B4-BE49-F238E27FC236}">
                <a16:creationId xmlns:a16="http://schemas.microsoft.com/office/drawing/2014/main" id="{9C7D436D-D8D0-C847-8DD7-A78F98B0C365}"/>
              </a:ext>
            </a:extLst>
          </p:cNvPr>
          <p:cNvSpPr>
            <a:spLocks noGrp="1"/>
          </p:cNvSpPr>
          <p:nvPr>
            <p:ph idx="1"/>
          </p:nvPr>
        </p:nvSpPr>
        <p:spPr>
          <a:xfrm>
            <a:off x="697006" y="1825625"/>
            <a:ext cx="10797988" cy="4348375"/>
          </a:xfrm>
          <a:prstGeom prst="rect">
            <a:avLst/>
          </a:prstGeom>
        </p:spPr>
        <p:txBody>
          <a:bodyPr>
            <a:normAutofit/>
          </a:bodyPr>
          <a:lstStyle>
            <a:lvl1pPr>
              <a:defRPr sz="2400">
                <a:solidFill>
                  <a:schemeClr val="tx2"/>
                </a:solidFill>
              </a:defRPr>
            </a:lvl1pPr>
            <a:lvl2pPr>
              <a:defRPr sz="2000">
                <a:solidFill>
                  <a:schemeClr val="tx2"/>
                </a:solidFill>
              </a:defRPr>
            </a:lvl2pPr>
            <a:lvl3pPr>
              <a:defRPr sz="1800">
                <a:solidFill>
                  <a:schemeClr val="tx2"/>
                </a:solidFill>
              </a:defRPr>
            </a:lvl3pPr>
            <a:lvl4pPr>
              <a:defRPr sz="1600">
                <a:solidFill>
                  <a:schemeClr val="tx2"/>
                </a:solidFill>
              </a:defRPr>
            </a:lvl4pPr>
            <a:lvl5pPr>
              <a:defRPr sz="16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fi-FI" dirty="0"/>
          </a:p>
        </p:txBody>
      </p:sp>
      <p:pic>
        <p:nvPicPr>
          <p:cNvPr id="4" name="Graphic 3">
            <a:extLst>
              <a:ext uri="{FF2B5EF4-FFF2-40B4-BE49-F238E27FC236}">
                <a16:creationId xmlns:a16="http://schemas.microsoft.com/office/drawing/2014/main" id="{8BDFB39F-93E7-F04E-8B9D-F9993C6D7A6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440000" y="6174000"/>
            <a:ext cx="1400400" cy="497089"/>
          </a:xfrm>
          <a:prstGeom prst="rect">
            <a:avLst/>
          </a:prstGeom>
        </p:spPr>
      </p:pic>
    </p:spTree>
    <p:extLst>
      <p:ext uri="{BB962C8B-B14F-4D97-AF65-F5344CB8AC3E}">
        <p14:creationId xmlns:p14="http://schemas.microsoft.com/office/powerpoint/2010/main" val="5512708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bg>
      <p:bgPr>
        <a:gradFill>
          <a:gsLst>
            <a:gs pos="0">
              <a:schemeClr val="bg1"/>
            </a:gs>
            <a:gs pos="87000">
              <a:schemeClr val="bg1">
                <a:lumMod val="95000"/>
              </a:schemeClr>
            </a:gs>
            <a:gs pos="100000">
              <a:srgbClr val="F0F0F0"/>
            </a:gs>
          </a:gsLst>
          <a:lin ang="4800000" scaled="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A6444-7E51-9F48-8669-1FECBA38672D}"/>
              </a:ext>
            </a:extLst>
          </p:cNvPr>
          <p:cNvSpPr>
            <a:spLocks noGrp="1"/>
          </p:cNvSpPr>
          <p:nvPr>
            <p:ph type="title" hasCustomPrompt="1"/>
          </p:nvPr>
        </p:nvSpPr>
        <p:spPr>
          <a:xfrm>
            <a:off x="697006" y="332656"/>
            <a:ext cx="10797988" cy="1325563"/>
          </a:xfrm>
        </p:spPr>
        <p:txBody>
          <a:bodyPr>
            <a:normAutofit/>
          </a:bodyPr>
          <a:lstStyle>
            <a:lvl1pPr algn="ctr">
              <a:defRPr sz="3200" b="1"/>
            </a:lvl1pPr>
          </a:lstStyle>
          <a:p>
            <a:r>
              <a:rPr lang="en-US" dirty="0"/>
              <a:t>Let’s make innovation happen!</a:t>
            </a:r>
            <a:endParaRPr lang="fi-FI" dirty="0"/>
          </a:p>
        </p:txBody>
      </p:sp>
    </p:spTree>
    <p:extLst>
      <p:ext uri="{BB962C8B-B14F-4D97-AF65-F5344CB8AC3E}">
        <p14:creationId xmlns:p14="http://schemas.microsoft.com/office/powerpoint/2010/main" val="23854237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er Testimonial">
    <p:bg>
      <p:bgPr>
        <a:gradFill>
          <a:gsLst>
            <a:gs pos="0">
              <a:schemeClr val="bg1"/>
            </a:gs>
            <a:gs pos="87000">
              <a:schemeClr val="bg1">
                <a:lumMod val="95000"/>
              </a:schemeClr>
            </a:gs>
            <a:gs pos="100000">
              <a:srgbClr val="F0F0F0"/>
            </a:gs>
          </a:gsLst>
          <a:lin ang="4800000" scaled="0"/>
        </a:gra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AEA69E2-2959-2F47-8B95-A880C35BDAAF}"/>
              </a:ext>
            </a:extLst>
          </p:cNvPr>
          <p:cNvSpPr/>
          <p:nvPr userDrawn="1"/>
        </p:nvSpPr>
        <p:spPr>
          <a:xfrm>
            <a:off x="7608168" y="0"/>
            <a:ext cx="4583832"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Content Placeholder 4">
            <a:extLst>
              <a:ext uri="{FF2B5EF4-FFF2-40B4-BE49-F238E27FC236}">
                <a16:creationId xmlns:a16="http://schemas.microsoft.com/office/drawing/2014/main" id="{89CB9405-3F88-024A-9322-40B90F4AE98E}"/>
              </a:ext>
            </a:extLst>
          </p:cNvPr>
          <p:cNvSpPr>
            <a:spLocks noGrp="1"/>
          </p:cNvSpPr>
          <p:nvPr>
            <p:ph sz="quarter" idx="10" hasCustomPrompt="1"/>
          </p:nvPr>
        </p:nvSpPr>
        <p:spPr>
          <a:xfrm>
            <a:off x="767408" y="3555090"/>
            <a:ext cx="5472608" cy="1944216"/>
          </a:xfrm>
        </p:spPr>
        <p:txBody>
          <a:bodyPr>
            <a:noAutofit/>
          </a:bodyPr>
          <a:lstStyle>
            <a:lvl1pPr marL="0" marR="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lang="en" sz="1250" b="0" i="0" u="none" strike="noStrike" smtClean="0">
                <a:effectLst/>
              </a:defRPr>
            </a:lvl1pPr>
          </a:lstStyle>
          <a:p>
            <a:pPr rtl="0"/>
            <a:r>
              <a:rPr lang="en" b="0" dirty="0">
                <a:effectLst/>
              </a:rPr>
              <a:t>We've harnessed our entire customer service workforce to collaboratively and transparently refine ideas that originate from our customer needs. Viima is a very engaging, intuitive, and – above all – a fun tool to use!</a:t>
            </a:r>
          </a:p>
          <a:p>
            <a:pPr rtl="0"/>
            <a:br>
              <a:rPr lang="en" b="0" dirty="0">
                <a:effectLst/>
              </a:rPr>
            </a:br>
            <a:r>
              <a:rPr lang="en" b="0" dirty="0">
                <a:effectLst/>
              </a:rPr>
              <a:t>Both the initial rollout and later expansion to other Nordic countries have gone very smoothly. The collaboration with Viima has also been exemplary in every way and the service has adapted to our needs very flexibly.</a:t>
            </a:r>
          </a:p>
        </p:txBody>
      </p:sp>
      <p:sp>
        <p:nvSpPr>
          <p:cNvPr id="12" name="Text Placeholder 11">
            <a:extLst>
              <a:ext uri="{FF2B5EF4-FFF2-40B4-BE49-F238E27FC236}">
                <a16:creationId xmlns:a16="http://schemas.microsoft.com/office/drawing/2014/main" id="{34C5E761-91B2-5247-9B27-43A13640D81A}"/>
              </a:ext>
            </a:extLst>
          </p:cNvPr>
          <p:cNvSpPr>
            <a:spLocks noGrp="1"/>
          </p:cNvSpPr>
          <p:nvPr>
            <p:ph type="body" sz="quarter" idx="12" hasCustomPrompt="1"/>
          </p:nvPr>
        </p:nvSpPr>
        <p:spPr>
          <a:xfrm>
            <a:off x="3143672" y="1017674"/>
            <a:ext cx="3153704" cy="215429"/>
          </a:xfrm>
        </p:spPr>
        <p:txBody>
          <a:bodyPr anchor="ctr">
            <a:noAutofit/>
          </a:bodyPr>
          <a:lstStyle>
            <a:lvl1pPr marL="0" indent="0">
              <a:buNone/>
              <a:defRPr sz="1500" b="1">
                <a:solidFill>
                  <a:schemeClr val="accent1"/>
                </a:solidFill>
              </a:defRPr>
            </a:lvl1pPr>
          </a:lstStyle>
          <a:p>
            <a:pPr lvl="0"/>
            <a:r>
              <a:rPr lang="en-US" dirty="0" err="1"/>
              <a:t>Katri</a:t>
            </a:r>
            <a:r>
              <a:rPr lang="en-US" dirty="0"/>
              <a:t> Kennedy,</a:t>
            </a:r>
          </a:p>
        </p:txBody>
      </p:sp>
      <p:sp>
        <p:nvSpPr>
          <p:cNvPr id="13" name="Text Placeholder 11">
            <a:extLst>
              <a:ext uri="{FF2B5EF4-FFF2-40B4-BE49-F238E27FC236}">
                <a16:creationId xmlns:a16="http://schemas.microsoft.com/office/drawing/2014/main" id="{BC8E2D92-ACEA-8642-BF07-0AA011FFF930}"/>
              </a:ext>
            </a:extLst>
          </p:cNvPr>
          <p:cNvSpPr>
            <a:spLocks noGrp="1"/>
          </p:cNvSpPr>
          <p:nvPr>
            <p:ph type="body" sz="quarter" idx="13" hasCustomPrompt="1"/>
          </p:nvPr>
        </p:nvSpPr>
        <p:spPr>
          <a:xfrm>
            <a:off x="3143673" y="1233103"/>
            <a:ext cx="3153704" cy="395697"/>
          </a:xfrm>
        </p:spPr>
        <p:txBody>
          <a:bodyPr anchor="ctr">
            <a:noAutofit/>
          </a:bodyPr>
          <a:lstStyle>
            <a:lvl1pPr marL="0" indent="0">
              <a:buNone/>
              <a:defRPr sz="1500" b="0">
                <a:solidFill>
                  <a:schemeClr val="accent1"/>
                </a:solidFill>
              </a:defRPr>
            </a:lvl1pPr>
          </a:lstStyle>
          <a:p>
            <a:pPr lvl="0"/>
            <a:r>
              <a:rPr lang="en-US" dirty="0"/>
              <a:t>Head of Business Development</a:t>
            </a:r>
            <a:br>
              <a:rPr lang="en-US" dirty="0"/>
            </a:br>
            <a:r>
              <a:rPr lang="en-US" dirty="0"/>
              <a:t>IF P&amp;C Insurance</a:t>
            </a:r>
          </a:p>
        </p:txBody>
      </p:sp>
      <p:sp>
        <p:nvSpPr>
          <p:cNvPr id="14" name="TextBox 13">
            <a:extLst>
              <a:ext uri="{FF2B5EF4-FFF2-40B4-BE49-F238E27FC236}">
                <a16:creationId xmlns:a16="http://schemas.microsoft.com/office/drawing/2014/main" id="{F51A14C5-9A55-7546-A643-812898A6932B}"/>
              </a:ext>
            </a:extLst>
          </p:cNvPr>
          <p:cNvSpPr txBox="1"/>
          <p:nvPr userDrawn="1"/>
        </p:nvSpPr>
        <p:spPr>
          <a:xfrm>
            <a:off x="767408" y="2733888"/>
            <a:ext cx="720080" cy="1631216"/>
          </a:xfrm>
          <a:prstGeom prst="rect">
            <a:avLst/>
          </a:prstGeom>
          <a:noFill/>
        </p:spPr>
        <p:txBody>
          <a:bodyPr wrap="square" rtlCol="0" anchor="ctr">
            <a:spAutoFit/>
          </a:bodyPr>
          <a:lstStyle/>
          <a:p>
            <a:pPr algn="ctr"/>
            <a:r>
              <a:rPr lang="en-US" sz="10000" dirty="0">
                <a:solidFill>
                  <a:schemeClr val="accent1"/>
                </a:solidFill>
                <a:latin typeface="Noto Sans" panose="020B0502040504020204" pitchFamily="34" charset="0"/>
                <a:ea typeface="Noto Sans" panose="020B0502040504020204" pitchFamily="34" charset="0"/>
                <a:cs typeface="Noto Sans" panose="020B0502040504020204" pitchFamily="34" charset="0"/>
              </a:rPr>
              <a:t>”</a:t>
            </a:r>
          </a:p>
        </p:txBody>
      </p:sp>
      <p:sp>
        <p:nvSpPr>
          <p:cNvPr id="21" name="Picture Placeholder 20">
            <a:extLst>
              <a:ext uri="{FF2B5EF4-FFF2-40B4-BE49-F238E27FC236}">
                <a16:creationId xmlns:a16="http://schemas.microsoft.com/office/drawing/2014/main" id="{5E5D4B59-93B0-414C-A325-51AD7D313391}"/>
              </a:ext>
            </a:extLst>
          </p:cNvPr>
          <p:cNvSpPr>
            <a:spLocks noGrp="1" noChangeAspect="1"/>
          </p:cNvSpPr>
          <p:nvPr>
            <p:ph type="pic" sz="quarter" idx="14" hasCustomPrompt="1"/>
          </p:nvPr>
        </p:nvSpPr>
        <p:spPr>
          <a:xfrm>
            <a:off x="767407" y="620688"/>
            <a:ext cx="2160000" cy="2160000"/>
          </a:xfrm>
          <a:prstGeom prst="ellipse">
            <a:avLst/>
          </a:prstGeom>
          <a:noFill/>
        </p:spPr>
        <p:txBody>
          <a:bodyPr anchor="ctr">
            <a:normAutofit/>
          </a:bodyPr>
          <a:lstStyle>
            <a:lvl1pPr marL="0" indent="0" algn="ctr">
              <a:buNone/>
              <a:defRPr sz="1400"/>
            </a:lvl1pPr>
          </a:lstStyle>
          <a:p>
            <a:r>
              <a:rPr lang="en-US" dirty="0"/>
              <a:t>Insert</a:t>
            </a:r>
            <a:br>
              <a:rPr lang="en-US" dirty="0"/>
            </a:br>
            <a:r>
              <a:rPr lang="en-US" dirty="0"/>
              <a:t>reference</a:t>
            </a:r>
            <a:br>
              <a:rPr lang="en-US" dirty="0"/>
            </a:br>
            <a:r>
              <a:rPr lang="en-US" dirty="0"/>
              <a:t>image</a:t>
            </a:r>
            <a:br>
              <a:rPr lang="en-US" dirty="0"/>
            </a:br>
            <a:r>
              <a:rPr lang="en-US" dirty="0"/>
              <a:t>here</a:t>
            </a:r>
          </a:p>
        </p:txBody>
      </p:sp>
      <p:sp>
        <p:nvSpPr>
          <p:cNvPr id="26" name="Picture Placeholder 20">
            <a:extLst>
              <a:ext uri="{FF2B5EF4-FFF2-40B4-BE49-F238E27FC236}">
                <a16:creationId xmlns:a16="http://schemas.microsoft.com/office/drawing/2014/main" id="{6B65C2BD-2F91-5646-BAC6-B86A0CEF6C74}"/>
              </a:ext>
            </a:extLst>
          </p:cNvPr>
          <p:cNvSpPr>
            <a:spLocks noGrp="1" noChangeAspect="1"/>
          </p:cNvSpPr>
          <p:nvPr>
            <p:ph type="pic" sz="quarter" idx="15" hasCustomPrompt="1"/>
          </p:nvPr>
        </p:nvSpPr>
        <p:spPr>
          <a:xfrm>
            <a:off x="2063552" y="1934942"/>
            <a:ext cx="1296000" cy="1296000"/>
          </a:xfrm>
          <a:prstGeom prst="ellipse">
            <a:avLst/>
          </a:prstGeom>
          <a:noFill/>
        </p:spPr>
        <p:txBody>
          <a:bodyPr anchor="ctr">
            <a:normAutofit/>
          </a:bodyPr>
          <a:lstStyle>
            <a:lvl1pPr marL="0" indent="0" algn="ctr">
              <a:buNone/>
              <a:defRPr sz="1400"/>
            </a:lvl1pPr>
          </a:lstStyle>
          <a:p>
            <a:r>
              <a:rPr lang="en-US" dirty="0"/>
              <a:t>Insert logo here</a:t>
            </a:r>
          </a:p>
        </p:txBody>
      </p:sp>
      <p:grpSp>
        <p:nvGrpSpPr>
          <p:cNvPr id="45" name="Group 44">
            <a:extLst>
              <a:ext uri="{FF2B5EF4-FFF2-40B4-BE49-F238E27FC236}">
                <a16:creationId xmlns:a16="http://schemas.microsoft.com/office/drawing/2014/main" id="{425B0925-F80B-0843-888B-4C2E538A54E2}"/>
              </a:ext>
            </a:extLst>
          </p:cNvPr>
          <p:cNvGrpSpPr/>
          <p:nvPr userDrawn="1"/>
        </p:nvGrpSpPr>
        <p:grpSpPr>
          <a:xfrm>
            <a:off x="8497513" y="459175"/>
            <a:ext cx="2904695" cy="5507314"/>
            <a:chOff x="8603114" y="657870"/>
            <a:chExt cx="2904695" cy="5507314"/>
          </a:xfrm>
        </p:grpSpPr>
        <p:pic>
          <p:nvPicPr>
            <p:cNvPr id="28" name="Graphic 27">
              <a:extLst>
                <a:ext uri="{FF2B5EF4-FFF2-40B4-BE49-F238E27FC236}">
                  <a16:creationId xmlns:a16="http://schemas.microsoft.com/office/drawing/2014/main" id="{8DF02FBC-22E2-F140-92B8-9303D893DED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8646434" y="657870"/>
              <a:ext cx="1080000" cy="1080000"/>
            </a:xfrm>
            <a:prstGeom prst="rect">
              <a:avLst/>
            </a:prstGeom>
          </p:spPr>
        </p:pic>
        <p:pic>
          <p:nvPicPr>
            <p:cNvPr id="30" name="Picture 29" descr="A close up of a logo&#10;&#10;Description automatically generated">
              <a:extLst>
                <a:ext uri="{FF2B5EF4-FFF2-40B4-BE49-F238E27FC236}">
                  <a16:creationId xmlns:a16="http://schemas.microsoft.com/office/drawing/2014/main" id="{1EA625C7-2F95-BB4C-8208-F8F2B1CFA2E2}"/>
                </a:ext>
              </a:extLst>
            </p:cNvPr>
            <p:cNvPicPr>
              <a:picLocks noChangeAspect="1"/>
            </p:cNvPicPr>
            <p:nvPr userDrawn="1"/>
          </p:nvPicPr>
          <p:blipFill>
            <a:blip r:embed="rId4"/>
            <a:stretch>
              <a:fillRect/>
            </a:stretch>
          </p:blipFill>
          <p:spPr>
            <a:xfrm>
              <a:off x="10419217" y="657870"/>
              <a:ext cx="1080000" cy="1080000"/>
            </a:xfrm>
            <a:prstGeom prst="rect">
              <a:avLst/>
            </a:prstGeom>
          </p:spPr>
        </p:pic>
        <p:pic>
          <p:nvPicPr>
            <p:cNvPr id="32" name="Picture 31" descr="A close up of a logo&#10;&#10;Description automatically generated">
              <a:extLst>
                <a:ext uri="{FF2B5EF4-FFF2-40B4-BE49-F238E27FC236}">
                  <a16:creationId xmlns:a16="http://schemas.microsoft.com/office/drawing/2014/main" id="{99C1181E-BE9B-C943-8DB9-CDA0F89698DD}"/>
                </a:ext>
              </a:extLst>
            </p:cNvPr>
            <p:cNvPicPr>
              <a:picLocks noChangeAspect="1"/>
            </p:cNvPicPr>
            <p:nvPr userDrawn="1"/>
          </p:nvPicPr>
          <p:blipFill>
            <a:blip r:embed="rId5"/>
            <a:stretch>
              <a:fillRect/>
            </a:stretch>
          </p:blipFill>
          <p:spPr>
            <a:xfrm>
              <a:off x="10427809" y="5085184"/>
              <a:ext cx="1080000" cy="1080000"/>
            </a:xfrm>
            <a:prstGeom prst="rect">
              <a:avLst/>
            </a:prstGeom>
          </p:spPr>
        </p:pic>
        <p:pic>
          <p:nvPicPr>
            <p:cNvPr id="34" name="Picture 33" descr="A picture containing black, indoor&#10;&#10;Description automatically generated">
              <a:extLst>
                <a:ext uri="{FF2B5EF4-FFF2-40B4-BE49-F238E27FC236}">
                  <a16:creationId xmlns:a16="http://schemas.microsoft.com/office/drawing/2014/main" id="{AFB28499-8543-7B48-A467-246830B6838A}"/>
                </a:ext>
              </a:extLst>
            </p:cNvPr>
            <p:cNvPicPr>
              <a:picLocks noChangeAspect="1"/>
            </p:cNvPicPr>
            <p:nvPr userDrawn="1"/>
          </p:nvPicPr>
          <p:blipFill>
            <a:blip r:embed="rId6"/>
            <a:stretch>
              <a:fillRect/>
            </a:stretch>
          </p:blipFill>
          <p:spPr>
            <a:xfrm>
              <a:off x="8646434" y="2156691"/>
              <a:ext cx="1080000" cy="1080000"/>
            </a:xfrm>
            <a:prstGeom prst="rect">
              <a:avLst/>
            </a:prstGeom>
          </p:spPr>
        </p:pic>
        <p:pic>
          <p:nvPicPr>
            <p:cNvPr id="36" name="Picture 35" descr="A close up of a logo&#10;&#10;Description automatically generated">
              <a:extLst>
                <a:ext uri="{FF2B5EF4-FFF2-40B4-BE49-F238E27FC236}">
                  <a16:creationId xmlns:a16="http://schemas.microsoft.com/office/drawing/2014/main" id="{003E01A0-D0F5-2549-8A3D-1B9C587F4A35}"/>
                </a:ext>
              </a:extLst>
            </p:cNvPr>
            <p:cNvPicPr>
              <a:picLocks noChangeAspect="1"/>
            </p:cNvPicPr>
            <p:nvPr userDrawn="1"/>
          </p:nvPicPr>
          <p:blipFill>
            <a:blip r:embed="rId7"/>
            <a:stretch>
              <a:fillRect/>
            </a:stretch>
          </p:blipFill>
          <p:spPr>
            <a:xfrm>
              <a:off x="8655141" y="3655511"/>
              <a:ext cx="1080000" cy="1080000"/>
            </a:xfrm>
            <a:prstGeom prst="rect">
              <a:avLst/>
            </a:prstGeom>
          </p:spPr>
        </p:pic>
        <p:pic>
          <p:nvPicPr>
            <p:cNvPr id="38" name="Picture 37">
              <a:extLst>
                <a:ext uri="{FF2B5EF4-FFF2-40B4-BE49-F238E27FC236}">
                  <a16:creationId xmlns:a16="http://schemas.microsoft.com/office/drawing/2014/main" id="{0228239D-F10D-7840-9E1F-7216E471E447}"/>
                </a:ext>
              </a:extLst>
            </p:cNvPr>
            <p:cNvPicPr>
              <a:picLocks noChangeAspect="1"/>
            </p:cNvPicPr>
            <p:nvPr userDrawn="1"/>
          </p:nvPicPr>
          <p:blipFill>
            <a:blip r:embed="rId8"/>
            <a:stretch>
              <a:fillRect/>
            </a:stretch>
          </p:blipFill>
          <p:spPr>
            <a:xfrm>
              <a:off x="10419217" y="3586363"/>
              <a:ext cx="1080000" cy="1080000"/>
            </a:xfrm>
            <a:prstGeom prst="rect">
              <a:avLst/>
            </a:prstGeom>
          </p:spPr>
        </p:pic>
        <p:pic>
          <p:nvPicPr>
            <p:cNvPr id="40" name="Picture 39">
              <a:extLst>
                <a:ext uri="{FF2B5EF4-FFF2-40B4-BE49-F238E27FC236}">
                  <a16:creationId xmlns:a16="http://schemas.microsoft.com/office/drawing/2014/main" id="{922EDC30-0E50-6F4F-8C95-24757A03B98A}"/>
                </a:ext>
              </a:extLst>
            </p:cNvPr>
            <p:cNvPicPr>
              <a:picLocks noChangeAspect="1"/>
            </p:cNvPicPr>
            <p:nvPr userDrawn="1"/>
          </p:nvPicPr>
          <p:blipFill>
            <a:blip r:embed="rId9"/>
            <a:stretch>
              <a:fillRect/>
            </a:stretch>
          </p:blipFill>
          <p:spPr>
            <a:xfrm>
              <a:off x="10419217" y="2156691"/>
              <a:ext cx="1080000" cy="1080000"/>
            </a:xfrm>
            <a:prstGeom prst="rect">
              <a:avLst/>
            </a:prstGeom>
          </p:spPr>
        </p:pic>
        <p:pic>
          <p:nvPicPr>
            <p:cNvPr id="44" name="Picture 43">
              <a:extLst>
                <a:ext uri="{FF2B5EF4-FFF2-40B4-BE49-F238E27FC236}">
                  <a16:creationId xmlns:a16="http://schemas.microsoft.com/office/drawing/2014/main" id="{2D0CBD5C-9435-CD4C-AF24-E4D4AD74A965}"/>
                </a:ext>
              </a:extLst>
            </p:cNvPr>
            <p:cNvPicPr>
              <a:picLocks noChangeAspect="1"/>
            </p:cNvPicPr>
            <p:nvPr userDrawn="1"/>
          </p:nvPicPr>
          <p:blipFill>
            <a:blip r:embed="rId10"/>
            <a:stretch>
              <a:fillRect/>
            </a:stretch>
          </p:blipFill>
          <p:spPr>
            <a:xfrm>
              <a:off x="8603114" y="5085184"/>
              <a:ext cx="1080000" cy="1080000"/>
            </a:xfrm>
            <a:prstGeom prst="rect">
              <a:avLst/>
            </a:prstGeom>
          </p:spPr>
        </p:pic>
      </p:grpSp>
    </p:spTree>
    <p:extLst>
      <p:ext uri="{BB962C8B-B14F-4D97-AF65-F5344CB8AC3E}">
        <p14:creationId xmlns:p14="http://schemas.microsoft.com/office/powerpoint/2010/main" val="30748131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ustomer Testimonial – Alternative">
    <p:bg>
      <p:bgPr>
        <a:gradFill>
          <a:gsLst>
            <a:gs pos="0">
              <a:schemeClr val="bg1"/>
            </a:gs>
            <a:gs pos="87000">
              <a:schemeClr val="bg1">
                <a:lumMod val="95000"/>
              </a:schemeClr>
            </a:gs>
            <a:gs pos="100000">
              <a:srgbClr val="F0F0F0"/>
            </a:gs>
          </a:gsLst>
          <a:lin ang="4800000" scaled="0"/>
        </a:gradFill>
        <a:effectLst/>
      </p:bgPr>
    </p:bg>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89CB9405-3F88-024A-9322-40B90F4AE98E}"/>
              </a:ext>
            </a:extLst>
          </p:cNvPr>
          <p:cNvSpPr>
            <a:spLocks noGrp="1"/>
          </p:cNvSpPr>
          <p:nvPr>
            <p:ph sz="quarter" idx="10" hasCustomPrompt="1"/>
          </p:nvPr>
        </p:nvSpPr>
        <p:spPr>
          <a:xfrm>
            <a:off x="767408" y="3555090"/>
            <a:ext cx="5472608" cy="1944216"/>
          </a:xfrm>
        </p:spPr>
        <p:txBody>
          <a:bodyPr>
            <a:noAutofit/>
          </a:bodyPr>
          <a:lstStyle>
            <a:lvl1pPr marL="0" marR="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lang="en" sz="1250" b="0" i="0" u="none" strike="noStrike" smtClean="0">
                <a:effectLst/>
              </a:defRPr>
            </a:lvl1pPr>
          </a:lstStyle>
          <a:p>
            <a:pPr rtl="0"/>
            <a:r>
              <a:rPr lang="en" b="0" dirty="0">
                <a:effectLst/>
              </a:rPr>
              <a:t>We've harnessed our entire customer service workforce to collaboratively and transparently refine ideas that originate from our customer needs. Viima is a very engaging, intuitive, and – above all – a fun tool to use!</a:t>
            </a:r>
          </a:p>
          <a:p>
            <a:pPr rtl="0"/>
            <a:br>
              <a:rPr lang="en" b="0" dirty="0">
                <a:effectLst/>
              </a:rPr>
            </a:br>
            <a:r>
              <a:rPr lang="en" b="0" dirty="0">
                <a:effectLst/>
              </a:rPr>
              <a:t>Both the initial rollout and later expansion to other Nordic countries have gone very smoothly. The collaboration with Viima has also been exemplary in every way and the service has adapted to our needs very flexibly.</a:t>
            </a:r>
          </a:p>
        </p:txBody>
      </p:sp>
      <p:sp>
        <p:nvSpPr>
          <p:cNvPr id="12" name="Text Placeholder 11">
            <a:extLst>
              <a:ext uri="{FF2B5EF4-FFF2-40B4-BE49-F238E27FC236}">
                <a16:creationId xmlns:a16="http://schemas.microsoft.com/office/drawing/2014/main" id="{34C5E761-91B2-5247-9B27-43A13640D81A}"/>
              </a:ext>
            </a:extLst>
          </p:cNvPr>
          <p:cNvSpPr>
            <a:spLocks noGrp="1"/>
          </p:cNvSpPr>
          <p:nvPr>
            <p:ph type="body" sz="quarter" idx="12" hasCustomPrompt="1"/>
          </p:nvPr>
        </p:nvSpPr>
        <p:spPr>
          <a:xfrm>
            <a:off x="3143672" y="1017674"/>
            <a:ext cx="3153704" cy="215429"/>
          </a:xfrm>
        </p:spPr>
        <p:txBody>
          <a:bodyPr anchor="ctr">
            <a:noAutofit/>
          </a:bodyPr>
          <a:lstStyle>
            <a:lvl1pPr marL="0" indent="0">
              <a:buNone/>
              <a:defRPr sz="1500" b="1">
                <a:solidFill>
                  <a:schemeClr val="accent1"/>
                </a:solidFill>
              </a:defRPr>
            </a:lvl1pPr>
          </a:lstStyle>
          <a:p>
            <a:pPr lvl="0"/>
            <a:r>
              <a:rPr lang="en-US" dirty="0" err="1"/>
              <a:t>Katri</a:t>
            </a:r>
            <a:r>
              <a:rPr lang="en-US" dirty="0"/>
              <a:t> Kennedy,</a:t>
            </a:r>
          </a:p>
        </p:txBody>
      </p:sp>
      <p:sp>
        <p:nvSpPr>
          <p:cNvPr id="13" name="Text Placeholder 11">
            <a:extLst>
              <a:ext uri="{FF2B5EF4-FFF2-40B4-BE49-F238E27FC236}">
                <a16:creationId xmlns:a16="http://schemas.microsoft.com/office/drawing/2014/main" id="{BC8E2D92-ACEA-8642-BF07-0AA011FFF930}"/>
              </a:ext>
            </a:extLst>
          </p:cNvPr>
          <p:cNvSpPr>
            <a:spLocks noGrp="1"/>
          </p:cNvSpPr>
          <p:nvPr>
            <p:ph type="body" sz="quarter" idx="13" hasCustomPrompt="1"/>
          </p:nvPr>
        </p:nvSpPr>
        <p:spPr>
          <a:xfrm>
            <a:off x="3143673" y="1233103"/>
            <a:ext cx="3153704" cy="395697"/>
          </a:xfrm>
        </p:spPr>
        <p:txBody>
          <a:bodyPr anchor="ctr">
            <a:noAutofit/>
          </a:bodyPr>
          <a:lstStyle>
            <a:lvl1pPr marL="0" indent="0">
              <a:buNone/>
              <a:defRPr sz="1500" b="0">
                <a:solidFill>
                  <a:schemeClr val="accent1"/>
                </a:solidFill>
              </a:defRPr>
            </a:lvl1pPr>
          </a:lstStyle>
          <a:p>
            <a:pPr lvl="0"/>
            <a:r>
              <a:rPr lang="en-US" dirty="0"/>
              <a:t>Head of Business Development</a:t>
            </a:r>
            <a:br>
              <a:rPr lang="en-US" dirty="0"/>
            </a:br>
            <a:r>
              <a:rPr lang="en-US" dirty="0"/>
              <a:t>IF P&amp;C Insurance</a:t>
            </a:r>
          </a:p>
        </p:txBody>
      </p:sp>
      <p:sp>
        <p:nvSpPr>
          <p:cNvPr id="14" name="TextBox 13">
            <a:extLst>
              <a:ext uri="{FF2B5EF4-FFF2-40B4-BE49-F238E27FC236}">
                <a16:creationId xmlns:a16="http://schemas.microsoft.com/office/drawing/2014/main" id="{F51A14C5-9A55-7546-A643-812898A6932B}"/>
              </a:ext>
            </a:extLst>
          </p:cNvPr>
          <p:cNvSpPr txBox="1"/>
          <p:nvPr userDrawn="1"/>
        </p:nvSpPr>
        <p:spPr>
          <a:xfrm>
            <a:off x="767408" y="2733888"/>
            <a:ext cx="720080" cy="1631216"/>
          </a:xfrm>
          <a:prstGeom prst="rect">
            <a:avLst/>
          </a:prstGeom>
          <a:noFill/>
        </p:spPr>
        <p:txBody>
          <a:bodyPr wrap="square" rtlCol="0" anchor="ctr">
            <a:spAutoFit/>
          </a:bodyPr>
          <a:lstStyle/>
          <a:p>
            <a:pPr algn="ctr"/>
            <a:r>
              <a:rPr lang="en-US" sz="10000" dirty="0">
                <a:solidFill>
                  <a:schemeClr val="accent1"/>
                </a:solidFill>
                <a:latin typeface="Noto Sans" panose="020B0502040504020204" pitchFamily="34" charset="0"/>
                <a:ea typeface="Noto Sans" panose="020B0502040504020204" pitchFamily="34" charset="0"/>
                <a:cs typeface="Noto Sans" panose="020B0502040504020204" pitchFamily="34" charset="0"/>
              </a:rPr>
              <a:t>”</a:t>
            </a:r>
          </a:p>
        </p:txBody>
      </p:sp>
      <p:sp>
        <p:nvSpPr>
          <p:cNvPr id="21" name="Picture Placeholder 20">
            <a:extLst>
              <a:ext uri="{FF2B5EF4-FFF2-40B4-BE49-F238E27FC236}">
                <a16:creationId xmlns:a16="http://schemas.microsoft.com/office/drawing/2014/main" id="{5E5D4B59-93B0-414C-A325-51AD7D313391}"/>
              </a:ext>
            </a:extLst>
          </p:cNvPr>
          <p:cNvSpPr>
            <a:spLocks noGrp="1" noChangeAspect="1"/>
          </p:cNvSpPr>
          <p:nvPr>
            <p:ph type="pic" sz="quarter" idx="14" hasCustomPrompt="1"/>
          </p:nvPr>
        </p:nvSpPr>
        <p:spPr>
          <a:xfrm>
            <a:off x="767407" y="620688"/>
            <a:ext cx="2160000" cy="2160000"/>
          </a:xfrm>
          <a:prstGeom prst="ellipse">
            <a:avLst/>
          </a:prstGeom>
          <a:noFill/>
        </p:spPr>
        <p:txBody>
          <a:bodyPr anchor="ctr">
            <a:normAutofit/>
          </a:bodyPr>
          <a:lstStyle>
            <a:lvl1pPr marL="0" indent="0" algn="ctr">
              <a:buNone/>
              <a:defRPr sz="1400"/>
            </a:lvl1pPr>
          </a:lstStyle>
          <a:p>
            <a:r>
              <a:rPr lang="en-US" dirty="0"/>
              <a:t>Insert</a:t>
            </a:r>
            <a:br>
              <a:rPr lang="en-US" dirty="0"/>
            </a:br>
            <a:r>
              <a:rPr lang="en-US" dirty="0"/>
              <a:t>reference</a:t>
            </a:r>
            <a:br>
              <a:rPr lang="en-US" dirty="0"/>
            </a:br>
            <a:r>
              <a:rPr lang="en-US" dirty="0"/>
              <a:t>image</a:t>
            </a:r>
            <a:br>
              <a:rPr lang="en-US" dirty="0"/>
            </a:br>
            <a:r>
              <a:rPr lang="en-US" dirty="0"/>
              <a:t>here</a:t>
            </a:r>
          </a:p>
        </p:txBody>
      </p:sp>
      <p:sp>
        <p:nvSpPr>
          <p:cNvPr id="26" name="Picture Placeholder 20">
            <a:extLst>
              <a:ext uri="{FF2B5EF4-FFF2-40B4-BE49-F238E27FC236}">
                <a16:creationId xmlns:a16="http://schemas.microsoft.com/office/drawing/2014/main" id="{6B65C2BD-2F91-5646-BAC6-B86A0CEF6C74}"/>
              </a:ext>
            </a:extLst>
          </p:cNvPr>
          <p:cNvSpPr>
            <a:spLocks noGrp="1" noChangeAspect="1"/>
          </p:cNvSpPr>
          <p:nvPr>
            <p:ph type="pic" sz="quarter" idx="15" hasCustomPrompt="1"/>
          </p:nvPr>
        </p:nvSpPr>
        <p:spPr>
          <a:xfrm>
            <a:off x="2063552" y="1934942"/>
            <a:ext cx="1296000" cy="1296000"/>
          </a:xfrm>
          <a:prstGeom prst="ellipse">
            <a:avLst/>
          </a:prstGeom>
          <a:noFill/>
        </p:spPr>
        <p:txBody>
          <a:bodyPr anchor="ctr">
            <a:normAutofit/>
          </a:bodyPr>
          <a:lstStyle>
            <a:lvl1pPr marL="0" indent="0" algn="ctr">
              <a:buNone/>
              <a:defRPr sz="1400"/>
            </a:lvl1pPr>
          </a:lstStyle>
          <a:p>
            <a:r>
              <a:rPr lang="en-US" dirty="0"/>
              <a:t>Insert logo here</a:t>
            </a:r>
          </a:p>
        </p:txBody>
      </p:sp>
      <p:sp>
        <p:nvSpPr>
          <p:cNvPr id="4" name="Picture Placeholder 3">
            <a:extLst>
              <a:ext uri="{FF2B5EF4-FFF2-40B4-BE49-F238E27FC236}">
                <a16:creationId xmlns:a16="http://schemas.microsoft.com/office/drawing/2014/main" id="{0B3E717C-2C6E-4A41-87A8-314297B21471}"/>
              </a:ext>
            </a:extLst>
          </p:cNvPr>
          <p:cNvSpPr>
            <a:spLocks noGrp="1"/>
          </p:cNvSpPr>
          <p:nvPr>
            <p:ph type="pic" sz="quarter" idx="16" hasCustomPrompt="1"/>
          </p:nvPr>
        </p:nvSpPr>
        <p:spPr>
          <a:xfrm>
            <a:off x="7608168" y="0"/>
            <a:ext cx="4583831" cy="6858000"/>
          </a:xfrm>
        </p:spPr>
        <p:txBody>
          <a:bodyPr anchor="ctr">
            <a:normAutofit/>
          </a:bodyPr>
          <a:lstStyle>
            <a:lvl1pPr marL="0" indent="0" algn="ctr">
              <a:buNone/>
              <a:defRPr sz="1800"/>
            </a:lvl1pPr>
          </a:lstStyle>
          <a:p>
            <a:r>
              <a:rPr lang="en-US" dirty="0"/>
              <a:t>Insert background image here</a:t>
            </a:r>
          </a:p>
        </p:txBody>
      </p:sp>
    </p:spTree>
    <p:extLst>
      <p:ext uri="{BB962C8B-B14F-4D97-AF65-F5344CB8AC3E}">
        <p14:creationId xmlns:p14="http://schemas.microsoft.com/office/powerpoint/2010/main" val="22526783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2265A59C-90B8-974F-89D9-AF9031DAB8D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440000" y="6174000"/>
            <a:ext cx="1400400" cy="497089"/>
          </a:xfrm>
          <a:prstGeom prst="rect">
            <a:avLst/>
          </a:prstGeom>
        </p:spPr>
      </p:pic>
    </p:spTree>
    <p:extLst>
      <p:ext uri="{BB962C8B-B14F-4D97-AF65-F5344CB8AC3E}">
        <p14:creationId xmlns:p14="http://schemas.microsoft.com/office/powerpoint/2010/main" val="7383970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separator">
    <p:bg>
      <p:bgPr>
        <a:solidFill>
          <a:schemeClr val="accent1"/>
        </a:solidFill>
        <a:effectLst/>
      </p:bgPr>
    </p:bg>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21881DE1-9572-F848-A35C-59E8024B497F}"/>
              </a:ext>
            </a:extLst>
          </p:cNvPr>
          <p:cNvSpPr>
            <a:spLocks noGrp="1"/>
          </p:cNvSpPr>
          <p:nvPr>
            <p:ph type="body" sz="quarter" idx="10" hasCustomPrompt="1"/>
          </p:nvPr>
        </p:nvSpPr>
        <p:spPr>
          <a:xfrm>
            <a:off x="2855640" y="2888456"/>
            <a:ext cx="6480720" cy="1081087"/>
          </a:xfrm>
        </p:spPr>
        <p:txBody>
          <a:bodyPr anchor="ctr">
            <a:normAutofit/>
          </a:bodyPr>
          <a:lstStyle>
            <a:lvl1pPr marL="0" indent="0" algn="ctr">
              <a:buNone/>
              <a:defRPr sz="3200" b="1">
                <a:solidFill>
                  <a:schemeClr val="bg1"/>
                </a:solidFill>
              </a:defRPr>
            </a:lvl1pPr>
          </a:lstStyle>
          <a:p>
            <a:pPr lvl="0"/>
            <a:r>
              <a:rPr lang="en-US" dirty="0"/>
              <a:t>Customer Stories &amp; Examples</a:t>
            </a:r>
          </a:p>
        </p:txBody>
      </p:sp>
    </p:spTree>
    <p:extLst>
      <p:ext uri="{BB962C8B-B14F-4D97-AF65-F5344CB8AC3E}">
        <p14:creationId xmlns:p14="http://schemas.microsoft.com/office/powerpoint/2010/main" val="41474282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ricing">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6F3975-04B2-1248-81FC-5FCDDA216BCC}"/>
              </a:ext>
            </a:extLst>
          </p:cNvPr>
          <p:cNvSpPr>
            <a:spLocks noGrp="1"/>
          </p:cNvSpPr>
          <p:nvPr>
            <p:ph type="title" hasCustomPrompt="1"/>
          </p:nvPr>
        </p:nvSpPr>
        <p:spPr>
          <a:xfrm>
            <a:off x="533909" y="102299"/>
            <a:ext cx="10797988" cy="1325563"/>
          </a:xfrm>
        </p:spPr>
        <p:txBody>
          <a:bodyPr>
            <a:normAutofit/>
          </a:bodyPr>
          <a:lstStyle>
            <a:lvl1pPr algn="l">
              <a:defRPr sz="3200" b="1">
                <a:solidFill>
                  <a:schemeClr val="accent1"/>
                </a:solidFill>
              </a:defRPr>
            </a:lvl1pPr>
          </a:lstStyle>
          <a:p>
            <a:r>
              <a:rPr lang="en-US" dirty="0"/>
              <a:t>Annual Contract Offers</a:t>
            </a:r>
            <a:endParaRPr lang="fi-FI" dirty="0"/>
          </a:p>
        </p:txBody>
      </p:sp>
      <p:pic>
        <p:nvPicPr>
          <p:cNvPr id="4" name="Graphic 3">
            <a:extLst>
              <a:ext uri="{FF2B5EF4-FFF2-40B4-BE49-F238E27FC236}">
                <a16:creationId xmlns:a16="http://schemas.microsoft.com/office/drawing/2014/main" id="{8BDFB39F-93E7-F04E-8B9D-F9993C6D7A6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440000" y="6174000"/>
            <a:ext cx="1400400" cy="497089"/>
          </a:xfrm>
          <a:prstGeom prst="rect">
            <a:avLst/>
          </a:prstGeom>
        </p:spPr>
      </p:pic>
      <p:sp>
        <p:nvSpPr>
          <p:cNvPr id="6" name="Text Placeholder 5">
            <a:extLst>
              <a:ext uri="{FF2B5EF4-FFF2-40B4-BE49-F238E27FC236}">
                <a16:creationId xmlns:a16="http://schemas.microsoft.com/office/drawing/2014/main" id="{AE1EF9C3-34BF-DA4D-B975-C9C1F4CEA90C}"/>
              </a:ext>
            </a:extLst>
          </p:cNvPr>
          <p:cNvSpPr>
            <a:spLocks noGrp="1"/>
          </p:cNvSpPr>
          <p:nvPr>
            <p:ph type="body" sz="quarter" idx="10" hasCustomPrompt="1"/>
          </p:nvPr>
        </p:nvSpPr>
        <p:spPr>
          <a:xfrm>
            <a:off x="533909" y="6516860"/>
            <a:ext cx="4105027" cy="224508"/>
          </a:xfrm>
        </p:spPr>
        <p:txBody>
          <a:bodyPr>
            <a:noAutofit/>
          </a:bodyPr>
          <a:lstStyle>
            <a:lvl1pPr marL="0" indent="0">
              <a:buNone/>
              <a:defRPr sz="900">
                <a:solidFill>
                  <a:schemeClr val="accent1"/>
                </a:solidFill>
              </a:defRPr>
            </a:lvl1pPr>
          </a:lstStyle>
          <a:p>
            <a:pPr lvl="0"/>
            <a:r>
              <a:rPr lang="en" dirty="0"/>
              <a:t>The contract period is 12 months.</a:t>
            </a:r>
            <a:endParaRPr lang="en-US" dirty="0"/>
          </a:p>
        </p:txBody>
      </p:sp>
      <p:sp>
        <p:nvSpPr>
          <p:cNvPr id="7" name="Text Placeholder 5">
            <a:extLst>
              <a:ext uri="{FF2B5EF4-FFF2-40B4-BE49-F238E27FC236}">
                <a16:creationId xmlns:a16="http://schemas.microsoft.com/office/drawing/2014/main" id="{88E1080D-1688-094A-9829-5BD93945C0AB}"/>
              </a:ext>
            </a:extLst>
          </p:cNvPr>
          <p:cNvSpPr>
            <a:spLocks noGrp="1"/>
          </p:cNvSpPr>
          <p:nvPr>
            <p:ph type="body" sz="quarter" idx="11" hasCustomPrompt="1"/>
          </p:nvPr>
        </p:nvSpPr>
        <p:spPr>
          <a:xfrm>
            <a:off x="533909" y="6057504"/>
            <a:ext cx="8653873" cy="497089"/>
          </a:xfrm>
        </p:spPr>
        <p:txBody>
          <a:bodyPr>
            <a:noAutofit/>
          </a:bodyPr>
          <a:lstStyle>
            <a:lvl1pPr marL="0" indent="0">
              <a:buNone/>
              <a:defRPr sz="900">
                <a:solidFill>
                  <a:schemeClr val="tx2"/>
                </a:solidFill>
              </a:defRPr>
            </a:lvl1pPr>
          </a:lstStyle>
          <a:p>
            <a:pPr lvl="0"/>
            <a:r>
              <a:rPr lang="en" dirty="0"/>
              <a:t>*A value added tax or other country specific taxes such as import or withholding taxes pursuant to the legislation in force from time to time shall be added to all prices if applicable. Exchange rates will be applied as applicable on the date of signing. Travel costs to customer premises outside the capital city area of Finland will be invoiced separately per agreement.</a:t>
            </a:r>
          </a:p>
        </p:txBody>
      </p:sp>
      <p:sp>
        <p:nvSpPr>
          <p:cNvPr id="9" name="Text Placeholder 8">
            <a:extLst>
              <a:ext uri="{FF2B5EF4-FFF2-40B4-BE49-F238E27FC236}">
                <a16:creationId xmlns:a16="http://schemas.microsoft.com/office/drawing/2014/main" id="{E3A4B190-FA79-F047-AD29-991887300EBA}"/>
              </a:ext>
            </a:extLst>
          </p:cNvPr>
          <p:cNvSpPr>
            <a:spLocks noGrp="1"/>
          </p:cNvSpPr>
          <p:nvPr>
            <p:ph type="body" sz="quarter" idx="12" hasCustomPrompt="1"/>
          </p:nvPr>
        </p:nvSpPr>
        <p:spPr>
          <a:xfrm>
            <a:off x="533909" y="1727708"/>
            <a:ext cx="5562091" cy="497088"/>
          </a:xfrm>
        </p:spPr>
        <p:txBody>
          <a:bodyPr anchor="ctr">
            <a:normAutofit/>
          </a:bodyPr>
          <a:lstStyle>
            <a:lvl1pPr marL="0" indent="0">
              <a:buNone/>
              <a:defRPr sz="1600" b="1">
                <a:solidFill>
                  <a:schemeClr val="tx1"/>
                </a:solidFill>
              </a:defRPr>
            </a:lvl1pPr>
          </a:lstStyle>
          <a:p>
            <a:pPr lvl="0"/>
            <a:r>
              <a:rPr lang="en-US" dirty="0"/>
              <a:t>No installation fees. One fixed fee.</a:t>
            </a:r>
          </a:p>
        </p:txBody>
      </p:sp>
      <p:sp>
        <p:nvSpPr>
          <p:cNvPr id="11" name="Text Placeholder 10">
            <a:extLst>
              <a:ext uri="{FF2B5EF4-FFF2-40B4-BE49-F238E27FC236}">
                <a16:creationId xmlns:a16="http://schemas.microsoft.com/office/drawing/2014/main" id="{49DC2F55-223C-2D48-A86B-4A55CF6E74AB}"/>
              </a:ext>
            </a:extLst>
          </p:cNvPr>
          <p:cNvSpPr>
            <a:spLocks noGrp="1"/>
          </p:cNvSpPr>
          <p:nvPr>
            <p:ph type="body" sz="quarter" idx="13" hasCustomPrompt="1"/>
          </p:nvPr>
        </p:nvSpPr>
        <p:spPr>
          <a:xfrm>
            <a:off x="1625074" y="2554717"/>
            <a:ext cx="2016224" cy="591147"/>
          </a:xfrm>
        </p:spPr>
        <p:txBody>
          <a:bodyPr anchor="t">
            <a:noAutofit/>
          </a:bodyPr>
          <a:lstStyle>
            <a:lvl1pPr marL="0" indent="0">
              <a:buNone/>
              <a:defRPr sz="4000" b="1">
                <a:solidFill>
                  <a:schemeClr val="tx1"/>
                </a:solidFill>
              </a:defRPr>
            </a:lvl1pPr>
          </a:lstStyle>
          <a:p>
            <a:pPr lvl="0"/>
            <a:r>
              <a:rPr lang="en-US" dirty="0"/>
              <a:t>1 250</a:t>
            </a:r>
          </a:p>
        </p:txBody>
      </p:sp>
      <p:sp>
        <p:nvSpPr>
          <p:cNvPr id="12" name="Rectangle 11">
            <a:extLst>
              <a:ext uri="{FF2B5EF4-FFF2-40B4-BE49-F238E27FC236}">
                <a16:creationId xmlns:a16="http://schemas.microsoft.com/office/drawing/2014/main" id="{740ACAB2-1D75-FC48-A1D5-EA8241870D57}"/>
              </a:ext>
            </a:extLst>
          </p:cNvPr>
          <p:cNvSpPr/>
          <p:nvPr userDrawn="1"/>
        </p:nvSpPr>
        <p:spPr>
          <a:xfrm>
            <a:off x="622676" y="2319009"/>
            <a:ext cx="3204890" cy="1656184"/>
          </a:xfrm>
          <a:prstGeom prst="rect">
            <a:avLst/>
          </a:prstGeom>
          <a:noFill/>
          <a:ln w="285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a:extLst>
              <a:ext uri="{FF2B5EF4-FFF2-40B4-BE49-F238E27FC236}">
                <a16:creationId xmlns:a16="http://schemas.microsoft.com/office/drawing/2014/main" id="{6B690C93-66AC-A34E-9B7E-713BCE034711}"/>
              </a:ext>
            </a:extLst>
          </p:cNvPr>
          <p:cNvSpPr txBox="1"/>
          <p:nvPr userDrawn="1"/>
        </p:nvSpPr>
        <p:spPr>
          <a:xfrm>
            <a:off x="808928" y="2685436"/>
            <a:ext cx="566181" cy="923330"/>
          </a:xfrm>
          <a:prstGeom prst="rect">
            <a:avLst/>
          </a:prstGeom>
          <a:noFill/>
        </p:spPr>
        <p:txBody>
          <a:bodyPr wrap="none" rtlCol="0">
            <a:spAutoFit/>
          </a:bodyPr>
          <a:lstStyle/>
          <a:p>
            <a:pPr algn="ctr"/>
            <a:r>
              <a:rPr lang="en-US" sz="5400" b="1" dirty="0">
                <a:solidFill>
                  <a:schemeClr val="bg1">
                    <a:lumMod val="95000"/>
                  </a:schemeClr>
                </a:solidFill>
              </a:rPr>
              <a:t>1</a:t>
            </a:r>
          </a:p>
        </p:txBody>
      </p:sp>
      <p:sp>
        <p:nvSpPr>
          <p:cNvPr id="14" name="Text Placeholder 10">
            <a:extLst>
              <a:ext uri="{FF2B5EF4-FFF2-40B4-BE49-F238E27FC236}">
                <a16:creationId xmlns:a16="http://schemas.microsoft.com/office/drawing/2014/main" id="{4C42B1A4-5D77-A74B-B661-96E39FA250FF}"/>
              </a:ext>
            </a:extLst>
          </p:cNvPr>
          <p:cNvSpPr>
            <a:spLocks noGrp="1"/>
          </p:cNvSpPr>
          <p:nvPr>
            <p:ph type="body" sz="quarter" idx="14" hasCustomPrompt="1"/>
          </p:nvPr>
        </p:nvSpPr>
        <p:spPr>
          <a:xfrm>
            <a:off x="1625074" y="3089255"/>
            <a:ext cx="2016224" cy="354606"/>
          </a:xfrm>
        </p:spPr>
        <p:txBody>
          <a:bodyPr anchor="b">
            <a:noAutofit/>
          </a:bodyPr>
          <a:lstStyle>
            <a:lvl1pPr marL="0" indent="0">
              <a:buNone/>
              <a:defRPr sz="1400" b="0">
                <a:solidFill>
                  <a:schemeClr val="tx1">
                    <a:lumMod val="50000"/>
                    <a:lumOff val="50000"/>
                  </a:schemeClr>
                </a:solidFill>
              </a:defRPr>
            </a:lvl1pPr>
          </a:lstStyle>
          <a:p>
            <a:pPr lvl="0"/>
            <a:r>
              <a:rPr lang="en-US" dirty="0"/>
              <a:t>EUR / month *</a:t>
            </a:r>
          </a:p>
        </p:txBody>
      </p:sp>
      <p:sp>
        <p:nvSpPr>
          <p:cNvPr id="15" name="Text Placeholder 10">
            <a:extLst>
              <a:ext uri="{FF2B5EF4-FFF2-40B4-BE49-F238E27FC236}">
                <a16:creationId xmlns:a16="http://schemas.microsoft.com/office/drawing/2014/main" id="{FC5BDBF3-A81F-BF4C-9488-CBE9B068A096}"/>
              </a:ext>
            </a:extLst>
          </p:cNvPr>
          <p:cNvSpPr>
            <a:spLocks noGrp="1"/>
          </p:cNvSpPr>
          <p:nvPr>
            <p:ph type="body" sz="quarter" idx="15" hasCustomPrompt="1"/>
          </p:nvPr>
        </p:nvSpPr>
        <p:spPr>
          <a:xfrm>
            <a:off x="1625074" y="3505730"/>
            <a:ext cx="2016224" cy="252203"/>
          </a:xfrm>
        </p:spPr>
        <p:txBody>
          <a:bodyPr anchor="b">
            <a:noAutofit/>
          </a:bodyPr>
          <a:lstStyle>
            <a:lvl1pPr marL="0" indent="0">
              <a:buNone/>
              <a:defRPr sz="1200" b="0">
                <a:solidFill>
                  <a:schemeClr val="tx1">
                    <a:lumMod val="50000"/>
                    <a:lumOff val="50000"/>
                  </a:schemeClr>
                </a:solidFill>
              </a:defRPr>
            </a:lvl1pPr>
          </a:lstStyle>
          <a:p>
            <a:pPr lvl="0"/>
            <a:r>
              <a:rPr lang="en-US" dirty="0"/>
              <a:t>500 user licenses</a:t>
            </a:r>
          </a:p>
        </p:txBody>
      </p:sp>
      <p:sp>
        <p:nvSpPr>
          <p:cNvPr id="25" name="Text Placeholder 10">
            <a:extLst>
              <a:ext uri="{FF2B5EF4-FFF2-40B4-BE49-F238E27FC236}">
                <a16:creationId xmlns:a16="http://schemas.microsoft.com/office/drawing/2014/main" id="{257A8A95-8824-9947-A3A9-F1D981D62FF8}"/>
              </a:ext>
            </a:extLst>
          </p:cNvPr>
          <p:cNvSpPr>
            <a:spLocks noGrp="1"/>
          </p:cNvSpPr>
          <p:nvPr>
            <p:ph type="body" sz="quarter" idx="16" hasCustomPrompt="1"/>
          </p:nvPr>
        </p:nvSpPr>
        <p:spPr>
          <a:xfrm>
            <a:off x="5480145" y="2554717"/>
            <a:ext cx="2016224" cy="591147"/>
          </a:xfrm>
        </p:spPr>
        <p:txBody>
          <a:bodyPr anchor="t">
            <a:noAutofit/>
          </a:bodyPr>
          <a:lstStyle>
            <a:lvl1pPr marL="0" indent="0">
              <a:buNone/>
              <a:defRPr sz="4000" b="1">
                <a:solidFill>
                  <a:schemeClr val="tx1"/>
                </a:solidFill>
              </a:defRPr>
            </a:lvl1pPr>
          </a:lstStyle>
          <a:p>
            <a:pPr lvl="0"/>
            <a:r>
              <a:rPr lang="en-US" dirty="0"/>
              <a:t>2 000</a:t>
            </a:r>
          </a:p>
        </p:txBody>
      </p:sp>
      <p:sp>
        <p:nvSpPr>
          <p:cNvPr id="26" name="Rectangle 25">
            <a:extLst>
              <a:ext uri="{FF2B5EF4-FFF2-40B4-BE49-F238E27FC236}">
                <a16:creationId xmlns:a16="http://schemas.microsoft.com/office/drawing/2014/main" id="{9E95403B-4BEF-8E47-811B-3B3288F62EBD}"/>
              </a:ext>
            </a:extLst>
          </p:cNvPr>
          <p:cNvSpPr/>
          <p:nvPr userDrawn="1"/>
        </p:nvSpPr>
        <p:spPr>
          <a:xfrm>
            <a:off x="4461475" y="2319009"/>
            <a:ext cx="3204890" cy="1656184"/>
          </a:xfrm>
          <a:prstGeom prst="rect">
            <a:avLst/>
          </a:prstGeom>
          <a:noFill/>
          <a:ln w="285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Box 26">
            <a:extLst>
              <a:ext uri="{FF2B5EF4-FFF2-40B4-BE49-F238E27FC236}">
                <a16:creationId xmlns:a16="http://schemas.microsoft.com/office/drawing/2014/main" id="{EE6C6CDF-8653-9C45-BC02-D89526B3ADB8}"/>
              </a:ext>
            </a:extLst>
          </p:cNvPr>
          <p:cNvSpPr txBox="1"/>
          <p:nvPr userDrawn="1"/>
        </p:nvSpPr>
        <p:spPr>
          <a:xfrm>
            <a:off x="4647727" y="2707800"/>
            <a:ext cx="566181" cy="923330"/>
          </a:xfrm>
          <a:prstGeom prst="rect">
            <a:avLst/>
          </a:prstGeom>
          <a:noFill/>
        </p:spPr>
        <p:txBody>
          <a:bodyPr wrap="none" rtlCol="0">
            <a:spAutoFit/>
          </a:bodyPr>
          <a:lstStyle/>
          <a:p>
            <a:pPr algn="ctr"/>
            <a:r>
              <a:rPr lang="en-US" sz="5400" b="1" dirty="0">
                <a:solidFill>
                  <a:schemeClr val="bg1">
                    <a:lumMod val="95000"/>
                  </a:schemeClr>
                </a:solidFill>
              </a:rPr>
              <a:t>2</a:t>
            </a:r>
          </a:p>
        </p:txBody>
      </p:sp>
      <p:sp>
        <p:nvSpPr>
          <p:cNvPr id="28" name="Text Placeholder 10">
            <a:extLst>
              <a:ext uri="{FF2B5EF4-FFF2-40B4-BE49-F238E27FC236}">
                <a16:creationId xmlns:a16="http://schemas.microsoft.com/office/drawing/2014/main" id="{9428B89B-08EE-B44E-9CF5-C2F9A844A54B}"/>
              </a:ext>
            </a:extLst>
          </p:cNvPr>
          <p:cNvSpPr>
            <a:spLocks noGrp="1"/>
          </p:cNvSpPr>
          <p:nvPr>
            <p:ph type="body" sz="quarter" idx="17" hasCustomPrompt="1"/>
          </p:nvPr>
        </p:nvSpPr>
        <p:spPr>
          <a:xfrm>
            <a:off x="5480145" y="3093781"/>
            <a:ext cx="2016224" cy="354606"/>
          </a:xfrm>
        </p:spPr>
        <p:txBody>
          <a:bodyPr anchor="b">
            <a:noAutofit/>
          </a:bodyPr>
          <a:lstStyle>
            <a:lvl1pPr marL="0" indent="0">
              <a:buNone/>
              <a:defRPr sz="1400" b="0">
                <a:solidFill>
                  <a:schemeClr val="tx1">
                    <a:lumMod val="50000"/>
                    <a:lumOff val="50000"/>
                  </a:schemeClr>
                </a:solidFill>
              </a:defRPr>
            </a:lvl1pPr>
          </a:lstStyle>
          <a:p>
            <a:pPr lvl="0"/>
            <a:r>
              <a:rPr lang="en-US" dirty="0"/>
              <a:t>EUR / month *</a:t>
            </a:r>
          </a:p>
        </p:txBody>
      </p:sp>
      <p:sp>
        <p:nvSpPr>
          <p:cNvPr id="29" name="Text Placeholder 10">
            <a:extLst>
              <a:ext uri="{FF2B5EF4-FFF2-40B4-BE49-F238E27FC236}">
                <a16:creationId xmlns:a16="http://schemas.microsoft.com/office/drawing/2014/main" id="{D01736CB-3785-A747-8FE8-AD9B8F7160A2}"/>
              </a:ext>
            </a:extLst>
          </p:cNvPr>
          <p:cNvSpPr>
            <a:spLocks noGrp="1"/>
          </p:cNvSpPr>
          <p:nvPr>
            <p:ph type="body" sz="quarter" idx="18" hasCustomPrompt="1"/>
          </p:nvPr>
        </p:nvSpPr>
        <p:spPr>
          <a:xfrm>
            <a:off x="5480145" y="3505730"/>
            <a:ext cx="2016224" cy="252203"/>
          </a:xfrm>
        </p:spPr>
        <p:txBody>
          <a:bodyPr anchor="b">
            <a:noAutofit/>
          </a:bodyPr>
          <a:lstStyle>
            <a:lvl1pPr marL="0" indent="0">
              <a:buNone/>
              <a:defRPr sz="1200" b="0">
                <a:solidFill>
                  <a:schemeClr val="tx1">
                    <a:lumMod val="50000"/>
                    <a:lumOff val="50000"/>
                  </a:schemeClr>
                </a:solidFill>
              </a:defRPr>
            </a:lvl1pPr>
          </a:lstStyle>
          <a:p>
            <a:pPr lvl="0"/>
            <a:r>
              <a:rPr lang="en-US" dirty="0"/>
              <a:t>2 000 user licenses</a:t>
            </a:r>
          </a:p>
        </p:txBody>
      </p:sp>
      <p:sp>
        <p:nvSpPr>
          <p:cNvPr id="30" name="Text Placeholder 10">
            <a:extLst>
              <a:ext uri="{FF2B5EF4-FFF2-40B4-BE49-F238E27FC236}">
                <a16:creationId xmlns:a16="http://schemas.microsoft.com/office/drawing/2014/main" id="{5810C4F9-8062-5B4C-B4D2-052857A9DF1C}"/>
              </a:ext>
            </a:extLst>
          </p:cNvPr>
          <p:cNvSpPr>
            <a:spLocks noGrp="1"/>
          </p:cNvSpPr>
          <p:nvPr>
            <p:ph type="body" sz="quarter" idx="19" hasCustomPrompt="1"/>
          </p:nvPr>
        </p:nvSpPr>
        <p:spPr>
          <a:xfrm>
            <a:off x="9366920" y="2554717"/>
            <a:ext cx="2016224" cy="591147"/>
          </a:xfrm>
        </p:spPr>
        <p:txBody>
          <a:bodyPr anchor="t">
            <a:noAutofit/>
          </a:bodyPr>
          <a:lstStyle>
            <a:lvl1pPr marL="0" indent="0">
              <a:buNone/>
              <a:defRPr sz="4000" b="1">
                <a:solidFill>
                  <a:schemeClr val="tx1"/>
                </a:solidFill>
              </a:defRPr>
            </a:lvl1pPr>
          </a:lstStyle>
          <a:p>
            <a:pPr lvl="0"/>
            <a:r>
              <a:rPr lang="en-US" dirty="0"/>
              <a:t>3 000</a:t>
            </a:r>
          </a:p>
        </p:txBody>
      </p:sp>
      <p:sp>
        <p:nvSpPr>
          <p:cNvPr id="31" name="Rectangle 30">
            <a:extLst>
              <a:ext uri="{FF2B5EF4-FFF2-40B4-BE49-F238E27FC236}">
                <a16:creationId xmlns:a16="http://schemas.microsoft.com/office/drawing/2014/main" id="{86327838-9D66-3F47-B6EE-C2FE1C991C28}"/>
              </a:ext>
            </a:extLst>
          </p:cNvPr>
          <p:cNvSpPr/>
          <p:nvPr userDrawn="1"/>
        </p:nvSpPr>
        <p:spPr>
          <a:xfrm>
            <a:off x="8364436" y="2319009"/>
            <a:ext cx="3204890" cy="1656184"/>
          </a:xfrm>
          <a:prstGeom prst="rect">
            <a:avLst/>
          </a:prstGeom>
          <a:noFill/>
          <a:ln w="285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TextBox 31">
            <a:extLst>
              <a:ext uri="{FF2B5EF4-FFF2-40B4-BE49-F238E27FC236}">
                <a16:creationId xmlns:a16="http://schemas.microsoft.com/office/drawing/2014/main" id="{D30100A8-29AC-A746-AC26-60D5763BCCED}"/>
              </a:ext>
            </a:extLst>
          </p:cNvPr>
          <p:cNvSpPr txBox="1"/>
          <p:nvPr userDrawn="1"/>
        </p:nvSpPr>
        <p:spPr>
          <a:xfrm>
            <a:off x="8550398" y="2704287"/>
            <a:ext cx="566181" cy="923330"/>
          </a:xfrm>
          <a:prstGeom prst="rect">
            <a:avLst/>
          </a:prstGeom>
          <a:noFill/>
        </p:spPr>
        <p:txBody>
          <a:bodyPr wrap="none" rtlCol="0">
            <a:spAutoFit/>
          </a:bodyPr>
          <a:lstStyle/>
          <a:p>
            <a:pPr algn="ctr"/>
            <a:r>
              <a:rPr lang="en-US" sz="5400" b="1" dirty="0">
                <a:solidFill>
                  <a:schemeClr val="bg1">
                    <a:lumMod val="95000"/>
                  </a:schemeClr>
                </a:solidFill>
              </a:rPr>
              <a:t>3</a:t>
            </a:r>
          </a:p>
        </p:txBody>
      </p:sp>
      <p:sp>
        <p:nvSpPr>
          <p:cNvPr id="33" name="Text Placeholder 10">
            <a:extLst>
              <a:ext uri="{FF2B5EF4-FFF2-40B4-BE49-F238E27FC236}">
                <a16:creationId xmlns:a16="http://schemas.microsoft.com/office/drawing/2014/main" id="{BD197ED1-AE27-D04C-8962-2B5D5E0D5E70}"/>
              </a:ext>
            </a:extLst>
          </p:cNvPr>
          <p:cNvSpPr>
            <a:spLocks noGrp="1"/>
          </p:cNvSpPr>
          <p:nvPr>
            <p:ph type="body" sz="quarter" idx="20" hasCustomPrompt="1"/>
          </p:nvPr>
        </p:nvSpPr>
        <p:spPr>
          <a:xfrm>
            <a:off x="9366920" y="3093781"/>
            <a:ext cx="2016224" cy="354606"/>
          </a:xfrm>
        </p:spPr>
        <p:txBody>
          <a:bodyPr anchor="b">
            <a:noAutofit/>
          </a:bodyPr>
          <a:lstStyle>
            <a:lvl1pPr marL="0" indent="0">
              <a:buNone/>
              <a:defRPr sz="1400" b="0">
                <a:solidFill>
                  <a:schemeClr val="tx1">
                    <a:lumMod val="50000"/>
                    <a:lumOff val="50000"/>
                  </a:schemeClr>
                </a:solidFill>
              </a:defRPr>
            </a:lvl1pPr>
          </a:lstStyle>
          <a:p>
            <a:pPr lvl="0"/>
            <a:r>
              <a:rPr lang="en-US" dirty="0"/>
              <a:t>EUR / month *</a:t>
            </a:r>
          </a:p>
        </p:txBody>
      </p:sp>
      <p:sp>
        <p:nvSpPr>
          <p:cNvPr id="34" name="Text Placeholder 10">
            <a:extLst>
              <a:ext uri="{FF2B5EF4-FFF2-40B4-BE49-F238E27FC236}">
                <a16:creationId xmlns:a16="http://schemas.microsoft.com/office/drawing/2014/main" id="{220F9F7F-9BBD-2244-ADA0-D915E4BC8638}"/>
              </a:ext>
            </a:extLst>
          </p:cNvPr>
          <p:cNvSpPr>
            <a:spLocks noGrp="1"/>
          </p:cNvSpPr>
          <p:nvPr>
            <p:ph type="body" sz="quarter" idx="21" hasCustomPrompt="1"/>
          </p:nvPr>
        </p:nvSpPr>
        <p:spPr>
          <a:xfrm>
            <a:off x="9366920" y="3505730"/>
            <a:ext cx="2016224" cy="252203"/>
          </a:xfrm>
        </p:spPr>
        <p:txBody>
          <a:bodyPr anchor="b">
            <a:noAutofit/>
          </a:bodyPr>
          <a:lstStyle>
            <a:lvl1pPr marL="0" indent="0">
              <a:buNone/>
              <a:defRPr sz="1200" b="0">
                <a:solidFill>
                  <a:schemeClr val="tx1">
                    <a:lumMod val="50000"/>
                    <a:lumOff val="50000"/>
                  </a:schemeClr>
                </a:solidFill>
              </a:defRPr>
            </a:lvl1pPr>
          </a:lstStyle>
          <a:p>
            <a:pPr lvl="0"/>
            <a:r>
              <a:rPr lang="en-US" dirty="0"/>
              <a:t>5 000 user licenses</a:t>
            </a:r>
          </a:p>
        </p:txBody>
      </p:sp>
      <p:sp>
        <p:nvSpPr>
          <p:cNvPr id="35" name="Text Placeholder 8">
            <a:extLst>
              <a:ext uri="{FF2B5EF4-FFF2-40B4-BE49-F238E27FC236}">
                <a16:creationId xmlns:a16="http://schemas.microsoft.com/office/drawing/2014/main" id="{D2B51426-F71B-7D41-98C4-9FFEB6F91896}"/>
              </a:ext>
            </a:extLst>
          </p:cNvPr>
          <p:cNvSpPr>
            <a:spLocks noGrp="1"/>
          </p:cNvSpPr>
          <p:nvPr>
            <p:ph type="body" sz="quarter" idx="22" hasCustomPrompt="1"/>
          </p:nvPr>
        </p:nvSpPr>
        <p:spPr>
          <a:xfrm>
            <a:off x="566783" y="4523678"/>
            <a:ext cx="3672408" cy="219053"/>
          </a:xfrm>
        </p:spPr>
        <p:txBody>
          <a:bodyPr anchor="ctr">
            <a:normAutofit/>
          </a:bodyPr>
          <a:lstStyle>
            <a:lvl1pPr marL="0" indent="0">
              <a:buNone/>
              <a:defRPr sz="1200" b="1">
                <a:solidFill>
                  <a:schemeClr val="tx1"/>
                </a:solidFill>
              </a:defRPr>
            </a:lvl1pPr>
          </a:lstStyle>
          <a:p>
            <a:pPr lvl="0"/>
            <a:r>
              <a:rPr lang="en-US" dirty="0"/>
              <a:t>All three pricing offers include:</a:t>
            </a:r>
          </a:p>
        </p:txBody>
      </p:sp>
      <p:sp>
        <p:nvSpPr>
          <p:cNvPr id="37" name="Content Placeholder 36">
            <a:extLst>
              <a:ext uri="{FF2B5EF4-FFF2-40B4-BE49-F238E27FC236}">
                <a16:creationId xmlns:a16="http://schemas.microsoft.com/office/drawing/2014/main" id="{6CBF570E-AD3A-0349-B825-A46F4BFB8440}"/>
              </a:ext>
            </a:extLst>
          </p:cNvPr>
          <p:cNvSpPr>
            <a:spLocks noGrp="1"/>
          </p:cNvSpPr>
          <p:nvPr>
            <p:ph sz="quarter" idx="23" hasCustomPrompt="1"/>
          </p:nvPr>
        </p:nvSpPr>
        <p:spPr>
          <a:xfrm>
            <a:off x="567721" y="4825933"/>
            <a:ext cx="3927567" cy="814373"/>
          </a:xfrm>
        </p:spPr>
        <p:txBody>
          <a:bodyPr>
            <a:noAutofit/>
          </a:bodyPr>
          <a:lstStyle>
            <a:lvl1pPr marL="228600" indent="-228600">
              <a:lnSpc>
                <a:spcPct val="100000"/>
              </a:lnSpc>
              <a:spcBef>
                <a:spcPts val="600"/>
              </a:spcBef>
              <a:buClr>
                <a:schemeClr val="accent2"/>
              </a:buClr>
              <a:buSzPct val="115000"/>
              <a:buFont typeface="Wingdings" pitchFamily="2" charset="2"/>
              <a:buChar char="ü"/>
              <a:defRPr sz="1200">
                <a:solidFill>
                  <a:schemeClr val="tx1"/>
                </a:solidFill>
              </a:defRPr>
            </a:lvl1pPr>
          </a:lstStyle>
          <a:p>
            <a:pPr lvl="0"/>
            <a:r>
              <a:rPr lang="en-US" dirty="0" err="1"/>
              <a:t>Viima’s</a:t>
            </a:r>
            <a:r>
              <a:rPr lang="en-US" dirty="0"/>
              <a:t> enterprise plan and full feature list</a:t>
            </a:r>
          </a:p>
          <a:p>
            <a:pPr lvl="0"/>
            <a:r>
              <a:rPr lang="en-US" dirty="0"/>
              <a:t>Dedicated account manager</a:t>
            </a:r>
          </a:p>
          <a:p>
            <a:pPr lvl="0"/>
            <a:r>
              <a:rPr lang="en-US" dirty="0"/>
              <a:t>Technical priority support &amp; maintenance</a:t>
            </a:r>
          </a:p>
        </p:txBody>
      </p:sp>
      <p:sp>
        <p:nvSpPr>
          <p:cNvPr id="38" name="Content Placeholder 36">
            <a:extLst>
              <a:ext uri="{FF2B5EF4-FFF2-40B4-BE49-F238E27FC236}">
                <a16:creationId xmlns:a16="http://schemas.microsoft.com/office/drawing/2014/main" id="{D6DADD1B-40D7-894F-8BF6-F6BE659BAD70}"/>
              </a:ext>
            </a:extLst>
          </p:cNvPr>
          <p:cNvSpPr>
            <a:spLocks noGrp="1"/>
          </p:cNvSpPr>
          <p:nvPr>
            <p:ph sz="quarter" idx="24" hasCustomPrompt="1"/>
          </p:nvPr>
        </p:nvSpPr>
        <p:spPr>
          <a:xfrm>
            <a:off x="4494349" y="4832779"/>
            <a:ext cx="5562091" cy="809037"/>
          </a:xfrm>
        </p:spPr>
        <p:txBody>
          <a:bodyPr>
            <a:normAutofit/>
          </a:bodyPr>
          <a:lstStyle>
            <a:lvl1pPr marL="228600" indent="-228600">
              <a:lnSpc>
                <a:spcPct val="100000"/>
              </a:lnSpc>
              <a:spcBef>
                <a:spcPts val="600"/>
              </a:spcBef>
              <a:buClr>
                <a:schemeClr val="accent2"/>
              </a:buClr>
              <a:buSzPct val="115000"/>
              <a:buFont typeface="Wingdings" pitchFamily="2" charset="2"/>
              <a:buChar char="ü"/>
              <a:defRPr sz="1200">
                <a:solidFill>
                  <a:schemeClr val="tx1"/>
                </a:solidFill>
              </a:defRPr>
            </a:lvl1pPr>
          </a:lstStyle>
          <a:p>
            <a:pPr lvl="0"/>
            <a:r>
              <a:rPr lang="en-US" dirty="0"/>
              <a:t>Online planning workshop with customer</a:t>
            </a:r>
          </a:p>
          <a:p>
            <a:pPr lvl="0"/>
            <a:r>
              <a:rPr lang="en-US" dirty="0"/>
              <a:t>Constant updates &amp; new features</a:t>
            </a:r>
          </a:p>
          <a:p>
            <a:pPr lvl="0"/>
            <a:r>
              <a:rPr lang="en-US" dirty="0"/>
              <a:t>Option for custom development</a:t>
            </a:r>
          </a:p>
        </p:txBody>
      </p:sp>
    </p:spTree>
    <p:extLst>
      <p:ext uri="{BB962C8B-B14F-4D97-AF65-F5344CB8AC3E}">
        <p14:creationId xmlns:p14="http://schemas.microsoft.com/office/powerpoint/2010/main" val="13543100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69F06D6-E765-B849-9F66-DE235E80E02D}"/>
              </a:ext>
            </a:extLst>
          </p:cNvPr>
          <p:cNvSpPr>
            <a:spLocks noGrp="1"/>
          </p:cNvSpPr>
          <p:nvPr>
            <p:ph type="title" orient="vert" hasCustomPrompt="1"/>
          </p:nvPr>
        </p:nvSpPr>
        <p:spPr>
          <a:xfrm>
            <a:off x="10200456" y="365125"/>
            <a:ext cx="1657400" cy="5811838"/>
          </a:xfrm>
        </p:spPr>
        <p:txBody>
          <a:bodyPr vert="eaVert">
            <a:normAutofit/>
          </a:bodyPr>
          <a:lstStyle>
            <a:lvl1pPr>
              <a:defRPr sz="3200" b="1"/>
            </a:lvl1pPr>
          </a:lstStyle>
          <a:p>
            <a:r>
              <a:rPr lang="en-US" dirty="0"/>
              <a:t>Make more innovation happen!</a:t>
            </a:r>
            <a:endParaRPr lang="fi-FI" dirty="0"/>
          </a:p>
        </p:txBody>
      </p:sp>
      <p:sp>
        <p:nvSpPr>
          <p:cNvPr id="3" name="Vertical Text Placeholder 2">
            <a:extLst>
              <a:ext uri="{FF2B5EF4-FFF2-40B4-BE49-F238E27FC236}">
                <a16:creationId xmlns:a16="http://schemas.microsoft.com/office/drawing/2014/main" id="{0B27B202-0FE5-E64C-A1AF-58E186B9BAAC}"/>
              </a:ext>
            </a:extLst>
          </p:cNvPr>
          <p:cNvSpPr>
            <a:spLocks noGrp="1"/>
          </p:cNvSpPr>
          <p:nvPr>
            <p:ph type="body" orient="vert" idx="1"/>
          </p:nvPr>
        </p:nvSpPr>
        <p:spPr>
          <a:xfrm>
            <a:off x="839416" y="359520"/>
            <a:ext cx="9030444" cy="5811838"/>
          </a:xfrm>
          <a:prstGeom prst="rect">
            <a:avLst/>
          </a:prstGeom>
        </p:spPr>
        <p:txBody>
          <a:bodyPr vert="eaVert"/>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fi-FI" dirty="0"/>
          </a:p>
        </p:txBody>
      </p:sp>
      <p:pic>
        <p:nvPicPr>
          <p:cNvPr id="5" name="Graphic 4">
            <a:extLst>
              <a:ext uri="{FF2B5EF4-FFF2-40B4-BE49-F238E27FC236}">
                <a16:creationId xmlns:a16="http://schemas.microsoft.com/office/drawing/2014/main" id="{229AB12C-0044-2B47-A497-2944AF55672E}"/>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5400000">
            <a:off x="-274627" y="5752863"/>
            <a:ext cx="1400400" cy="497089"/>
          </a:xfrm>
          <a:prstGeom prst="rect">
            <a:avLst/>
          </a:prstGeom>
        </p:spPr>
      </p:pic>
    </p:spTree>
    <p:extLst>
      <p:ext uri="{BB962C8B-B14F-4D97-AF65-F5344CB8AC3E}">
        <p14:creationId xmlns:p14="http://schemas.microsoft.com/office/powerpoint/2010/main" val="23758855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act Slide">
    <p:bg>
      <p:bgPr>
        <a:gradFill>
          <a:gsLst>
            <a:gs pos="0">
              <a:schemeClr val="bg1"/>
            </a:gs>
            <a:gs pos="87000">
              <a:schemeClr val="bg1">
                <a:lumMod val="95000"/>
              </a:schemeClr>
            </a:gs>
            <a:gs pos="100000">
              <a:srgbClr val="F0F0F0"/>
            </a:gs>
          </a:gsLst>
          <a:lin ang="4800000" scaled="0"/>
        </a:gradFill>
        <a:effectLst/>
      </p:bgPr>
    </p:bg>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D1D9BAA2-52BA-A44C-82B9-E0ACFE68988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440000" y="6174000"/>
            <a:ext cx="1400400" cy="497089"/>
          </a:xfrm>
          <a:prstGeom prst="rect">
            <a:avLst/>
          </a:prstGeom>
        </p:spPr>
      </p:pic>
      <p:sp>
        <p:nvSpPr>
          <p:cNvPr id="6" name="Picture Placeholder 5">
            <a:extLst>
              <a:ext uri="{FF2B5EF4-FFF2-40B4-BE49-F238E27FC236}">
                <a16:creationId xmlns:a16="http://schemas.microsoft.com/office/drawing/2014/main" id="{4BFD508C-0433-6148-9266-7EB81FC11504}"/>
              </a:ext>
            </a:extLst>
          </p:cNvPr>
          <p:cNvSpPr>
            <a:spLocks noGrp="1"/>
          </p:cNvSpPr>
          <p:nvPr>
            <p:ph type="pic" sz="quarter" idx="10" hasCustomPrompt="1"/>
          </p:nvPr>
        </p:nvSpPr>
        <p:spPr>
          <a:xfrm>
            <a:off x="3647728" y="2277269"/>
            <a:ext cx="2303463" cy="2303462"/>
          </a:xfrm>
          <a:prstGeom prst="ellipse">
            <a:avLst/>
          </a:prstGeom>
        </p:spPr>
        <p:txBody>
          <a:bodyPr anchor="ctr"/>
          <a:lstStyle>
            <a:lvl1pPr marL="0" indent="0" algn="ctr">
              <a:lnSpc>
                <a:spcPct val="100000"/>
              </a:lnSpc>
              <a:buNone/>
              <a:defRPr/>
            </a:lvl1pPr>
          </a:lstStyle>
          <a:p>
            <a:r>
              <a:rPr lang="en-US" dirty="0"/>
              <a:t>Insert image here</a:t>
            </a:r>
          </a:p>
        </p:txBody>
      </p:sp>
      <p:sp>
        <p:nvSpPr>
          <p:cNvPr id="10" name="Text Placeholder 9">
            <a:extLst>
              <a:ext uri="{FF2B5EF4-FFF2-40B4-BE49-F238E27FC236}">
                <a16:creationId xmlns:a16="http://schemas.microsoft.com/office/drawing/2014/main" id="{EC67474B-C56A-024B-8A22-834C0C92DD31}"/>
              </a:ext>
            </a:extLst>
          </p:cNvPr>
          <p:cNvSpPr>
            <a:spLocks noGrp="1"/>
          </p:cNvSpPr>
          <p:nvPr>
            <p:ph type="body" sz="quarter" idx="11" hasCustomPrompt="1"/>
          </p:nvPr>
        </p:nvSpPr>
        <p:spPr>
          <a:xfrm>
            <a:off x="6240811" y="2807113"/>
            <a:ext cx="2376488" cy="359544"/>
          </a:xfrm>
        </p:spPr>
        <p:txBody>
          <a:bodyPr anchor="ctr">
            <a:normAutofit/>
          </a:bodyPr>
          <a:lstStyle>
            <a:lvl1pPr marL="0" indent="0">
              <a:lnSpc>
                <a:spcPct val="100000"/>
              </a:lnSpc>
              <a:buNone/>
              <a:defRPr sz="1600" b="1">
                <a:solidFill>
                  <a:schemeClr val="accent1"/>
                </a:solidFill>
              </a:defRPr>
            </a:lvl1pPr>
          </a:lstStyle>
          <a:p>
            <a:pPr lvl="0"/>
            <a:r>
              <a:rPr lang="en-US" dirty="0" err="1"/>
              <a:t>Erkka</a:t>
            </a:r>
            <a:r>
              <a:rPr lang="en-US" dirty="0"/>
              <a:t> </a:t>
            </a:r>
            <a:r>
              <a:rPr lang="en-US" dirty="0" err="1"/>
              <a:t>Isomäki</a:t>
            </a:r>
            <a:endParaRPr lang="en-US" dirty="0"/>
          </a:p>
        </p:txBody>
      </p:sp>
      <p:sp>
        <p:nvSpPr>
          <p:cNvPr id="11" name="Text Placeholder 9">
            <a:extLst>
              <a:ext uri="{FF2B5EF4-FFF2-40B4-BE49-F238E27FC236}">
                <a16:creationId xmlns:a16="http://schemas.microsoft.com/office/drawing/2014/main" id="{9998AB01-4290-EE44-859D-9AB9735B3471}"/>
              </a:ext>
            </a:extLst>
          </p:cNvPr>
          <p:cNvSpPr>
            <a:spLocks noGrp="1"/>
          </p:cNvSpPr>
          <p:nvPr>
            <p:ph type="body" sz="quarter" idx="12" hasCustomPrompt="1"/>
          </p:nvPr>
        </p:nvSpPr>
        <p:spPr>
          <a:xfrm>
            <a:off x="6240811" y="3095145"/>
            <a:ext cx="2376488" cy="981927"/>
          </a:xfrm>
        </p:spPr>
        <p:txBody>
          <a:bodyPr anchor="t">
            <a:normAutofit/>
          </a:bodyPr>
          <a:lstStyle>
            <a:lvl1pPr marL="0" indent="0">
              <a:lnSpc>
                <a:spcPct val="100000"/>
              </a:lnSpc>
              <a:buNone/>
              <a:defRPr sz="1600" b="0">
                <a:solidFill>
                  <a:schemeClr val="bg1">
                    <a:lumMod val="50000"/>
                  </a:schemeClr>
                </a:solidFill>
              </a:defRPr>
            </a:lvl1pPr>
          </a:lstStyle>
          <a:p>
            <a:pPr lvl="0"/>
            <a:r>
              <a:rPr lang="en-US" dirty="0"/>
              <a:t>Co-founder &amp; CEO</a:t>
            </a:r>
            <a:br>
              <a:rPr lang="en-US" dirty="0"/>
            </a:br>
            <a:r>
              <a:rPr lang="en-US" dirty="0" err="1"/>
              <a:t>erkka@viima.com</a:t>
            </a:r>
            <a:br>
              <a:rPr lang="en-US" dirty="0"/>
            </a:br>
            <a:r>
              <a:rPr lang="en-US" dirty="0"/>
              <a:t>+358 40 829 7811</a:t>
            </a:r>
          </a:p>
        </p:txBody>
      </p:sp>
      <p:sp>
        <p:nvSpPr>
          <p:cNvPr id="12" name="Rectangle 11">
            <a:extLst>
              <a:ext uri="{FF2B5EF4-FFF2-40B4-BE49-F238E27FC236}">
                <a16:creationId xmlns:a16="http://schemas.microsoft.com/office/drawing/2014/main" id="{7530E79D-98AA-0042-8589-66ABA8B44681}"/>
              </a:ext>
            </a:extLst>
          </p:cNvPr>
          <p:cNvSpPr/>
          <p:nvPr userDrawn="1"/>
        </p:nvSpPr>
        <p:spPr>
          <a:xfrm>
            <a:off x="2400" y="0"/>
            <a:ext cx="12189600" cy="72000"/>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a:extLst>
              <a:ext uri="{FF2B5EF4-FFF2-40B4-BE49-F238E27FC236}">
                <a16:creationId xmlns:a16="http://schemas.microsoft.com/office/drawing/2014/main" id="{9304E116-48B8-474E-B66A-C2DE3B795439}"/>
              </a:ext>
            </a:extLst>
          </p:cNvPr>
          <p:cNvSpPr txBox="1"/>
          <p:nvPr userDrawn="1"/>
        </p:nvSpPr>
        <p:spPr>
          <a:xfrm>
            <a:off x="5431395" y="6284044"/>
            <a:ext cx="1329210" cy="276999"/>
          </a:xfrm>
          <a:prstGeom prst="rect">
            <a:avLst/>
          </a:prstGeom>
          <a:no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u="none" dirty="0">
                <a:solidFill>
                  <a:schemeClr val="tx2"/>
                </a:solidFill>
                <a:hlinkClick r:id="rId4">
                  <a:extLst>
                    <a:ext uri="{A12FA001-AC4F-418D-AE19-62706E023703}">
                      <ahyp:hlinkClr xmlns:ahyp="http://schemas.microsoft.com/office/drawing/2018/hyperlinkcolor" val="tx"/>
                    </a:ext>
                  </a:extLst>
                </a:hlinkClick>
              </a:rPr>
              <a:t>www.viima.com</a:t>
            </a:r>
            <a:endParaRPr lang="en-US" sz="1200" u="none" dirty="0">
              <a:solidFill>
                <a:schemeClr val="tx2"/>
              </a:solidFill>
            </a:endParaRPr>
          </a:p>
        </p:txBody>
      </p:sp>
      <p:sp>
        <p:nvSpPr>
          <p:cNvPr id="18" name="Picture Placeholder 17">
            <a:extLst>
              <a:ext uri="{FF2B5EF4-FFF2-40B4-BE49-F238E27FC236}">
                <a16:creationId xmlns:a16="http://schemas.microsoft.com/office/drawing/2014/main" id="{9C79B884-7E75-A041-9CF0-A2F80C3BE925}"/>
              </a:ext>
            </a:extLst>
          </p:cNvPr>
          <p:cNvSpPr>
            <a:spLocks noGrp="1"/>
          </p:cNvSpPr>
          <p:nvPr>
            <p:ph type="pic" sz="quarter" idx="13" hasCustomPrompt="1"/>
          </p:nvPr>
        </p:nvSpPr>
        <p:spPr>
          <a:xfrm>
            <a:off x="6240707" y="3789040"/>
            <a:ext cx="493712" cy="493712"/>
          </a:xfrm>
        </p:spPr>
        <p:txBody>
          <a:bodyPr>
            <a:normAutofit/>
          </a:bodyPr>
          <a:lstStyle>
            <a:lvl1pPr marL="0" indent="0" algn="ctr">
              <a:buNone/>
              <a:defRPr sz="1000"/>
            </a:lvl1pPr>
          </a:lstStyle>
          <a:p>
            <a:r>
              <a:rPr lang="en-US" dirty="0"/>
              <a:t>LI icon here</a:t>
            </a:r>
          </a:p>
        </p:txBody>
      </p:sp>
    </p:spTree>
    <p:extLst>
      <p:ext uri="{BB962C8B-B14F-4D97-AF65-F5344CB8AC3E}">
        <p14:creationId xmlns:p14="http://schemas.microsoft.com/office/powerpoint/2010/main" val="9993236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mage R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CBD73D-9E76-B649-8914-B9339D58CCF7}"/>
              </a:ext>
            </a:extLst>
          </p:cNvPr>
          <p:cNvSpPr>
            <a:spLocks noGrp="1"/>
          </p:cNvSpPr>
          <p:nvPr>
            <p:ph type="title" hasCustomPrompt="1"/>
          </p:nvPr>
        </p:nvSpPr>
        <p:spPr>
          <a:xfrm>
            <a:off x="551384" y="188640"/>
            <a:ext cx="6120680" cy="1327735"/>
          </a:xfrm>
        </p:spPr>
        <p:txBody>
          <a:bodyPr anchor="ctr">
            <a:normAutofit/>
          </a:bodyPr>
          <a:lstStyle>
            <a:lvl1pPr algn="l">
              <a:defRPr sz="3200" b="1"/>
            </a:lvl1pPr>
          </a:lstStyle>
          <a:p>
            <a:r>
              <a:rPr lang="en-US" dirty="0"/>
              <a:t>Agenda</a:t>
            </a:r>
            <a:endParaRPr lang="fi-FI" dirty="0"/>
          </a:p>
        </p:txBody>
      </p:sp>
      <p:sp>
        <p:nvSpPr>
          <p:cNvPr id="3" name="Picture Placeholder 2">
            <a:extLst>
              <a:ext uri="{FF2B5EF4-FFF2-40B4-BE49-F238E27FC236}">
                <a16:creationId xmlns:a16="http://schemas.microsoft.com/office/drawing/2014/main" id="{6638CF56-BB3F-8343-A6CA-6259C602182E}"/>
              </a:ext>
            </a:extLst>
          </p:cNvPr>
          <p:cNvSpPr>
            <a:spLocks noGrp="1"/>
          </p:cNvSpPr>
          <p:nvPr>
            <p:ph type="pic" idx="1" hasCustomPrompt="1"/>
          </p:nvPr>
        </p:nvSpPr>
        <p:spPr>
          <a:xfrm>
            <a:off x="7248128" y="0"/>
            <a:ext cx="4943872" cy="6858000"/>
          </a:xfrm>
          <a:prstGeom prst="rect">
            <a:avLst/>
          </a:prstGeom>
          <a:blipFill dpi="0" rotWithShape="1">
            <a:blip r:embed="rId2"/>
            <a:srcRect/>
            <a:stretch>
              <a:fillRect/>
            </a:stretch>
          </a:blipFill>
        </p:spPr>
        <p:txBody>
          <a:bodyPr anchor="ctr">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i-FI" dirty="0" err="1"/>
              <a:t>Insert</a:t>
            </a:r>
            <a:r>
              <a:rPr lang="fi-FI" dirty="0"/>
              <a:t> image </a:t>
            </a:r>
            <a:r>
              <a:rPr lang="fi-FI" dirty="0" err="1"/>
              <a:t>here</a:t>
            </a:r>
            <a:endParaRPr lang="fi-FI" dirty="0"/>
          </a:p>
        </p:txBody>
      </p:sp>
      <p:sp>
        <p:nvSpPr>
          <p:cNvPr id="4" name="Text Placeholder 3">
            <a:extLst>
              <a:ext uri="{FF2B5EF4-FFF2-40B4-BE49-F238E27FC236}">
                <a16:creationId xmlns:a16="http://schemas.microsoft.com/office/drawing/2014/main" id="{D67FCBE2-F567-3148-B811-BC56412B0915}"/>
              </a:ext>
            </a:extLst>
          </p:cNvPr>
          <p:cNvSpPr>
            <a:spLocks noGrp="1"/>
          </p:cNvSpPr>
          <p:nvPr>
            <p:ph type="body" sz="half" idx="2" hasCustomPrompt="1"/>
          </p:nvPr>
        </p:nvSpPr>
        <p:spPr>
          <a:xfrm>
            <a:off x="551384" y="1772816"/>
            <a:ext cx="6120680" cy="4401184"/>
          </a:xfrm>
          <a:prstGeom prst="rect">
            <a:avLst/>
          </a:prstGeom>
        </p:spPr>
        <p:txBody>
          <a:bodyPr>
            <a:normAutofit/>
          </a:bodyPr>
          <a:lstStyle>
            <a:lvl1pPr marL="342900" indent="-342900">
              <a:lnSpc>
                <a:spcPct val="150000"/>
              </a:lnSpc>
              <a:buFont typeface="+mj-lt"/>
              <a:buAutoNum type="arabicPeriod"/>
              <a:defRPr sz="2400" b="1">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Viima as a partner</a:t>
            </a:r>
          </a:p>
          <a:p>
            <a:pPr lvl="0"/>
            <a:r>
              <a:rPr lang="en-US" dirty="0"/>
              <a:t>Use cases</a:t>
            </a:r>
          </a:p>
        </p:txBody>
      </p:sp>
      <p:sp>
        <p:nvSpPr>
          <p:cNvPr id="11" name="Picture Placeholder 10">
            <a:extLst>
              <a:ext uri="{FF2B5EF4-FFF2-40B4-BE49-F238E27FC236}">
                <a16:creationId xmlns:a16="http://schemas.microsoft.com/office/drawing/2014/main" id="{D8847EF3-0044-0545-AB85-86096296B3E9}"/>
              </a:ext>
            </a:extLst>
          </p:cNvPr>
          <p:cNvSpPr>
            <a:spLocks noGrp="1" noChangeAspect="1"/>
          </p:cNvSpPr>
          <p:nvPr>
            <p:ph type="pic" sz="quarter" idx="10" hasCustomPrompt="1"/>
          </p:nvPr>
        </p:nvSpPr>
        <p:spPr>
          <a:xfrm>
            <a:off x="10440000" y="6174000"/>
            <a:ext cx="1400400" cy="496799"/>
          </a:xfrm>
          <a:blipFill>
            <a:blip r:embed="rId3">
              <a:extLst>
                <a:ext uri="{96DAC541-7B7A-43D3-8B79-37D633B846F1}">
                  <asvg:svgBlip xmlns:asvg="http://schemas.microsoft.com/office/drawing/2016/SVG/main" r:embed="rId4"/>
                </a:ext>
              </a:extLst>
            </a:blip>
            <a:stretch>
              <a:fillRect/>
            </a:stretch>
          </a:blipFill>
        </p:spPr>
        <p:txBody>
          <a:bodyPr>
            <a:normAutofit/>
          </a:bodyPr>
          <a:lstStyle>
            <a:lvl1pPr marL="0" indent="0">
              <a:buNone/>
              <a:defRPr sz="1200"/>
            </a:lvl1pPr>
          </a:lstStyle>
          <a:p>
            <a:r>
              <a:rPr lang="fi-FI" dirty="0" err="1"/>
              <a:t>Remove</a:t>
            </a:r>
            <a:r>
              <a:rPr lang="fi-FI" dirty="0"/>
              <a:t> logo </a:t>
            </a:r>
            <a:r>
              <a:rPr lang="fi-FI" dirty="0" err="1"/>
              <a:t>if</a:t>
            </a:r>
            <a:r>
              <a:rPr lang="fi-FI" dirty="0"/>
              <a:t> </a:t>
            </a:r>
            <a:r>
              <a:rPr lang="fi-FI" dirty="0" err="1"/>
              <a:t>needed</a:t>
            </a:r>
            <a:endParaRPr lang="fi-FI" dirty="0"/>
          </a:p>
        </p:txBody>
      </p:sp>
    </p:spTree>
    <p:extLst>
      <p:ext uri="{BB962C8B-B14F-4D97-AF65-F5344CB8AC3E}">
        <p14:creationId xmlns:p14="http://schemas.microsoft.com/office/powerpoint/2010/main" val="410166626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ogo slide">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2265A59C-90B8-974F-89D9-AF9031DAB8D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675800" y="2924883"/>
            <a:ext cx="2840400" cy="1008234"/>
          </a:xfrm>
          <a:prstGeom prst="rect">
            <a:avLst/>
          </a:prstGeom>
        </p:spPr>
      </p:pic>
      <p:sp>
        <p:nvSpPr>
          <p:cNvPr id="3" name="Rectangle 2">
            <a:extLst>
              <a:ext uri="{FF2B5EF4-FFF2-40B4-BE49-F238E27FC236}">
                <a16:creationId xmlns:a16="http://schemas.microsoft.com/office/drawing/2014/main" id="{FDC31D81-06F9-A343-BEBF-0D155A77528B}"/>
              </a:ext>
            </a:extLst>
          </p:cNvPr>
          <p:cNvSpPr/>
          <p:nvPr userDrawn="1"/>
        </p:nvSpPr>
        <p:spPr>
          <a:xfrm>
            <a:off x="2400" y="6786000"/>
            <a:ext cx="12189600" cy="72000"/>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2315552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Full size image background">
    <p:bg>
      <p:bgPr>
        <a:solidFill>
          <a:schemeClr val="bg1"/>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C6365A8F-7F5C-0C44-8772-3C09CC4C6157}"/>
              </a:ext>
            </a:extLst>
          </p:cNvPr>
          <p:cNvSpPr>
            <a:spLocks noGrp="1"/>
          </p:cNvSpPr>
          <p:nvPr>
            <p:ph type="pic" sz="quarter" idx="12" hasCustomPrompt="1"/>
          </p:nvPr>
        </p:nvSpPr>
        <p:spPr>
          <a:xfrm>
            <a:off x="0" y="0"/>
            <a:ext cx="12192000" cy="6858000"/>
          </a:xfrm>
        </p:spPr>
        <p:txBody>
          <a:bodyPr/>
          <a:lstStyle/>
          <a:p>
            <a:r>
              <a:rPr lang="en-US" dirty="0"/>
              <a:t>Background image here (move textbox)</a:t>
            </a:r>
          </a:p>
        </p:txBody>
      </p:sp>
      <p:pic>
        <p:nvPicPr>
          <p:cNvPr id="15" name="Picture 14">
            <a:extLst>
              <a:ext uri="{FF2B5EF4-FFF2-40B4-BE49-F238E27FC236}">
                <a16:creationId xmlns:a16="http://schemas.microsoft.com/office/drawing/2014/main" id="{9E94008E-E605-6A48-A650-030C0E682FDF}"/>
              </a:ext>
            </a:extLst>
          </p:cNvPr>
          <p:cNvPicPr>
            <a:picLocks noChangeAspect="1"/>
          </p:cNvPicPr>
          <p:nvPr userDrawn="1"/>
        </p:nvPicPr>
        <p:blipFill>
          <a:blip r:embed="rId2"/>
          <a:stretch>
            <a:fillRect/>
          </a:stretch>
        </p:blipFill>
        <p:spPr>
          <a:xfrm>
            <a:off x="10440000" y="6174000"/>
            <a:ext cx="1390295" cy="496799"/>
          </a:xfrm>
          <a:prstGeom prst="rect">
            <a:avLst/>
          </a:prstGeom>
        </p:spPr>
      </p:pic>
      <p:sp>
        <p:nvSpPr>
          <p:cNvPr id="17" name="Text Placeholder 16">
            <a:extLst>
              <a:ext uri="{FF2B5EF4-FFF2-40B4-BE49-F238E27FC236}">
                <a16:creationId xmlns:a16="http://schemas.microsoft.com/office/drawing/2014/main" id="{90EE4946-D674-9F4F-82AF-60E9ED82F63E}"/>
              </a:ext>
            </a:extLst>
          </p:cNvPr>
          <p:cNvSpPr>
            <a:spLocks noGrp="1"/>
          </p:cNvSpPr>
          <p:nvPr>
            <p:ph type="body" sz="quarter" idx="11" hasCustomPrompt="1"/>
          </p:nvPr>
        </p:nvSpPr>
        <p:spPr>
          <a:xfrm>
            <a:off x="0" y="-1"/>
            <a:ext cx="12192000" cy="6857999"/>
          </a:xfrm>
          <a:gradFill>
            <a:gsLst>
              <a:gs pos="0">
                <a:schemeClr val="accent1">
                  <a:alpha val="50000"/>
                </a:schemeClr>
              </a:gs>
              <a:gs pos="100000">
                <a:srgbClr val="BBBBBB"/>
              </a:gs>
            </a:gsLst>
            <a:lin ang="13500000" scaled="1"/>
          </a:gradFill>
        </p:spPr>
        <p:txBody>
          <a:bodyPr anchor="ctr">
            <a:normAutofit/>
          </a:bodyPr>
          <a:lstStyle>
            <a:lvl1pPr marL="0" indent="0" algn="ctr">
              <a:lnSpc>
                <a:spcPct val="150000"/>
              </a:lnSpc>
              <a:buNone/>
              <a:defRPr sz="3200" b="1">
                <a:solidFill>
                  <a:schemeClr val="bg2"/>
                </a:solidFill>
              </a:defRPr>
            </a:lvl1pPr>
          </a:lstStyle>
          <a:p>
            <a:pPr lvl="0"/>
            <a:r>
              <a:rPr lang="en-US" dirty="0"/>
              <a:t>INNOVATION IS HERE TO STAY</a:t>
            </a:r>
          </a:p>
        </p:txBody>
      </p:sp>
      <p:sp>
        <p:nvSpPr>
          <p:cNvPr id="25" name="Picture Placeholder 10">
            <a:extLst>
              <a:ext uri="{FF2B5EF4-FFF2-40B4-BE49-F238E27FC236}">
                <a16:creationId xmlns:a16="http://schemas.microsoft.com/office/drawing/2014/main" id="{BA055D3E-A40E-1345-8AB3-0824338A6F83}"/>
              </a:ext>
            </a:extLst>
          </p:cNvPr>
          <p:cNvSpPr>
            <a:spLocks noGrp="1" noChangeAspect="1"/>
          </p:cNvSpPr>
          <p:nvPr>
            <p:ph type="pic" sz="quarter" idx="10" hasCustomPrompt="1"/>
          </p:nvPr>
        </p:nvSpPr>
        <p:spPr>
          <a:xfrm>
            <a:off x="10440000" y="6174000"/>
            <a:ext cx="1400400" cy="496799"/>
          </a:xfrm>
          <a:prstGeom prst="rect">
            <a:avLst/>
          </a:prstGeom>
          <a:blipFill>
            <a:blip r:embed="rId3">
              <a:extLst>
                <a:ext uri="{96DAC541-7B7A-43D3-8B79-37D633B846F1}">
                  <asvg:svgBlip xmlns:asvg="http://schemas.microsoft.com/office/drawing/2016/SVG/main" r:embed="rId4"/>
                </a:ext>
              </a:extLst>
            </a:blip>
            <a:stretch>
              <a:fillRect/>
            </a:stretch>
          </a:blipFill>
        </p:spPr>
        <p:txBody>
          <a:bodyPr lIns="90000">
            <a:normAutofit/>
          </a:bodyPr>
          <a:lstStyle>
            <a:lvl1pPr marL="0" indent="0">
              <a:buNone/>
              <a:defRPr sz="1200"/>
            </a:lvl1pPr>
          </a:lstStyle>
          <a:p>
            <a:r>
              <a:rPr lang="fi-FI" dirty="0" err="1"/>
              <a:t>Remove</a:t>
            </a:r>
            <a:r>
              <a:rPr lang="fi-FI" dirty="0"/>
              <a:t> logo </a:t>
            </a:r>
            <a:r>
              <a:rPr lang="fi-FI" dirty="0" err="1"/>
              <a:t>if</a:t>
            </a:r>
            <a:r>
              <a:rPr lang="fi-FI" dirty="0"/>
              <a:t> </a:t>
            </a:r>
            <a:r>
              <a:rPr lang="fi-FI" dirty="0" err="1"/>
              <a:t>needed</a:t>
            </a:r>
            <a:endParaRPr lang="fi-FI" dirty="0"/>
          </a:p>
        </p:txBody>
      </p:sp>
    </p:spTree>
    <p:extLst>
      <p:ext uri="{BB962C8B-B14F-4D97-AF65-F5344CB8AC3E}">
        <p14:creationId xmlns:p14="http://schemas.microsoft.com/office/powerpoint/2010/main" val="375808325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Screenshot R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C708ED-3A22-D347-803C-79CD9B5B9E6B}"/>
              </a:ext>
            </a:extLst>
          </p:cNvPr>
          <p:cNvSpPr>
            <a:spLocks noGrp="1"/>
          </p:cNvSpPr>
          <p:nvPr>
            <p:ph type="title" hasCustomPrompt="1"/>
          </p:nvPr>
        </p:nvSpPr>
        <p:spPr>
          <a:xfrm>
            <a:off x="553705" y="188640"/>
            <a:ext cx="5791471" cy="1325563"/>
          </a:xfrm>
          <a:prstGeom prst="rect">
            <a:avLst/>
          </a:prstGeom>
        </p:spPr>
        <p:txBody>
          <a:bodyPr>
            <a:normAutofit/>
          </a:bodyPr>
          <a:lstStyle>
            <a:lvl1pPr algn="l">
              <a:defRPr sz="3200" b="1"/>
            </a:lvl1pPr>
          </a:lstStyle>
          <a:p>
            <a:r>
              <a:rPr lang="en-US" dirty="0"/>
              <a:t>About Viima</a:t>
            </a:r>
            <a:endParaRPr lang="fi-FI" dirty="0"/>
          </a:p>
        </p:txBody>
      </p:sp>
      <p:pic>
        <p:nvPicPr>
          <p:cNvPr id="9" name="Picture 8" descr="A screenshot of a computer&#10;&#10;Description automatically generated">
            <a:extLst>
              <a:ext uri="{FF2B5EF4-FFF2-40B4-BE49-F238E27FC236}">
                <a16:creationId xmlns:a16="http://schemas.microsoft.com/office/drawing/2014/main" id="{74678209-F2AD-BB41-B9E2-53B775BEFC94}"/>
              </a:ext>
            </a:extLst>
          </p:cNvPr>
          <p:cNvPicPr>
            <a:picLocks noChangeAspect="1"/>
          </p:cNvPicPr>
          <p:nvPr/>
        </p:nvPicPr>
        <p:blipFill>
          <a:blip r:embed="rId2"/>
          <a:stretch>
            <a:fillRect/>
          </a:stretch>
        </p:blipFill>
        <p:spPr>
          <a:xfrm>
            <a:off x="6705217" y="1063339"/>
            <a:ext cx="7887727" cy="4764187"/>
          </a:xfrm>
          <a:prstGeom prst="rect">
            <a:avLst/>
          </a:prstGeom>
        </p:spPr>
      </p:pic>
      <p:pic>
        <p:nvPicPr>
          <p:cNvPr id="11" name="Graphic 10">
            <a:extLst>
              <a:ext uri="{FF2B5EF4-FFF2-40B4-BE49-F238E27FC236}">
                <a16:creationId xmlns:a16="http://schemas.microsoft.com/office/drawing/2014/main" id="{DEBD64E9-2DEE-AE4B-9546-5E86A1A2068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440000" y="6174000"/>
            <a:ext cx="1400400" cy="497089"/>
          </a:xfrm>
          <a:prstGeom prst="rect">
            <a:avLst/>
          </a:prstGeom>
        </p:spPr>
      </p:pic>
      <p:pic>
        <p:nvPicPr>
          <p:cNvPr id="6" name="Picture 5" descr="A screenshot of a computer&#10;&#10;Description automatically generated">
            <a:extLst>
              <a:ext uri="{FF2B5EF4-FFF2-40B4-BE49-F238E27FC236}">
                <a16:creationId xmlns:a16="http://schemas.microsoft.com/office/drawing/2014/main" id="{C4B27F4D-788D-784F-8161-2376DA214DA4}"/>
              </a:ext>
            </a:extLst>
          </p:cNvPr>
          <p:cNvPicPr>
            <a:picLocks noChangeAspect="1"/>
          </p:cNvPicPr>
          <p:nvPr userDrawn="1"/>
        </p:nvPicPr>
        <p:blipFill>
          <a:blip r:embed="rId2"/>
          <a:stretch>
            <a:fillRect/>
          </a:stretch>
        </p:blipFill>
        <p:spPr>
          <a:xfrm>
            <a:off x="6705217" y="1063339"/>
            <a:ext cx="7887727" cy="4764187"/>
          </a:xfrm>
          <a:prstGeom prst="rect">
            <a:avLst/>
          </a:prstGeom>
        </p:spPr>
      </p:pic>
      <p:pic>
        <p:nvPicPr>
          <p:cNvPr id="7" name="Graphic 6">
            <a:extLst>
              <a:ext uri="{FF2B5EF4-FFF2-40B4-BE49-F238E27FC236}">
                <a16:creationId xmlns:a16="http://schemas.microsoft.com/office/drawing/2014/main" id="{88606507-7840-A647-A169-07644F646B7E}"/>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0440000" y="6174000"/>
            <a:ext cx="1400400" cy="497089"/>
          </a:xfrm>
          <a:prstGeom prst="rect">
            <a:avLst/>
          </a:prstGeom>
        </p:spPr>
      </p:pic>
      <p:sp>
        <p:nvSpPr>
          <p:cNvPr id="5" name="Text Placeholder 4">
            <a:extLst>
              <a:ext uri="{FF2B5EF4-FFF2-40B4-BE49-F238E27FC236}">
                <a16:creationId xmlns:a16="http://schemas.microsoft.com/office/drawing/2014/main" id="{3DFFB27B-499E-1949-8A75-393A023B404A}"/>
              </a:ext>
            </a:extLst>
          </p:cNvPr>
          <p:cNvSpPr>
            <a:spLocks noGrp="1"/>
          </p:cNvSpPr>
          <p:nvPr>
            <p:ph type="body" sz="quarter" idx="10" hasCustomPrompt="1"/>
          </p:nvPr>
        </p:nvSpPr>
        <p:spPr>
          <a:xfrm>
            <a:off x="553706" y="1771377"/>
            <a:ext cx="5791471" cy="4402622"/>
          </a:xfrm>
        </p:spPr>
        <p:txBody>
          <a:bodyPr>
            <a:normAutofit/>
          </a:bodyPr>
          <a:lstStyle>
            <a:lvl1pPr marL="0" indent="0">
              <a:buNone/>
              <a:defRPr sz="2000"/>
            </a:lvl1pPr>
          </a:lstStyle>
          <a:p>
            <a:pPr lvl="0"/>
            <a:r>
              <a:rPr lang="en" dirty="0"/>
              <a:t>We’re on a mission to help organizations make more innovation happen.</a:t>
            </a:r>
          </a:p>
          <a:p>
            <a:pPr lvl="0"/>
            <a:endParaRPr lang="en" dirty="0"/>
          </a:p>
          <a:p>
            <a:pPr lvl="0"/>
            <a:r>
              <a:rPr lang="en" dirty="0"/>
              <a:t>…but we can’t do it alone.</a:t>
            </a:r>
          </a:p>
          <a:p>
            <a:pPr lvl="0"/>
            <a:endParaRPr lang="en" dirty="0"/>
          </a:p>
          <a:p>
            <a:pPr lvl="0"/>
            <a:r>
              <a:rPr lang="en" dirty="0"/>
              <a:t>Our Partner Program is designed to give you the tools to help your customers innovate better – and to grow your business in the process.</a:t>
            </a:r>
          </a:p>
        </p:txBody>
      </p:sp>
    </p:spTree>
    <p:extLst>
      <p:ext uri="{BB962C8B-B14F-4D97-AF65-F5344CB8AC3E}">
        <p14:creationId xmlns:p14="http://schemas.microsoft.com/office/powerpoint/2010/main" val="37464089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mage Lef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CBD73D-9E76-B649-8914-B9339D58CCF7}"/>
              </a:ext>
            </a:extLst>
          </p:cNvPr>
          <p:cNvSpPr>
            <a:spLocks noGrp="1"/>
          </p:cNvSpPr>
          <p:nvPr>
            <p:ph type="title" hasCustomPrompt="1"/>
          </p:nvPr>
        </p:nvSpPr>
        <p:spPr>
          <a:xfrm>
            <a:off x="5663952" y="187201"/>
            <a:ext cx="6176448" cy="1327735"/>
          </a:xfrm>
        </p:spPr>
        <p:txBody>
          <a:bodyPr anchor="ctr">
            <a:normAutofit/>
          </a:bodyPr>
          <a:lstStyle>
            <a:lvl1pPr algn="l">
              <a:defRPr sz="3200" b="1"/>
            </a:lvl1pPr>
          </a:lstStyle>
          <a:p>
            <a:r>
              <a:rPr lang="en-US" dirty="0"/>
              <a:t>Cool Stuff</a:t>
            </a:r>
            <a:endParaRPr lang="fi-FI" dirty="0"/>
          </a:p>
        </p:txBody>
      </p:sp>
      <p:sp>
        <p:nvSpPr>
          <p:cNvPr id="3" name="Picture Placeholder 2">
            <a:extLst>
              <a:ext uri="{FF2B5EF4-FFF2-40B4-BE49-F238E27FC236}">
                <a16:creationId xmlns:a16="http://schemas.microsoft.com/office/drawing/2014/main" id="{6638CF56-BB3F-8343-A6CA-6259C602182E}"/>
              </a:ext>
            </a:extLst>
          </p:cNvPr>
          <p:cNvSpPr>
            <a:spLocks noGrp="1"/>
          </p:cNvSpPr>
          <p:nvPr>
            <p:ph type="pic" idx="1" hasCustomPrompt="1"/>
          </p:nvPr>
        </p:nvSpPr>
        <p:spPr>
          <a:xfrm>
            <a:off x="0" y="0"/>
            <a:ext cx="4943872" cy="6858000"/>
          </a:xfrm>
          <a:prstGeom prst="rect">
            <a:avLst/>
          </a:prstGeom>
          <a:blipFill dpi="0" rotWithShape="1">
            <a:blip r:embed="rId2"/>
            <a:srcRect/>
            <a:stretch>
              <a:fillRect/>
            </a:stretch>
          </a:blipFill>
        </p:spPr>
        <p:txBody>
          <a:bodyPr anchor="ctr">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i-FI" dirty="0" err="1"/>
              <a:t>Insert</a:t>
            </a:r>
            <a:r>
              <a:rPr lang="fi-FI" dirty="0"/>
              <a:t> image </a:t>
            </a:r>
            <a:r>
              <a:rPr lang="fi-FI" dirty="0" err="1"/>
              <a:t>here</a:t>
            </a:r>
            <a:endParaRPr lang="fi-FI" dirty="0"/>
          </a:p>
        </p:txBody>
      </p:sp>
      <p:sp>
        <p:nvSpPr>
          <p:cNvPr id="4" name="Text Placeholder 3">
            <a:extLst>
              <a:ext uri="{FF2B5EF4-FFF2-40B4-BE49-F238E27FC236}">
                <a16:creationId xmlns:a16="http://schemas.microsoft.com/office/drawing/2014/main" id="{D67FCBE2-F567-3148-B811-BC56412B0915}"/>
              </a:ext>
            </a:extLst>
          </p:cNvPr>
          <p:cNvSpPr>
            <a:spLocks noGrp="1"/>
          </p:cNvSpPr>
          <p:nvPr>
            <p:ph type="body" sz="half" idx="2" hasCustomPrompt="1"/>
          </p:nvPr>
        </p:nvSpPr>
        <p:spPr>
          <a:xfrm>
            <a:off x="5663952" y="1771376"/>
            <a:ext cx="6176448" cy="4402623"/>
          </a:xfrm>
          <a:prstGeom prst="rect">
            <a:avLst/>
          </a:prstGeom>
        </p:spPr>
        <p:txBody>
          <a:bodyP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b="1">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0" normalizeH="0" baseline="0" noProof="0" dirty="0">
                <a:ln>
                  <a:noFill/>
                </a:ln>
                <a:solidFill>
                  <a:srgbClr val="777777"/>
                </a:solidFill>
                <a:effectLst/>
                <a:uLnTx/>
                <a:uFillTx/>
                <a:latin typeface="Noto Sans" panose="020B0502040504020204" pitchFamily="34" charset="0"/>
                <a:ea typeface="+mn-ea"/>
                <a:cs typeface="+mn-cs"/>
              </a:rPr>
              <a:t>We’re on a mission to help organizations </a:t>
            </a:r>
            <a:r>
              <a:rPr kumimoji="0" lang="en-US" sz="2400" b="1" i="0" u="none" strike="noStrike" kern="1200" cap="none" spc="0" normalizeH="0" baseline="0" noProof="0" dirty="0">
                <a:ln>
                  <a:noFill/>
                </a:ln>
                <a:solidFill>
                  <a:srgbClr val="777777"/>
                </a:solidFill>
                <a:effectLst/>
                <a:uLnTx/>
                <a:uFillTx/>
                <a:latin typeface="Noto Sans" panose="020B0502040504020204" pitchFamily="34" charset="0"/>
                <a:ea typeface="+mn-ea"/>
                <a:cs typeface="+mn-cs"/>
              </a:rPr>
              <a:t>make more innovation happen.</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400" b="1" i="0" u="none" strike="noStrike" kern="1200" cap="none" spc="0" normalizeH="0" baseline="0" noProof="0" dirty="0">
              <a:ln>
                <a:noFill/>
              </a:ln>
              <a:solidFill>
                <a:srgbClr val="777777"/>
              </a:solidFill>
              <a:effectLst/>
              <a:uLnTx/>
              <a:uFillTx/>
              <a:latin typeface="Noto Sans" panose="020B0502040504020204" pitchFamily="34" charset="0"/>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1" i="0" u="none" strike="noStrike" kern="1200" cap="none" spc="0" normalizeH="0" baseline="0" noProof="0" dirty="0">
                <a:ln>
                  <a:noFill/>
                </a:ln>
                <a:solidFill>
                  <a:srgbClr val="777777"/>
                </a:solidFill>
                <a:effectLst/>
                <a:uLnTx/>
                <a:uFillTx/>
                <a:latin typeface="Noto Sans" panose="020B0502040504020204" pitchFamily="34" charset="0"/>
                <a:ea typeface="+mn-ea"/>
                <a:cs typeface="+mn-cs"/>
              </a:rPr>
              <a:t>…but we can’t do it alone.</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400" b="1" i="0" u="none" strike="noStrike" kern="1200" cap="none" spc="0" normalizeH="0" baseline="0" noProof="0" dirty="0">
              <a:ln>
                <a:noFill/>
              </a:ln>
              <a:solidFill>
                <a:srgbClr val="777777"/>
              </a:solidFill>
              <a:effectLst/>
              <a:uLnTx/>
              <a:uFillTx/>
              <a:latin typeface="Noto Sans" panose="020B0502040504020204" pitchFamily="34" charset="0"/>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0" normalizeH="0" baseline="0" noProof="0" dirty="0">
                <a:ln>
                  <a:noFill/>
                </a:ln>
                <a:solidFill>
                  <a:srgbClr val="777777"/>
                </a:solidFill>
                <a:effectLst/>
                <a:uLnTx/>
                <a:uFillTx/>
                <a:latin typeface="Noto Sans" panose="020B0502040504020204" pitchFamily="34" charset="0"/>
                <a:ea typeface="+mn-ea"/>
                <a:cs typeface="+mn-cs"/>
              </a:rPr>
              <a:t>Our Partner Program is designed to give you the tools to help your customers innovate better – and to </a:t>
            </a:r>
            <a:r>
              <a:rPr kumimoji="0" lang="en-US" sz="2400" b="1" i="0" u="none" strike="noStrike" kern="1200" cap="none" spc="0" normalizeH="0" baseline="0" noProof="0" dirty="0">
                <a:ln>
                  <a:noFill/>
                </a:ln>
                <a:solidFill>
                  <a:srgbClr val="777777"/>
                </a:solidFill>
                <a:effectLst/>
                <a:uLnTx/>
                <a:uFillTx/>
                <a:latin typeface="Noto Sans" panose="020B0502040504020204" pitchFamily="34" charset="0"/>
                <a:ea typeface="+mn-ea"/>
                <a:cs typeface="+mn-cs"/>
              </a:rPr>
              <a:t>grow your business</a:t>
            </a:r>
            <a:r>
              <a:rPr kumimoji="0" lang="en-US" sz="2400" b="0" i="0" u="none" strike="noStrike" kern="1200" cap="none" spc="0" normalizeH="0" baseline="0" noProof="0" dirty="0">
                <a:ln>
                  <a:noFill/>
                </a:ln>
                <a:solidFill>
                  <a:srgbClr val="777777"/>
                </a:solidFill>
                <a:effectLst/>
                <a:uLnTx/>
                <a:uFillTx/>
                <a:latin typeface="Noto Sans" panose="020B0502040504020204" pitchFamily="34" charset="0"/>
                <a:ea typeface="+mn-ea"/>
                <a:cs typeface="+mn-cs"/>
              </a:rPr>
              <a:t> in the process.</a:t>
            </a:r>
          </a:p>
        </p:txBody>
      </p:sp>
      <p:pic>
        <p:nvPicPr>
          <p:cNvPr id="8" name="Graphic 7">
            <a:extLst>
              <a:ext uri="{FF2B5EF4-FFF2-40B4-BE49-F238E27FC236}">
                <a16:creationId xmlns:a16="http://schemas.microsoft.com/office/drawing/2014/main" id="{34595B80-48D8-AC4D-8106-FA6E428E3EC7}"/>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0440000" y="6174000"/>
            <a:ext cx="1400400" cy="497089"/>
          </a:xfrm>
          <a:prstGeom prst="rect">
            <a:avLst/>
          </a:prstGeom>
        </p:spPr>
      </p:pic>
    </p:spTree>
    <p:extLst>
      <p:ext uri="{BB962C8B-B14F-4D97-AF65-F5344CB8AC3E}">
        <p14:creationId xmlns:p14="http://schemas.microsoft.com/office/powerpoint/2010/main" val="7984951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creenshot R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C708ED-3A22-D347-803C-79CD9B5B9E6B}"/>
              </a:ext>
            </a:extLst>
          </p:cNvPr>
          <p:cNvSpPr>
            <a:spLocks noGrp="1"/>
          </p:cNvSpPr>
          <p:nvPr>
            <p:ph type="title" hasCustomPrompt="1"/>
          </p:nvPr>
        </p:nvSpPr>
        <p:spPr>
          <a:xfrm>
            <a:off x="697007" y="400558"/>
            <a:ext cx="5648170" cy="1325563"/>
          </a:xfrm>
        </p:spPr>
        <p:txBody>
          <a:bodyPr>
            <a:normAutofit/>
          </a:bodyPr>
          <a:lstStyle>
            <a:lvl1pPr algn="l">
              <a:defRPr sz="3200" b="1"/>
            </a:lvl1pPr>
          </a:lstStyle>
          <a:p>
            <a:r>
              <a:rPr lang="en-US" dirty="0"/>
              <a:t>About Viima</a:t>
            </a:r>
            <a:endParaRPr lang="fi-FI" dirty="0"/>
          </a:p>
        </p:txBody>
      </p:sp>
      <p:sp>
        <p:nvSpPr>
          <p:cNvPr id="3" name="Content Placeholder 2">
            <a:extLst>
              <a:ext uri="{FF2B5EF4-FFF2-40B4-BE49-F238E27FC236}">
                <a16:creationId xmlns:a16="http://schemas.microsoft.com/office/drawing/2014/main" id="{B807F8EA-316A-6949-A207-A5964149E854}"/>
              </a:ext>
            </a:extLst>
          </p:cNvPr>
          <p:cNvSpPr>
            <a:spLocks noGrp="1"/>
          </p:cNvSpPr>
          <p:nvPr>
            <p:ph sz="half" idx="1" hasCustomPrompt="1"/>
          </p:nvPr>
        </p:nvSpPr>
        <p:spPr>
          <a:xfrm>
            <a:off x="697006" y="1825625"/>
            <a:ext cx="5648170" cy="4348375"/>
          </a:xfrm>
          <a:prstGeom prst="rect">
            <a:avLst/>
          </a:prstGeom>
        </p:spPr>
        <p:txBody>
          <a:bodyPr>
            <a:normAutofit/>
          </a:bodyPr>
          <a:lstStyle>
            <a:lvl1pPr marL="0" indent="0">
              <a:buNone/>
              <a:defRPr sz="2400">
                <a:solidFill>
                  <a:schemeClr val="tx2"/>
                </a:solidFill>
              </a:defRPr>
            </a:lvl1pPr>
            <a:lvl2pPr>
              <a:defRPr sz="2000">
                <a:solidFill>
                  <a:schemeClr val="tx2"/>
                </a:solidFill>
              </a:defRPr>
            </a:lvl2pPr>
            <a:lvl3pPr>
              <a:defRPr sz="1800">
                <a:solidFill>
                  <a:schemeClr val="tx2"/>
                </a:solidFill>
              </a:defRPr>
            </a:lvl3pPr>
            <a:lvl4pPr>
              <a:defRPr sz="1600">
                <a:solidFill>
                  <a:schemeClr val="tx2"/>
                </a:solidFill>
              </a:defRPr>
            </a:lvl4pPr>
            <a:lvl5pPr>
              <a:defRPr sz="1600">
                <a:solidFill>
                  <a:schemeClr val="tx2"/>
                </a:solidFill>
              </a:defRPr>
            </a:lvl5pPr>
          </a:lstStyle>
          <a:p>
            <a:pPr marL="0" indent="0">
              <a:buNone/>
            </a:pPr>
            <a:r>
              <a:rPr lang="en-US" sz="2400" dirty="0"/>
              <a:t>We’re on a mission to help organizations </a:t>
            </a:r>
            <a:r>
              <a:rPr lang="en-US" sz="2400" b="1" dirty="0"/>
              <a:t>make more innovation happen.</a:t>
            </a:r>
          </a:p>
          <a:p>
            <a:pPr marL="0" indent="0">
              <a:buNone/>
            </a:pPr>
            <a:endParaRPr lang="en-US" sz="2400" b="1" dirty="0"/>
          </a:p>
          <a:p>
            <a:pPr marL="0" indent="0">
              <a:buNone/>
            </a:pPr>
            <a:r>
              <a:rPr lang="en-US" sz="2400" b="1" dirty="0"/>
              <a:t>…but we can’t do it alone.</a:t>
            </a:r>
          </a:p>
          <a:p>
            <a:pPr marL="0" indent="0">
              <a:buNone/>
            </a:pPr>
            <a:endParaRPr lang="en-US" sz="2400" b="1" dirty="0"/>
          </a:p>
          <a:p>
            <a:pPr marL="0" indent="0">
              <a:buNone/>
            </a:pPr>
            <a:r>
              <a:rPr lang="en-US" sz="2400" dirty="0"/>
              <a:t>Our Partner Program is designed to give you the tools to help your customers innovate better – and to </a:t>
            </a:r>
            <a:r>
              <a:rPr lang="en-US" sz="2400" b="1" dirty="0"/>
              <a:t>grow your business</a:t>
            </a:r>
            <a:r>
              <a:rPr lang="en-US" sz="2400" dirty="0"/>
              <a:t> in the process.</a:t>
            </a:r>
          </a:p>
        </p:txBody>
      </p:sp>
      <p:pic>
        <p:nvPicPr>
          <p:cNvPr id="9" name="Picture 8" descr="A screenshot of a computer&#10;&#10;Description automatically generated">
            <a:extLst>
              <a:ext uri="{FF2B5EF4-FFF2-40B4-BE49-F238E27FC236}">
                <a16:creationId xmlns:a16="http://schemas.microsoft.com/office/drawing/2014/main" id="{74678209-F2AD-BB41-B9E2-53B775BEFC94}"/>
              </a:ext>
            </a:extLst>
          </p:cNvPr>
          <p:cNvPicPr>
            <a:picLocks noChangeAspect="1"/>
          </p:cNvPicPr>
          <p:nvPr userDrawn="1"/>
        </p:nvPicPr>
        <p:blipFill>
          <a:blip r:embed="rId2"/>
          <a:stretch>
            <a:fillRect/>
          </a:stretch>
        </p:blipFill>
        <p:spPr>
          <a:xfrm>
            <a:off x="6705217" y="1063339"/>
            <a:ext cx="7887727" cy="4764187"/>
          </a:xfrm>
          <a:prstGeom prst="rect">
            <a:avLst/>
          </a:prstGeom>
        </p:spPr>
      </p:pic>
      <p:pic>
        <p:nvPicPr>
          <p:cNvPr id="11" name="Graphic 10">
            <a:extLst>
              <a:ext uri="{FF2B5EF4-FFF2-40B4-BE49-F238E27FC236}">
                <a16:creationId xmlns:a16="http://schemas.microsoft.com/office/drawing/2014/main" id="{DEBD64E9-2DEE-AE4B-9546-5E86A1A2068B}"/>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0440000" y="6174000"/>
            <a:ext cx="1400400" cy="497089"/>
          </a:xfrm>
          <a:prstGeom prst="rect">
            <a:avLst/>
          </a:prstGeom>
        </p:spPr>
      </p:pic>
    </p:spTree>
    <p:extLst>
      <p:ext uri="{BB962C8B-B14F-4D97-AF65-F5344CB8AC3E}">
        <p14:creationId xmlns:p14="http://schemas.microsoft.com/office/powerpoint/2010/main" val="27279377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roduct">
    <p:spTree>
      <p:nvGrpSpPr>
        <p:cNvPr id="1" name=""/>
        <p:cNvGrpSpPr/>
        <p:nvPr/>
      </p:nvGrpSpPr>
      <p:grpSpPr>
        <a:xfrm>
          <a:off x="0" y="0"/>
          <a:ext cx="0" cy="0"/>
          <a:chOff x="0" y="0"/>
          <a:chExt cx="0" cy="0"/>
        </a:xfrm>
      </p:grpSpPr>
      <p:sp>
        <p:nvSpPr>
          <p:cNvPr id="20" name="Content Placeholder 18">
            <a:extLst>
              <a:ext uri="{FF2B5EF4-FFF2-40B4-BE49-F238E27FC236}">
                <a16:creationId xmlns:a16="http://schemas.microsoft.com/office/drawing/2014/main" id="{D999757C-9152-4E42-A0CA-35401BD12F57}"/>
              </a:ext>
            </a:extLst>
          </p:cNvPr>
          <p:cNvSpPr>
            <a:spLocks noGrp="1" noChangeAspect="1"/>
          </p:cNvSpPr>
          <p:nvPr>
            <p:ph sz="quarter" idx="12" hasCustomPrompt="1"/>
          </p:nvPr>
        </p:nvSpPr>
        <p:spPr>
          <a:xfrm>
            <a:off x="1127448" y="3964090"/>
            <a:ext cx="1980000" cy="1980000"/>
          </a:xfrm>
          <a:prstGeom prst="ellipse">
            <a:avLst/>
          </a:prstGeom>
          <a:solidFill>
            <a:schemeClr val="accent1"/>
          </a:solidFill>
          <a:ln>
            <a:noFill/>
          </a:ln>
        </p:spPr>
        <p:txBody>
          <a:bodyPr lIns="36000" tIns="36000" rIns="36000" bIns="36000" anchor="ctr" anchorCtr="0">
            <a:noAutofit/>
          </a:bodyPr>
          <a:lstStyle>
            <a:lvl1pPr marL="0" indent="0" algn="ctr">
              <a:lnSpc>
                <a:spcPct val="100000"/>
              </a:lnSpc>
              <a:buNone/>
              <a:defRPr sz="1300" b="1">
                <a:solidFill>
                  <a:schemeClr val="bg1"/>
                </a:solidFill>
              </a:defRPr>
            </a:lvl1pPr>
            <a:lvl2pPr>
              <a:defRPr sz="1200"/>
            </a:lvl2pPr>
            <a:lvl3pPr>
              <a:defRPr sz="1100"/>
            </a:lvl3pPr>
            <a:lvl4pPr>
              <a:defRPr sz="1050"/>
            </a:lvl4pPr>
            <a:lvl5pPr>
              <a:defRPr sz="1050"/>
            </a:lvl5pPr>
          </a:lstStyle>
          <a:p>
            <a:pPr lvl="0"/>
            <a:r>
              <a:rPr lang="fi-FI" dirty="0" err="1"/>
              <a:t>Engaging</a:t>
            </a:r>
            <a:r>
              <a:rPr lang="fi-FI" dirty="0"/>
              <a:t> &amp; </a:t>
            </a:r>
            <a:r>
              <a:rPr lang="fi-FI" dirty="0" err="1"/>
              <a:t>fun</a:t>
            </a:r>
            <a:br>
              <a:rPr lang="fi-FI" dirty="0"/>
            </a:br>
            <a:r>
              <a:rPr lang="fi-FI" dirty="0" err="1"/>
              <a:t>tool</a:t>
            </a:r>
            <a:r>
              <a:rPr lang="fi-FI" dirty="0"/>
              <a:t> to </a:t>
            </a:r>
            <a:r>
              <a:rPr lang="fi-FI" dirty="0" err="1"/>
              <a:t>use</a:t>
            </a:r>
            <a:endParaRPr lang="fi-FI" dirty="0"/>
          </a:p>
        </p:txBody>
      </p:sp>
      <p:sp>
        <p:nvSpPr>
          <p:cNvPr id="19" name="Content Placeholder 18">
            <a:extLst>
              <a:ext uri="{FF2B5EF4-FFF2-40B4-BE49-F238E27FC236}">
                <a16:creationId xmlns:a16="http://schemas.microsoft.com/office/drawing/2014/main" id="{5122B097-262F-F847-8152-FADDC4693DF9}"/>
              </a:ext>
            </a:extLst>
          </p:cNvPr>
          <p:cNvSpPr>
            <a:spLocks noGrp="1" noChangeAspect="1"/>
          </p:cNvSpPr>
          <p:nvPr>
            <p:ph sz="quarter" idx="11" hasCustomPrompt="1"/>
          </p:nvPr>
        </p:nvSpPr>
        <p:spPr>
          <a:xfrm>
            <a:off x="9237439" y="4221289"/>
            <a:ext cx="1980000" cy="1980000"/>
          </a:xfrm>
          <a:prstGeom prst="ellipse">
            <a:avLst/>
          </a:prstGeom>
          <a:solidFill>
            <a:schemeClr val="accent2"/>
          </a:solidFill>
          <a:ln>
            <a:noFill/>
          </a:ln>
        </p:spPr>
        <p:txBody>
          <a:bodyPr lIns="36000" tIns="36000" rIns="36000" bIns="36000" anchor="ctr" anchorCtr="0">
            <a:noAutofit/>
          </a:bodyPr>
          <a:lstStyle>
            <a:lvl1pPr marL="0" indent="0" algn="ctr">
              <a:lnSpc>
                <a:spcPct val="100000"/>
              </a:lnSpc>
              <a:buNone/>
              <a:defRPr sz="1300" b="1">
                <a:solidFill>
                  <a:schemeClr val="bg1"/>
                </a:solidFill>
              </a:defRPr>
            </a:lvl1pPr>
            <a:lvl2pPr>
              <a:defRPr sz="1200"/>
            </a:lvl2pPr>
            <a:lvl3pPr>
              <a:defRPr sz="1100"/>
            </a:lvl3pPr>
            <a:lvl4pPr>
              <a:defRPr sz="1050"/>
            </a:lvl4pPr>
            <a:lvl5pPr>
              <a:defRPr sz="1050"/>
            </a:lvl5pPr>
          </a:lstStyle>
          <a:p>
            <a:pPr lvl="0"/>
            <a:r>
              <a:rPr lang="fi-FI" dirty="0" err="1"/>
              <a:t>Engaging</a:t>
            </a:r>
            <a:r>
              <a:rPr lang="fi-FI" dirty="0"/>
              <a:t> &amp; </a:t>
            </a:r>
            <a:r>
              <a:rPr lang="fi-FI" dirty="0" err="1"/>
              <a:t>fun</a:t>
            </a:r>
            <a:br>
              <a:rPr lang="fi-FI" dirty="0"/>
            </a:br>
            <a:r>
              <a:rPr lang="fi-FI" dirty="0" err="1"/>
              <a:t>tool</a:t>
            </a:r>
            <a:r>
              <a:rPr lang="fi-FI" dirty="0"/>
              <a:t> to </a:t>
            </a:r>
            <a:r>
              <a:rPr lang="fi-FI" dirty="0" err="1"/>
              <a:t>use</a:t>
            </a:r>
            <a:endParaRPr lang="fi-FI" dirty="0"/>
          </a:p>
        </p:txBody>
      </p:sp>
      <p:pic>
        <p:nvPicPr>
          <p:cNvPr id="9" name="Picture 8" descr="A screenshot of a computer&#10;&#10;Description automatically generated">
            <a:extLst>
              <a:ext uri="{FF2B5EF4-FFF2-40B4-BE49-F238E27FC236}">
                <a16:creationId xmlns:a16="http://schemas.microsoft.com/office/drawing/2014/main" id="{74678209-F2AD-BB41-B9E2-53B775BEFC94}"/>
              </a:ext>
            </a:extLst>
          </p:cNvPr>
          <p:cNvPicPr>
            <a:picLocks noChangeAspect="1"/>
          </p:cNvPicPr>
          <p:nvPr userDrawn="1"/>
        </p:nvPicPr>
        <p:blipFill>
          <a:blip r:embed="rId2"/>
          <a:stretch>
            <a:fillRect/>
          </a:stretch>
        </p:blipFill>
        <p:spPr>
          <a:xfrm>
            <a:off x="2207568" y="1257102"/>
            <a:ext cx="7887727" cy="4764187"/>
          </a:xfrm>
          <a:prstGeom prst="rect">
            <a:avLst/>
          </a:prstGeom>
        </p:spPr>
      </p:pic>
      <p:pic>
        <p:nvPicPr>
          <p:cNvPr id="11" name="Graphic 10">
            <a:extLst>
              <a:ext uri="{FF2B5EF4-FFF2-40B4-BE49-F238E27FC236}">
                <a16:creationId xmlns:a16="http://schemas.microsoft.com/office/drawing/2014/main" id="{DEBD64E9-2DEE-AE4B-9546-5E86A1A2068B}"/>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0440000" y="6174000"/>
            <a:ext cx="1400400" cy="497089"/>
          </a:xfrm>
          <a:prstGeom prst="rect">
            <a:avLst/>
          </a:prstGeom>
        </p:spPr>
      </p:pic>
      <p:sp>
        <p:nvSpPr>
          <p:cNvPr id="6" name="Text Placeholder 5">
            <a:extLst>
              <a:ext uri="{FF2B5EF4-FFF2-40B4-BE49-F238E27FC236}">
                <a16:creationId xmlns:a16="http://schemas.microsoft.com/office/drawing/2014/main" id="{7CBB7B0B-4952-4D4D-8F89-E2E431C8A33B}"/>
              </a:ext>
            </a:extLst>
          </p:cNvPr>
          <p:cNvSpPr>
            <a:spLocks noGrp="1"/>
          </p:cNvSpPr>
          <p:nvPr>
            <p:ph type="body" sz="quarter" idx="10" hasCustomPrompt="1"/>
          </p:nvPr>
        </p:nvSpPr>
        <p:spPr>
          <a:xfrm>
            <a:off x="4152106" y="669115"/>
            <a:ext cx="3887788" cy="407987"/>
          </a:xfrm>
        </p:spPr>
        <p:txBody>
          <a:bodyPr anchor="ctr">
            <a:noAutofit/>
          </a:bodyPr>
          <a:lstStyle>
            <a:lvl1pPr marL="0" indent="0" algn="ctr">
              <a:buNone/>
              <a:defRPr sz="2800" b="1" cap="none" spc="0">
                <a:ln w="0"/>
                <a:solidFill>
                  <a:schemeClr val="tx1"/>
                </a:solidFill>
                <a:effectLst/>
              </a:defRPr>
            </a:lvl1pPr>
          </a:lstStyle>
          <a:p>
            <a:pPr lvl="0"/>
            <a:r>
              <a:rPr lang="fi-FI" dirty="0" err="1"/>
              <a:t>The</a:t>
            </a:r>
            <a:r>
              <a:rPr lang="fi-FI" dirty="0"/>
              <a:t> </a:t>
            </a:r>
            <a:r>
              <a:rPr lang="fi-FI" dirty="0" err="1"/>
              <a:t>Tool</a:t>
            </a:r>
            <a:r>
              <a:rPr lang="fi-FI" dirty="0"/>
              <a:t> in </a:t>
            </a:r>
            <a:r>
              <a:rPr lang="fi-FI" dirty="0" err="1"/>
              <a:t>Brief</a:t>
            </a:r>
            <a:endParaRPr lang="fi-FI" dirty="0"/>
          </a:p>
        </p:txBody>
      </p:sp>
      <p:sp>
        <p:nvSpPr>
          <p:cNvPr id="21" name="Content Placeholder 18">
            <a:extLst>
              <a:ext uri="{FF2B5EF4-FFF2-40B4-BE49-F238E27FC236}">
                <a16:creationId xmlns:a16="http://schemas.microsoft.com/office/drawing/2014/main" id="{C5EDA791-D292-0E43-808B-FA17F4ABFDA4}"/>
              </a:ext>
            </a:extLst>
          </p:cNvPr>
          <p:cNvSpPr>
            <a:spLocks noGrp="1" noChangeAspect="1"/>
          </p:cNvSpPr>
          <p:nvPr>
            <p:ph sz="quarter" idx="13" hasCustomPrompt="1"/>
          </p:nvPr>
        </p:nvSpPr>
        <p:spPr>
          <a:xfrm>
            <a:off x="361224" y="1314950"/>
            <a:ext cx="1980000" cy="1980000"/>
          </a:xfrm>
          <a:prstGeom prst="ellipse">
            <a:avLst/>
          </a:prstGeom>
          <a:solidFill>
            <a:schemeClr val="accent2"/>
          </a:solidFill>
          <a:ln>
            <a:noFill/>
          </a:ln>
        </p:spPr>
        <p:txBody>
          <a:bodyPr lIns="36000" tIns="36000" rIns="36000" bIns="36000" anchor="ctr" anchorCtr="0">
            <a:noAutofit/>
          </a:bodyPr>
          <a:lstStyle>
            <a:lvl1pPr marL="0" indent="0" algn="ctr">
              <a:lnSpc>
                <a:spcPct val="100000"/>
              </a:lnSpc>
              <a:buNone/>
              <a:defRPr sz="1300" b="1">
                <a:solidFill>
                  <a:schemeClr val="bg1"/>
                </a:solidFill>
              </a:defRPr>
            </a:lvl1pPr>
            <a:lvl2pPr>
              <a:defRPr sz="1200"/>
            </a:lvl2pPr>
            <a:lvl3pPr>
              <a:defRPr sz="1100"/>
            </a:lvl3pPr>
            <a:lvl4pPr>
              <a:defRPr sz="1050"/>
            </a:lvl4pPr>
            <a:lvl5pPr>
              <a:defRPr sz="1050"/>
            </a:lvl5pPr>
          </a:lstStyle>
          <a:p>
            <a:pPr lvl="0"/>
            <a:r>
              <a:rPr lang="fi-FI" dirty="0" err="1"/>
              <a:t>Engaging</a:t>
            </a:r>
            <a:r>
              <a:rPr lang="fi-FI" dirty="0"/>
              <a:t> &amp; </a:t>
            </a:r>
            <a:r>
              <a:rPr lang="fi-FI" dirty="0" err="1"/>
              <a:t>fun</a:t>
            </a:r>
            <a:br>
              <a:rPr lang="fi-FI" dirty="0"/>
            </a:br>
            <a:r>
              <a:rPr lang="fi-FI" dirty="0" err="1"/>
              <a:t>tool</a:t>
            </a:r>
            <a:r>
              <a:rPr lang="fi-FI" dirty="0"/>
              <a:t> to </a:t>
            </a:r>
            <a:r>
              <a:rPr lang="fi-FI" dirty="0" err="1"/>
              <a:t>use</a:t>
            </a:r>
            <a:endParaRPr lang="fi-FI" dirty="0"/>
          </a:p>
        </p:txBody>
      </p:sp>
      <p:sp>
        <p:nvSpPr>
          <p:cNvPr id="22" name="Content Placeholder 18">
            <a:extLst>
              <a:ext uri="{FF2B5EF4-FFF2-40B4-BE49-F238E27FC236}">
                <a16:creationId xmlns:a16="http://schemas.microsoft.com/office/drawing/2014/main" id="{53F4EA65-677B-244F-9240-D1D01108CA8B}"/>
              </a:ext>
            </a:extLst>
          </p:cNvPr>
          <p:cNvSpPr>
            <a:spLocks noGrp="1" noChangeAspect="1"/>
          </p:cNvSpPr>
          <p:nvPr>
            <p:ph sz="quarter" idx="14" hasCustomPrompt="1"/>
          </p:nvPr>
        </p:nvSpPr>
        <p:spPr>
          <a:xfrm>
            <a:off x="9540000" y="1257102"/>
            <a:ext cx="1980000" cy="1980000"/>
          </a:xfrm>
          <a:prstGeom prst="ellipse">
            <a:avLst/>
          </a:prstGeom>
          <a:solidFill>
            <a:schemeClr val="accent1"/>
          </a:solidFill>
          <a:ln>
            <a:noFill/>
          </a:ln>
        </p:spPr>
        <p:txBody>
          <a:bodyPr lIns="36000" tIns="36000" rIns="36000" bIns="36000" anchor="ctr" anchorCtr="0">
            <a:noAutofit/>
          </a:bodyPr>
          <a:lstStyle>
            <a:lvl1pPr marL="0" indent="0" algn="ctr">
              <a:lnSpc>
                <a:spcPct val="100000"/>
              </a:lnSpc>
              <a:buNone/>
              <a:defRPr sz="1300" b="1">
                <a:solidFill>
                  <a:schemeClr val="bg1"/>
                </a:solidFill>
              </a:defRPr>
            </a:lvl1pPr>
            <a:lvl2pPr>
              <a:defRPr sz="1200"/>
            </a:lvl2pPr>
            <a:lvl3pPr>
              <a:defRPr sz="1100"/>
            </a:lvl3pPr>
            <a:lvl4pPr>
              <a:defRPr sz="1050"/>
            </a:lvl4pPr>
            <a:lvl5pPr>
              <a:defRPr sz="1050"/>
            </a:lvl5pPr>
          </a:lstStyle>
          <a:p>
            <a:pPr lvl="0"/>
            <a:r>
              <a:rPr lang="fi-FI" dirty="0" err="1"/>
              <a:t>Engaging</a:t>
            </a:r>
            <a:r>
              <a:rPr lang="fi-FI" dirty="0"/>
              <a:t> &amp; </a:t>
            </a:r>
            <a:r>
              <a:rPr lang="fi-FI" dirty="0" err="1"/>
              <a:t>fun</a:t>
            </a:r>
            <a:br>
              <a:rPr lang="fi-FI" dirty="0"/>
            </a:br>
            <a:r>
              <a:rPr lang="fi-FI" dirty="0" err="1"/>
              <a:t>tool</a:t>
            </a:r>
            <a:r>
              <a:rPr lang="fi-FI" dirty="0"/>
              <a:t> to </a:t>
            </a:r>
            <a:r>
              <a:rPr lang="fi-FI" dirty="0" err="1"/>
              <a:t>use</a:t>
            </a:r>
            <a:endParaRPr lang="fi-FI" dirty="0"/>
          </a:p>
        </p:txBody>
      </p:sp>
    </p:spTree>
    <p:extLst>
      <p:ext uri="{BB962C8B-B14F-4D97-AF65-F5344CB8AC3E}">
        <p14:creationId xmlns:p14="http://schemas.microsoft.com/office/powerpoint/2010/main" val="5605530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roduct – Simple">
    <p:bg>
      <p:bgPr>
        <a:gradFill>
          <a:gsLst>
            <a:gs pos="0">
              <a:schemeClr val="bg1"/>
            </a:gs>
            <a:gs pos="87000">
              <a:schemeClr val="bg1">
                <a:lumMod val="95000"/>
              </a:schemeClr>
            </a:gs>
            <a:gs pos="100000">
              <a:srgbClr val="F0F0F0"/>
            </a:gs>
          </a:gsLst>
          <a:lin ang="4800000" scaled="0"/>
        </a:gradFill>
        <a:effectLst/>
      </p:bgPr>
    </p:bg>
    <p:spTree>
      <p:nvGrpSpPr>
        <p:cNvPr id="1" name=""/>
        <p:cNvGrpSpPr/>
        <p:nvPr/>
      </p:nvGrpSpPr>
      <p:grpSpPr>
        <a:xfrm>
          <a:off x="0" y="0"/>
          <a:ext cx="0" cy="0"/>
          <a:chOff x="0" y="0"/>
          <a:chExt cx="0" cy="0"/>
        </a:xfrm>
      </p:grpSpPr>
      <p:pic>
        <p:nvPicPr>
          <p:cNvPr id="9" name="Picture 8" descr="A screenshot of a computer&#10;&#10;Description automatically generated">
            <a:extLst>
              <a:ext uri="{FF2B5EF4-FFF2-40B4-BE49-F238E27FC236}">
                <a16:creationId xmlns:a16="http://schemas.microsoft.com/office/drawing/2014/main" id="{74678209-F2AD-BB41-B9E2-53B775BEFC94}"/>
              </a:ext>
            </a:extLst>
          </p:cNvPr>
          <p:cNvPicPr>
            <a:picLocks noChangeAspect="1"/>
          </p:cNvPicPr>
          <p:nvPr userDrawn="1"/>
        </p:nvPicPr>
        <p:blipFill>
          <a:blip r:embed="rId2"/>
          <a:stretch>
            <a:fillRect/>
          </a:stretch>
        </p:blipFill>
        <p:spPr>
          <a:xfrm>
            <a:off x="2168713" y="1257101"/>
            <a:ext cx="7887727" cy="4764187"/>
          </a:xfrm>
          <a:prstGeom prst="rect">
            <a:avLst/>
          </a:prstGeom>
        </p:spPr>
      </p:pic>
      <p:sp>
        <p:nvSpPr>
          <p:cNvPr id="6" name="Text Placeholder 5">
            <a:extLst>
              <a:ext uri="{FF2B5EF4-FFF2-40B4-BE49-F238E27FC236}">
                <a16:creationId xmlns:a16="http://schemas.microsoft.com/office/drawing/2014/main" id="{7CBB7B0B-4952-4D4D-8F89-E2E431C8A33B}"/>
              </a:ext>
            </a:extLst>
          </p:cNvPr>
          <p:cNvSpPr>
            <a:spLocks noGrp="1"/>
          </p:cNvSpPr>
          <p:nvPr>
            <p:ph type="body" sz="quarter" idx="10" hasCustomPrompt="1"/>
          </p:nvPr>
        </p:nvSpPr>
        <p:spPr>
          <a:xfrm>
            <a:off x="4152105" y="716757"/>
            <a:ext cx="3887788" cy="407987"/>
          </a:xfrm>
        </p:spPr>
        <p:txBody>
          <a:bodyPr anchor="ctr">
            <a:noAutofit/>
          </a:bodyPr>
          <a:lstStyle>
            <a:lvl1pPr marL="0" indent="0" algn="ctr">
              <a:buNone/>
              <a:defRPr sz="2800" b="1" cap="none" spc="0">
                <a:ln w="0"/>
                <a:solidFill>
                  <a:schemeClr val="tx1"/>
                </a:solidFill>
                <a:effectLst/>
              </a:defRPr>
            </a:lvl1pPr>
          </a:lstStyle>
          <a:p>
            <a:pPr lvl="0"/>
            <a:r>
              <a:rPr lang="fi-FI" dirty="0"/>
              <a:t>Enter Viima.</a:t>
            </a:r>
          </a:p>
        </p:txBody>
      </p:sp>
    </p:spTree>
    <p:extLst>
      <p:ext uri="{BB962C8B-B14F-4D97-AF65-F5344CB8AC3E}">
        <p14:creationId xmlns:p14="http://schemas.microsoft.com/office/powerpoint/2010/main" val="30983226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Key points">
    <p:bg>
      <p:bgPr>
        <a:gradFill>
          <a:gsLst>
            <a:gs pos="0">
              <a:schemeClr val="bg1"/>
            </a:gs>
            <a:gs pos="87000">
              <a:schemeClr val="bg1">
                <a:lumMod val="95000"/>
              </a:schemeClr>
            </a:gs>
            <a:gs pos="100000">
              <a:srgbClr val="F0F0F0"/>
            </a:gs>
          </a:gsLst>
          <a:lin ang="4800000" scaled="0"/>
        </a:gradFill>
        <a:effectLst/>
      </p:bgPr>
    </p:bg>
    <p:spTree>
      <p:nvGrpSpPr>
        <p:cNvPr id="1" name=""/>
        <p:cNvGrpSpPr/>
        <p:nvPr/>
      </p:nvGrpSpPr>
      <p:grpSpPr>
        <a:xfrm>
          <a:off x="0" y="0"/>
          <a:ext cx="0" cy="0"/>
          <a:chOff x="0" y="0"/>
          <a:chExt cx="0" cy="0"/>
        </a:xfrm>
      </p:grpSpPr>
      <p:pic>
        <p:nvPicPr>
          <p:cNvPr id="11" name="Graphic 10">
            <a:extLst>
              <a:ext uri="{FF2B5EF4-FFF2-40B4-BE49-F238E27FC236}">
                <a16:creationId xmlns:a16="http://schemas.microsoft.com/office/drawing/2014/main" id="{DEBD64E9-2DEE-AE4B-9546-5E86A1A2068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440000" y="6174000"/>
            <a:ext cx="1400400" cy="497089"/>
          </a:xfrm>
          <a:prstGeom prst="rect">
            <a:avLst/>
          </a:prstGeom>
        </p:spPr>
      </p:pic>
      <p:sp>
        <p:nvSpPr>
          <p:cNvPr id="6" name="Text Placeholder 5">
            <a:extLst>
              <a:ext uri="{FF2B5EF4-FFF2-40B4-BE49-F238E27FC236}">
                <a16:creationId xmlns:a16="http://schemas.microsoft.com/office/drawing/2014/main" id="{7CBB7B0B-4952-4D4D-8F89-E2E431C8A33B}"/>
              </a:ext>
            </a:extLst>
          </p:cNvPr>
          <p:cNvSpPr>
            <a:spLocks noGrp="1"/>
          </p:cNvSpPr>
          <p:nvPr>
            <p:ph type="body" sz="quarter" idx="10" hasCustomPrompt="1"/>
          </p:nvPr>
        </p:nvSpPr>
        <p:spPr>
          <a:xfrm>
            <a:off x="4152105" y="692696"/>
            <a:ext cx="3887788" cy="407987"/>
          </a:xfrm>
        </p:spPr>
        <p:txBody>
          <a:bodyPr>
            <a:noAutofit/>
          </a:bodyPr>
          <a:lstStyle>
            <a:lvl1pPr marL="0" indent="0" algn="ctr">
              <a:buNone/>
              <a:defRPr sz="2800" b="1" cap="none" spc="0">
                <a:ln w="0"/>
                <a:solidFill>
                  <a:schemeClr val="tx2"/>
                </a:solidFill>
                <a:effectLst/>
              </a:defRPr>
            </a:lvl1pPr>
          </a:lstStyle>
          <a:p>
            <a:pPr lvl="0"/>
            <a:r>
              <a:rPr lang="fi-FI" dirty="0"/>
              <a:t>How </a:t>
            </a:r>
            <a:r>
              <a:rPr lang="fi-FI" dirty="0" err="1"/>
              <a:t>We</a:t>
            </a:r>
            <a:r>
              <a:rPr lang="fi-FI" dirty="0"/>
              <a:t> Can Help</a:t>
            </a:r>
          </a:p>
        </p:txBody>
      </p:sp>
      <p:sp>
        <p:nvSpPr>
          <p:cNvPr id="21" name="Content Placeholder 18">
            <a:extLst>
              <a:ext uri="{FF2B5EF4-FFF2-40B4-BE49-F238E27FC236}">
                <a16:creationId xmlns:a16="http://schemas.microsoft.com/office/drawing/2014/main" id="{C5EDA791-D292-0E43-808B-FA17F4ABFDA4}"/>
              </a:ext>
            </a:extLst>
          </p:cNvPr>
          <p:cNvSpPr>
            <a:spLocks noGrp="1" noChangeAspect="1"/>
          </p:cNvSpPr>
          <p:nvPr>
            <p:ph sz="quarter" idx="13" hasCustomPrompt="1"/>
          </p:nvPr>
        </p:nvSpPr>
        <p:spPr>
          <a:xfrm>
            <a:off x="1415481" y="2235292"/>
            <a:ext cx="2376264" cy="2376264"/>
          </a:xfrm>
          <a:prstGeom prst="ellipse">
            <a:avLst/>
          </a:prstGeom>
          <a:solidFill>
            <a:schemeClr val="accent1"/>
          </a:solidFill>
          <a:ln>
            <a:noFill/>
          </a:ln>
        </p:spPr>
        <p:txBody>
          <a:bodyPr lIns="36000" tIns="36000" rIns="36000" bIns="36000" anchor="ctr" anchorCtr="0">
            <a:noAutofit/>
          </a:bodyPr>
          <a:lstStyle>
            <a:lvl1pPr marL="0" indent="0" algn="ctr">
              <a:lnSpc>
                <a:spcPct val="100000"/>
              </a:lnSpc>
              <a:buNone/>
              <a:defRPr sz="1800" b="1">
                <a:solidFill>
                  <a:schemeClr val="bg1"/>
                </a:solidFill>
              </a:defRPr>
            </a:lvl1pPr>
            <a:lvl2pPr>
              <a:defRPr sz="1200"/>
            </a:lvl2pPr>
            <a:lvl3pPr>
              <a:defRPr sz="1100"/>
            </a:lvl3pPr>
            <a:lvl4pPr>
              <a:defRPr sz="1050"/>
            </a:lvl4pPr>
            <a:lvl5pPr>
              <a:defRPr sz="1050"/>
            </a:lvl5pPr>
          </a:lstStyle>
          <a:p>
            <a:pPr lvl="0"/>
            <a:r>
              <a:rPr lang="fi-FI" dirty="0" err="1"/>
              <a:t>Engaging</a:t>
            </a:r>
            <a:r>
              <a:rPr lang="fi-FI" dirty="0"/>
              <a:t> &amp; </a:t>
            </a:r>
            <a:r>
              <a:rPr lang="fi-FI" dirty="0" err="1"/>
              <a:t>fun</a:t>
            </a:r>
            <a:br>
              <a:rPr lang="fi-FI" dirty="0"/>
            </a:br>
            <a:r>
              <a:rPr lang="fi-FI" dirty="0" err="1"/>
              <a:t>tool</a:t>
            </a:r>
            <a:r>
              <a:rPr lang="fi-FI" dirty="0"/>
              <a:t> to </a:t>
            </a:r>
            <a:r>
              <a:rPr lang="fi-FI" dirty="0" err="1"/>
              <a:t>use</a:t>
            </a:r>
            <a:endParaRPr lang="fi-FI" dirty="0"/>
          </a:p>
        </p:txBody>
      </p:sp>
      <p:sp>
        <p:nvSpPr>
          <p:cNvPr id="12" name="Content Placeholder 18">
            <a:extLst>
              <a:ext uri="{FF2B5EF4-FFF2-40B4-BE49-F238E27FC236}">
                <a16:creationId xmlns:a16="http://schemas.microsoft.com/office/drawing/2014/main" id="{56D4E451-1219-D34D-BAFE-93C156EA8C47}"/>
              </a:ext>
            </a:extLst>
          </p:cNvPr>
          <p:cNvSpPr>
            <a:spLocks noGrp="1" noChangeAspect="1"/>
          </p:cNvSpPr>
          <p:nvPr>
            <p:ph sz="quarter" idx="14" hasCustomPrompt="1"/>
          </p:nvPr>
        </p:nvSpPr>
        <p:spPr>
          <a:xfrm>
            <a:off x="4907868" y="2240868"/>
            <a:ext cx="2376264" cy="2376264"/>
          </a:xfrm>
          <a:prstGeom prst="ellipse">
            <a:avLst/>
          </a:prstGeom>
          <a:solidFill>
            <a:schemeClr val="accent1"/>
          </a:solidFill>
          <a:ln>
            <a:noFill/>
          </a:ln>
        </p:spPr>
        <p:txBody>
          <a:bodyPr lIns="36000" tIns="36000" rIns="36000" bIns="36000" anchor="ctr" anchorCtr="0">
            <a:noAutofit/>
          </a:bodyPr>
          <a:lstStyle>
            <a:lvl1pPr marL="0" indent="0" algn="ctr">
              <a:lnSpc>
                <a:spcPct val="100000"/>
              </a:lnSpc>
              <a:buNone/>
              <a:defRPr sz="1800" b="1">
                <a:solidFill>
                  <a:schemeClr val="bg1"/>
                </a:solidFill>
              </a:defRPr>
            </a:lvl1pPr>
            <a:lvl2pPr>
              <a:defRPr sz="1200"/>
            </a:lvl2pPr>
            <a:lvl3pPr>
              <a:defRPr sz="1100"/>
            </a:lvl3pPr>
            <a:lvl4pPr>
              <a:defRPr sz="1050"/>
            </a:lvl4pPr>
            <a:lvl5pPr>
              <a:defRPr sz="1050"/>
            </a:lvl5pPr>
          </a:lstStyle>
          <a:p>
            <a:pPr lvl="0"/>
            <a:r>
              <a:rPr lang="fi-FI" dirty="0" err="1"/>
              <a:t>Engaging</a:t>
            </a:r>
            <a:r>
              <a:rPr lang="fi-FI" dirty="0"/>
              <a:t> &amp; </a:t>
            </a:r>
            <a:r>
              <a:rPr lang="fi-FI" dirty="0" err="1"/>
              <a:t>fun</a:t>
            </a:r>
            <a:br>
              <a:rPr lang="fi-FI" dirty="0"/>
            </a:br>
            <a:r>
              <a:rPr lang="fi-FI" dirty="0" err="1"/>
              <a:t>tool</a:t>
            </a:r>
            <a:r>
              <a:rPr lang="fi-FI" dirty="0"/>
              <a:t> to </a:t>
            </a:r>
            <a:r>
              <a:rPr lang="fi-FI" dirty="0" err="1"/>
              <a:t>use</a:t>
            </a:r>
            <a:endParaRPr lang="fi-FI" dirty="0"/>
          </a:p>
        </p:txBody>
      </p:sp>
      <p:sp>
        <p:nvSpPr>
          <p:cNvPr id="13" name="Content Placeholder 18">
            <a:extLst>
              <a:ext uri="{FF2B5EF4-FFF2-40B4-BE49-F238E27FC236}">
                <a16:creationId xmlns:a16="http://schemas.microsoft.com/office/drawing/2014/main" id="{31F42E0D-8AF9-0A4E-BB9C-BE1FA6590625}"/>
              </a:ext>
            </a:extLst>
          </p:cNvPr>
          <p:cNvSpPr>
            <a:spLocks noGrp="1" noChangeAspect="1"/>
          </p:cNvSpPr>
          <p:nvPr>
            <p:ph sz="quarter" idx="15" hasCustomPrompt="1"/>
          </p:nvPr>
        </p:nvSpPr>
        <p:spPr>
          <a:xfrm>
            <a:off x="8400257" y="2245452"/>
            <a:ext cx="2376264" cy="2376264"/>
          </a:xfrm>
          <a:prstGeom prst="ellipse">
            <a:avLst/>
          </a:prstGeom>
          <a:solidFill>
            <a:schemeClr val="accent1"/>
          </a:solidFill>
          <a:ln>
            <a:noFill/>
          </a:ln>
        </p:spPr>
        <p:txBody>
          <a:bodyPr lIns="36000" tIns="36000" rIns="36000" bIns="36000" anchor="ctr" anchorCtr="0">
            <a:noAutofit/>
          </a:bodyPr>
          <a:lstStyle>
            <a:lvl1pPr marL="0" indent="0" algn="ctr">
              <a:lnSpc>
                <a:spcPct val="100000"/>
              </a:lnSpc>
              <a:buNone/>
              <a:defRPr sz="1800" b="1">
                <a:solidFill>
                  <a:schemeClr val="bg1"/>
                </a:solidFill>
              </a:defRPr>
            </a:lvl1pPr>
            <a:lvl2pPr>
              <a:defRPr sz="1200"/>
            </a:lvl2pPr>
            <a:lvl3pPr>
              <a:defRPr sz="1100"/>
            </a:lvl3pPr>
            <a:lvl4pPr>
              <a:defRPr sz="1050"/>
            </a:lvl4pPr>
            <a:lvl5pPr>
              <a:defRPr sz="1050"/>
            </a:lvl5pPr>
          </a:lstStyle>
          <a:p>
            <a:pPr lvl="0"/>
            <a:r>
              <a:rPr lang="fi-FI" dirty="0" err="1"/>
              <a:t>Engaging</a:t>
            </a:r>
            <a:r>
              <a:rPr lang="fi-FI" dirty="0"/>
              <a:t> &amp; </a:t>
            </a:r>
            <a:r>
              <a:rPr lang="fi-FI" dirty="0" err="1"/>
              <a:t>fun</a:t>
            </a:r>
            <a:br>
              <a:rPr lang="fi-FI" dirty="0"/>
            </a:br>
            <a:r>
              <a:rPr lang="fi-FI" dirty="0" err="1"/>
              <a:t>tool</a:t>
            </a:r>
            <a:r>
              <a:rPr lang="fi-FI" dirty="0"/>
              <a:t> to </a:t>
            </a:r>
            <a:r>
              <a:rPr lang="fi-FI" dirty="0" err="1"/>
              <a:t>use</a:t>
            </a:r>
            <a:endParaRPr lang="fi-FI" dirty="0"/>
          </a:p>
        </p:txBody>
      </p:sp>
    </p:spTree>
    <p:extLst>
      <p:ext uri="{BB962C8B-B14F-4D97-AF65-F5344CB8AC3E}">
        <p14:creationId xmlns:p14="http://schemas.microsoft.com/office/powerpoint/2010/main" val="3696660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Key Points Alternate">
    <p:bg>
      <p:bgPr>
        <a:blipFill dpi="0" rotWithShape="1">
          <a:blip r:embed="rId2">
            <a:extLst>
              <a:ext uri="{BEBA8EAE-BF5A-486C-A8C5-ECC9F3942E4B}">
                <a14:imgProps xmlns:a14="http://schemas.microsoft.com/office/drawing/2010/main">
                  <a14:imgLayer r:embed="rId3">
                    <a14:imgEffect>
                      <a14:brightnessContrast bright="5000" contrast="50000"/>
                    </a14:imgEffect>
                  </a14:imgLayer>
                </a14:imgProps>
              </a:ext>
            </a:extLst>
          </a:blip>
          <a:srcRect/>
          <a:stretch>
            <a:fillRect/>
          </a:stretch>
        </a:blipFill>
        <a:effectLst/>
      </p:bgPr>
    </p:bg>
    <p:spTree>
      <p:nvGrpSpPr>
        <p:cNvPr id="1" name=""/>
        <p:cNvGrpSpPr/>
        <p:nvPr/>
      </p:nvGrpSpPr>
      <p:grpSpPr>
        <a:xfrm>
          <a:off x="0" y="0"/>
          <a:ext cx="0" cy="0"/>
          <a:chOff x="0" y="0"/>
          <a:chExt cx="0" cy="0"/>
        </a:xfrm>
      </p:grpSpPr>
      <p:pic>
        <p:nvPicPr>
          <p:cNvPr id="11" name="Graphic 10">
            <a:extLst>
              <a:ext uri="{FF2B5EF4-FFF2-40B4-BE49-F238E27FC236}">
                <a16:creationId xmlns:a16="http://schemas.microsoft.com/office/drawing/2014/main" id="{DEBD64E9-2DEE-AE4B-9546-5E86A1A2068B}"/>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0440000" y="6174000"/>
            <a:ext cx="1400400" cy="497089"/>
          </a:xfrm>
          <a:prstGeom prst="rect">
            <a:avLst/>
          </a:prstGeom>
        </p:spPr>
      </p:pic>
      <p:sp>
        <p:nvSpPr>
          <p:cNvPr id="6" name="Text Placeholder 5">
            <a:extLst>
              <a:ext uri="{FF2B5EF4-FFF2-40B4-BE49-F238E27FC236}">
                <a16:creationId xmlns:a16="http://schemas.microsoft.com/office/drawing/2014/main" id="{7CBB7B0B-4952-4D4D-8F89-E2E431C8A33B}"/>
              </a:ext>
            </a:extLst>
          </p:cNvPr>
          <p:cNvSpPr>
            <a:spLocks noGrp="1"/>
          </p:cNvSpPr>
          <p:nvPr>
            <p:ph type="body" sz="quarter" idx="10" hasCustomPrompt="1"/>
          </p:nvPr>
        </p:nvSpPr>
        <p:spPr>
          <a:xfrm>
            <a:off x="4152106" y="692696"/>
            <a:ext cx="3887788" cy="407987"/>
          </a:xfrm>
        </p:spPr>
        <p:txBody>
          <a:bodyPr>
            <a:noAutofit/>
          </a:bodyPr>
          <a:lstStyle>
            <a:lvl1pPr marL="0" indent="0" algn="l">
              <a:buNone/>
              <a:defRPr sz="2800" b="1" cap="none" spc="0">
                <a:ln w="0"/>
                <a:solidFill>
                  <a:schemeClr val="accent1"/>
                </a:solidFill>
                <a:effectLst/>
              </a:defRPr>
            </a:lvl1pPr>
          </a:lstStyle>
          <a:p>
            <a:pPr lvl="0"/>
            <a:r>
              <a:rPr lang="fi-FI" dirty="0" err="1"/>
              <a:t>Our</a:t>
            </a:r>
            <a:r>
              <a:rPr lang="fi-FI" dirty="0"/>
              <a:t> Innovation </a:t>
            </a:r>
            <a:r>
              <a:rPr lang="fi-FI" dirty="0" err="1"/>
              <a:t>Tool</a:t>
            </a:r>
            <a:endParaRPr lang="fi-FI" dirty="0"/>
          </a:p>
        </p:txBody>
      </p:sp>
      <p:sp>
        <p:nvSpPr>
          <p:cNvPr id="5" name="Picture Placeholder 4">
            <a:extLst>
              <a:ext uri="{FF2B5EF4-FFF2-40B4-BE49-F238E27FC236}">
                <a16:creationId xmlns:a16="http://schemas.microsoft.com/office/drawing/2014/main" id="{58B7F479-7FE2-1848-B836-53AB82696B95}"/>
              </a:ext>
            </a:extLst>
          </p:cNvPr>
          <p:cNvSpPr>
            <a:spLocks noGrp="1"/>
          </p:cNvSpPr>
          <p:nvPr>
            <p:ph type="pic" sz="quarter" idx="11" hasCustomPrompt="1"/>
          </p:nvPr>
        </p:nvSpPr>
        <p:spPr>
          <a:xfrm>
            <a:off x="4219488" y="2349500"/>
            <a:ext cx="1079500" cy="1079500"/>
          </a:xfrm>
        </p:spPr>
        <p:txBody>
          <a:bodyPr anchor="ctr"/>
          <a:lstStyle>
            <a:lvl1pPr marL="0" indent="0" algn="ctr">
              <a:buNone/>
              <a:defRPr/>
            </a:lvl1pPr>
          </a:lstStyle>
          <a:p>
            <a:r>
              <a:rPr lang="en-US" dirty="0"/>
              <a:t>Insert icon</a:t>
            </a:r>
          </a:p>
        </p:txBody>
      </p:sp>
      <p:sp>
        <p:nvSpPr>
          <p:cNvPr id="14" name="Picture Placeholder 4">
            <a:extLst>
              <a:ext uri="{FF2B5EF4-FFF2-40B4-BE49-F238E27FC236}">
                <a16:creationId xmlns:a16="http://schemas.microsoft.com/office/drawing/2014/main" id="{52164F7C-4673-AD43-B2B9-670AAAA21221}"/>
              </a:ext>
            </a:extLst>
          </p:cNvPr>
          <p:cNvSpPr>
            <a:spLocks noGrp="1"/>
          </p:cNvSpPr>
          <p:nvPr>
            <p:ph type="pic" sz="quarter" idx="12" hasCustomPrompt="1"/>
          </p:nvPr>
        </p:nvSpPr>
        <p:spPr>
          <a:xfrm>
            <a:off x="6904006" y="2349500"/>
            <a:ext cx="1079500" cy="1079500"/>
          </a:xfrm>
        </p:spPr>
        <p:txBody>
          <a:bodyPr anchor="ctr"/>
          <a:lstStyle>
            <a:lvl1pPr marL="0" indent="0" algn="ctr">
              <a:buNone/>
              <a:defRPr/>
            </a:lvl1pPr>
          </a:lstStyle>
          <a:p>
            <a:r>
              <a:rPr lang="en-US" dirty="0"/>
              <a:t>Insert icon</a:t>
            </a:r>
          </a:p>
        </p:txBody>
      </p:sp>
      <p:sp>
        <p:nvSpPr>
          <p:cNvPr id="15" name="Picture Placeholder 4">
            <a:extLst>
              <a:ext uri="{FF2B5EF4-FFF2-40B4-BE49-F238E27FC236}">
                <a16:creationId xmlns:a16="http://schemas.microsoft.com/office/drawing/2014/main" id="{B2F37662-19D7-2846-B453-1B942DD6697F}"/>
              </a:ext>
            </a:extLst>
          </p:cNvPr>
          <p:cNvSpPr>
            <a:spLocks noGrp="1"/>
          </p:cNvSpPr>
          <p:nvPr>
            <p:ph type="pic" sz="quarter" idx="13" hasCustomPrompt="1"/>
          </p:nvPr>
        </p:nvSpPr>
        <p:spPr>
          <a:xfrm>
            <a:off x="9588524" y="2349500"/>
            <a:ext cx="1079500" cy="1079500"/>
          </a:xfrm>
        </p:spPr>
        <p:txBody>
          <a:bodyPr anchor="ctr"/>
          <a:lstStyle>
            <a:lvl1pPr marL="0" indent="0" algn="ctr">
              <a:buNone/>
              <a:defRPr/>
            </a:lvl1pPr>
          </a:lstStyle>
          <a:p>
            <a:r>
              <a:rPr lang="en-US" dirty="0"/>
              <a:t>Insert icon</a:t>
            </a:r>
          </a:p>
        </p:txBody>
      </p:sp>
      <p:sp>
        <p:nvSpPr>
          <p:cNvPr id="16" name="Picture Placeholder 4">
            <a:extLst>
              <a:ext uri="{FF2B5EF4-FFF2-40B4-BE49-F238E27FC236}">
                <a16:creationId xmlns:a16="http://schemas.microsoft.com/office/drawing/2014/main" id="{E45F4152-2BA3-4942-AA7E-31E5D21F89EC}"/>
              </a:ext>
            </a:extLst>
          </p:cNvPr>
          <p:cNvSpPr>
            <a:spLocks noGrp="1"/>
          </p:cNvSpPr>
          <p:nvPr>
            <p:ph type="pic" sz="quarter" idx="14" hasCustomPrompt="1"/>
          </p:nvPr>
        </p:nvSpPr>
        <p:spPr>
          <a:xfrm>
            <a:off x="1534970" y="2349500"/>
            <a:ext cx="1079500" cy="1079500"/>
          </a:xfrm>
        </p:spPr>
        <p:txBody>
          <a:bodyPr anchor="ctr"/>
          <a:lstStyle>
            <a:lvl1pPr marL="0" indent="0" algn="ctr">
              <a:buNone/>
              <a:defRPr/>
            </a:lvl1pPr>
          </a:lstStyle>
          <a:p>
            <a:r>
              <a:rPr lang="en-US" dirty="0"/>
              <a:t>Insert icon</a:t>
            </a:r>
          </a:p>
        </p:txBody>
      </p:sp>
      <p:sp>
        <p:nvSpPr>
          <p:cNvPr id="8" name="Text Placeholder 7">
            <a:extLst>
              <a:ext uri="{FF2B5EF4-FFF2-40B4-BE49-F238E27FC236}">
                <a16:creationId xmlns:a16="http://schemas.microsoft.com/office/drawing/2014/main" id="{89A43A86-94E1-5043-B364-3E21EE380120}"/>
              </a:ext>
            </a:extLst>
          </p:cNvPr>
          <p:cNvSpPr>
            <a:spLocks noGrp="1"/>
          </p:cNvSpPr>
          <p:nvPr>
            <p:ph type="body" sz="quarter" idx="15" hasCustomPrompt="1"/>
          </p:nvPr>
        </p:nvSpPr>
        <p:spPr>
          <a:xfrm>
            <a:off x="994426" y="3645024"/>
            <a:ext cx="2160588" cy="1079500"/>
          </a:xfrm>
        </p:spPr>
        <p:txBody>
          <a:bodyPr>
            <a:normAutofit/>
          </a:bodyPr>
          <a:lstStyle>
            <a:lvl1pPr marL="0" marR="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lang="en" sz="1300" b="0" i="0" u="none" strike="noStrike" smtClean="0">
                <a:effect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 dirty="0"/>
              <a:t>Cloud-based SaaS platform transforms the way our customers innovate</a:t>
            </a:r>
          </a:p>
        </p:txBody>
      </p:sp>
      <p:sp>
        <p:nvSpPr>
          <p:cNvPr id="18" name="Text Placeholder 7">
            <a:extLst>
              <a:ext uri="{FF2B5EF4-FFF2-40B4-BE49-F238E27FC236}">
                <a16:creationId xmlns:a16="http://schemas.microsoft.com/office/drawing/2014/main" id="{A9937176-E7E5-8F47-AE20-9C59695A2091}"/>
              </a:ext>
            </a:extLst>
          </p:cNvPr>
          <p:cNvSpPr>
            <a:spLocks noGrp="1"/>
          </p:cNvSpPr>
          <p:nvPr>
            <p:ph type="body" sz="quarter" idx="17" hasCustomPrompt="1"/>
          </p:nvPr>
        </p:nvSpPr>
        <p:spPr>
          <a:xfrm>
            <a:off x="6363462" y="3645024"/>
            <a:ext cx="2160588" cy="1079500"/>
          </a:xfrm>
        </p:spPr>
        <p:txBody>
          <a:bodyPr>
            <a:normAutofit/>
          </a:bodyPr>
          <a:lstStyle>
            <a:lvl1pPr marL="0" marR="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lang="en" sz="1300" b="0" i="0" u="none" strike="noStrike" smtClean="0">
                <a:effect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 dirty="0"/>
              <a:t>Cloud-based SaaS platform transforms the way our customers innovate</a:t>
            </a:r>
          </a:p>
        </p:txBody>
      </p:sp>
      <p:sp>
        <p:nvSpPr>
          <p:cNvPr id="19" name="Text Placeholder 7">
            <a:extLst>
              <a:ext uri="{FF2B5EF4-FFF2-40B4-BE49-F238E27FC236}">
                <a16:creationId xmlns:a16="http://schemas.microsoft.com/office/drawing/2014/main" id="{B6B6112F-73E1-BF4A-AD93-9158197396BF}"/>
              </a:ext>
            </a:extLst>
          </p:cNvPr>
          <p:cNvSpPr>
            <a:spLocks noGrp="1"/>
          </p:cNvSpPr>
          <p:nvPr>
            <p:ph type="body" sz="quarter" idx="18" hasCustomPrompt="1"/>
          </p:nvPr>
        </p:nvSpPr>
        <p:spPr>
          <a:xfrm>
            <a:off x="9047980" y="3645024"/>
            <a:ext cx="2160588" cy="1079500"/>
          </a:xfrm>
        </p:spPr>
        <p:txBody>
          <a:bodyPr>
            <a:normAutofit/>
          </a:bodyPr>
          <a:lstStyle>
            <a:lvl1pPr marL="0" marR="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lang="en" sz="1300" b="0" i="0" u="none" strike="noStrike" smtClean="0">
                <a:effect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 dirty="0"/>
              <a:t>Cloud-based SaaS platform transforms the way our customers innovate</a:t>
            </a:r>
          </a:p>
        </p:txBody>
      </p:sp>
      <p:sp>
        <p:nvSpPr>
          <p:cNvPr id="20" name="Text Placeholder 7">
            <a:extLst>
              <a:ext uri="{FF2B5EF4-FFF2-40B4-BE49-F238E27FC236}">
                <a16:creationId xmlns:a16="http://schemas.microsoft.com/office/drawing/2014/main" id="{C7FEFB3C-7477-2540-924E-E56E189F6F57}"/>
              </a:ext>
            </a:extLst>
          </p:cNvPr>
          <p:cNvSpPr>
            <a:spLocks noGrp="1"/>
          </p:cNvSpPr>
          <p:nvPr>
            <p:ph type="body" sz="quarter" idx="19" hasCustomPrompt="1"/>
          </p:nvPr>
        </p:nvSpPr>
        <p:spPr>
          <a:xfrm>
            <a:off x="3678944" y="3645024"/>
            <a:ext cx="2160588" cy="1079500"/>
          </a:xfrm>
        </p:spPr>
        <p:txBody>
          <a:bodyPr>
            <a:normAutofit/>
          </a:bodyPr>
          <a:lstStyle>
            <a:lvl1pPr marL="0" marR="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lang="en" sz="1300" b="0" i="0" u="none" strike="noStrike" smtClean="0">
                <a:effect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 dirty="0"/>
              <a:t>Cloud-based SaaS platform transforms the way our customers innovate</a:t>
            </a:r>
          </a:p>
        </p:txBody>
      </p:sp>
    </p:spTree>
    <p:extLst>
      <p:ext uri="{BB962C8B-B14F-4D97-AF65-F5344CB8AC3E}">
        <p14:creationId xmlns:p14="http://schemas.microsoft.com/office/powerpoint/2010/main" val="30949949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Use Cases">
    <p:bg>
      <p:bgPr>
        <a:gradFill>
          <a:gsLst>
            <a:gs pos="0">
              <a:schemeClr val="bg1"/>
            </a:gs>
            <a:gs pos="87000">
              <a:srgbClr val="F0F0F0"/>
            </a:gs>
            <a:gs pos="100000">
              <a:srgbClr val="F0F0F0"/>
            </a:gs>
          </a:gsLst>
          <a:lin ang="4800000" scaled="0"/>
        </a:gradFill>
        <a:effectLst/>
      </p:bgPr>
    </p:bg>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7CBB7B0B-4952-4D4D-8F89-E2E431C8A33B}"/>
              </a:ext>
            </a:extLst>
          </p:cNvPr>
          <p:cNvSpPr>
            <a:spLocks noGrp="1"/>
          </p:cNvSpPr>
          <p:nvPr>
            <p:ph type="body" sz="quarter" idx="10" hasCustomPrompt="1"/>
          </p:nvPr>
        </p:nvSpPr>
        <p:spPr>
          <a:xfrm>
            <a:off x="4133197" y="408409"/>
            <a:ext cx="3887788" cy="407987"/>
          </a:xfrm>
        </p:spPr>
        <p:txBody>
          <a:bodyPr>
            <a:noAutofit/>
          </a:bodyPr>
          <a:lstStyle>
            <a:lvl1pPr marL="0" indent="0" algn="ctr">
              <a:buNone/>
              <a:defRPr sz="2800" b="1" cap="none" spc="0">
                <a:ln w="0"/>
                <a:solidFill>
                  <a:schemeClr val="tx1"/>
                </a:solidFill>
                <a:effectLst/>
              </a:defRPr>
            </a:lvl1pPr>
          </a:lstStyle>
          <a:p>
            <a:pPr lvl="0"/>
            <a:r>
              <a:rPr lang="fi-FI" dirty="0" err="1"/>
              <a:t>Use</a:t>
            </a:r>
            <a:r>
              <a:rPr lang="fi-FI" dirty="0"/>
              <a:t> </a:t>
            </a:r>
            <a:r>
              <a:rPr lang="fi-FI" dirty="0" err="1"/>
              <a:t>Cases</a:t>
            </a:r>
            <a:endParaRPr lang="fi-FI" dirty="0"/>
          </a:p>
        </p:txBody>
      </p:sp>
      <p:grpSp>
        <p:nvGrpSpPr>
          <p:cNvPr id="104" name="Group 103">
            <a:extLst>
              <a:ext uri="{FF2B5EF4-FFF2-40B4-BE49-F238E27FC236}">
                <a16:creationId xmlns:a16="http://schemas.microsoft.com/office/drawing/2014/main" id="{61C5CBEB-D11E-8543-AA9B-388CB8C496D2}"/>
              </a:ext>
            </a:extLst>
          </p:cNvPr>
          <p:cNvGrpSpPr>
            <a:grpSpLocks noChangeAspect="1"/>
          </p:cNvGrpSpPr>
          <p:nvPr userDrawn="1"/>
        </p:nvGrpSpPr>
        <p:grpSpPr>
          <a:xfrm>
            <a:off x="1768325" y="1840976"/>
            <a:ext cx="2088000" cy="2088000"/>
            <a:chOff x="7431634" y="4558804"/>
            <a:chExt cx="1980000" cy="1980000"/>
          </a:xfrm>
        </p:grpSpPr>
        <p:grpSp>
          <p:nvGrpSpPr>
            <p:cNvPr id="78" name="Group 77">
              <a:extLst>
                <a:ext uri="{FF2B5EF4-FFF2-40B4-BE49-F238E27FC236}">
                  <a16:creationId xmlns:a16="http://schemas.microsoft.com/office/drawing/2014/main" id="{3878E678-2D91-D54C-8F3D-D5CEFF4CCAFE}"/>
                </a:ext>
              </a:extLst>
            </p:cNvPr>
            <p:cNvGrpSpPr>
              <a:grpSpLocks noChangeAspect="1"/>
            </p:cNvGrpSpPr>
            <p:nvPr userDrawn="1"/>
          </p:nvGrpSpPr>
          <p:grpSpPr>
            <a:xfrm>
              <a:off x="7431634" y="4558804"/>
              <a:ext cx="1980000" cy="1980000"/>
              <a:chOff x="4476311" y="947220"/>
              <a:chExt cx="5238750" cy="5238750"/>
            </a:xfrm>
          </p:grpSpPr>
          <p:sp>
            <p:nvSpPr>
              <p:cNvPr id="73" name="Freeform 72">
                <a:extLst>
                  <a:ext uri="{FF2B5EF4-FFF2-40B4-BE49-F238E27FC236}">
                    <a16:creationId xmlns:a16="http://schemas.microsoft.com/office/drawing/2014/main" id="{808DED58-A4FA-1F49-B6EC-B9EC4EC19DAE}"/>
                  </a:ext>
                </a:extLst>
              </p:cNvPr>
              <p:cNvSpPr/>
              <p:nvPr/>
            </p:nvSpPr>
            <p:spPr>
              <a:xfrm>
                <a:off x="4476311" y="947220"/>
                <a:ext cx="5238750" cy="5238750"/>
              </a:xfrm>
              <a:custGeom>
                <a:avLst/>
                <a:gdLst>
                  <a:gd name="connsiteX0" fmla="*/ 3810000 w 3810000"/>
                  <a:gd name="connsiteY0" fmla="*/ 1905000 h 3810000"/>
                  <a:gd name="connsiteX1" fmla="*/ 1905000 w 3810000"/>
                  <a:gd name="connsiteY1" fmla="*/ 3810000 h 3810000"/>
                  <a:gd name="connsiteX2" fmla="*/ 0 w 3810000"/>
                  <a:gd name="connsiteY2" fmla="*/ 1905000 h 3810000"/>
                  <a:gd name="connsiteX3" fmla="*/ 1905000 w 3810000"/>
                  <a:gd name="connsiteY3" fmla="*/ 0 h 3810000"/>
                  <a:gd name="connsiteX4" fmla="*/ 3810000 w 3810000"/>
                  <a:gd name="connsiteY4" fmla="*/ 1905000 h 3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00" h="3810000">
                    <a:moveTo>
                      <a:pt x="3810000" y="1905000"/>
                    </a:moveTo>
                    <a:cubicBezTo>
                      <a:pt x="3810000" y="2957103"/>
                      <a:pt x="2957103" y="3810000"/>
                      <a:pt x="1905000" y="3810000"/>
                    </a:cubicBezTo>
                    <a:cubicBezTo>
                      <a:pt x="852898" y="3810000"/>
                      <a:pt x="0" y="2957103"/>
                      <a:pt x="0" y="1905000"/>
                    </a:cubicBezTo>
                    <a:cubicBezTo>
                      <a:pt x="0" y="852898"/>
                      <a:pt x="852898" y="0"/>
                      <a:pt x="1905000" y="0"/>
                    </a:cubicBezTo>
                    <a:cubicBezTo>
                      <a:pt x="2957103" y="0"/>
                      <a:pt x="3810000" y="852898"/>
                      <a:pt x="3810000" y="1905000"/>
                    </a:cubicBezTo>
                    <a:close/>
                  </a:path>
                </a:pathLst>
              </a:custGeom>
              <a:solidFill>
                <a:schemeClr val="accent1"/>
              </a:solidFill>
              <a:ln w="6350" cap="flat">
                <a:noFill/>
                <a:prstDash val="solid"/>
                <a:miter/>
              </a:ln>
            </p:spPr>
            <p:txBody>
              <a:bodyPr rtlCol="0" anchor="ctr"/>
              <a:lstStyle/>
              <a:p>
                <a:endParaRPr lang="en-US" sz="1600" dirty="0"/>
              </a:p>
            </p:txBody>
          </p:sp>
          <p:sp>
            <p:nvSpPr>
              <p:cNvPr id="75" name="Freeform 74">
                <a:extLst>
                  <a:ext uri="{FF2B5EF4-FFF2-40B4-BE49-F238E27FC236}">
                    <a16:creationId xmlns:a16="http://schemas.microsoft.com/office/drawing/2014/main" id="{2ACCB937-808E-C54D-AF81-6ED9CA748B96}"/>
                  </a:ext>
                </a:extLst>
              </p:cNvPr>
              <p:cNvSpPr/>
              <p:nvPr/>
            </p:nvSpPr>
            <p:spPr>
              <a:xfrm>
                <a:off x="6283950" y="2578413"/>
                <a:ext cx="590550" cy="590550"/>
              </a:xfrm>
              <a:custGeom>
                <a:avLst/>
                <a:gdLst>
                  <a:gd name="connsiteX0" fmla="*/ 296354 w 590550"/>
                  <a:gd name="connsiteY0" fmla="*/ 0 h 590550"/>
                  <a:gd name="connsiteX1" fmla="*/ 592665 w 590550"/>
                  <a:gd name="connsiteY1" fmla="*/ 296348 h 590550"/>
                  <a:gd name="connsiteX2" fmla="*/ 296354 w 590550"/>
                  <a:gd name="connsiteY2" fmla="*/ 592601 h 590550"/>
                  <a:gd name="connsiteX3" fmla="*/ 0 w 590550"/>
                  <a:gd name="connsiteY3" fmla="*/ 296348 h 590550"/>
                  <a:gd name="connsiteX4" fmla="*/ 296354 w 590550"/>
                  <a:gd name="connsiteY4" fmla="*/ 0 h 590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0550" h="590550">
                    <a:moveTo>
                      <a:pt x="296354" y="0"/>
                    </a:moveTo>
                    <a:cubicBezTo>
                      <a:pt x="459994" y="0"/>
                      <a:pt x="592665" y="132664"/>
                      <a:pt x="592665" y="296348"/>
                    </a:cubicBezTo>
                    <a:cubicBezTo>
                      <a:pt x="592665" y="460026"/>
                      <a:pt x="459988" y="592601"/>
                      <a:pt x="296354" y="592601"/>
                    </a:cubicBezTo>
                    <a:cubicBezTo>
                      <a:pt x="132671" y="592601"/>
                      <a:pt x="0" y="460026"/>
                      <a:pt x="0" y="296348"/>
                    </a:cubicBezTo>
                    <a:cubicBezTo>
                      <a:pt x="0" y="132664"/>
                      <a:pt x="132671" y="0"/>
                      <a:pt x="296354" y="0"/>
                    </a:cubicBezTo>
                    <a:close/>
                  </a:path>
                </a:pathLst>
              </a:custGeom>
              <a:solidFill>
                <a:srgbClr val="FFFFFF"/>
              </a:solidFill>
              <a:ln w="6350" cap="flat">
                <a:noFill/>
                <a:prstDash val="solid"/>
                <a:miter/>
              </a:ln>
            </p:spPr>
            <p:txBody>
              <a:bodyPr rtlCol="0" anchor="ctr"/>
              <a:lstStyle/>
              <a:p>
                <a:endParaRPr lang="en-US" sz="1600" dirty="0"/>
              </a:p>
            </p:txBody>
          </p:sp>
          <p:sp>
            <p:nvSpPr>
              <p:cNvPr id="76" name="Freeform 75">
                <a:extLst>
                  <a:ext uri="{FF2B5EF4-FFF2-40B4-BE49-F238E27FC236}">
                    <a16:creationId xmlns:a16="http://schemas.microsoft.com/office/drawing/2014/main" id="{A3E38AC8-7F44-7949-9E21-5D02B89E1844}"/>
                  </a:ext>
                </a:extLst>
              </p:cNvPr>
              <p:cNvSpPr/>
              <p:nvPr/>
            </p:nvSpPr>
            <p:spPr>
              <a:xfrm>
                <a:off x="7098864" y="3022895"/>
                <a:ext cx="368300" cy="368300"/>
              </a:xfrm>
              <a:custGeom>
                <a:avLst/>
                <a:gdLst>
                  <a:gd name="connsiteX0" fmla="*/ 370408 w 368300"/>
                  <a:gd name="connsiteY0" fmla="*/ 185204 h 368300"/>
                  <a:gd name="connsiteX1" fmla="*/ 185204 w 368300"/>
                  <a:gd name="connsiteY1" fmla="*/ 370408 h 368300"/>
                  <a:gd name="connsiteX2" fmla="*/ 0 w 368300"/>
                  <a:gd name="connsiteY2" fmla="*/ 185204 h 368300"/>
                  <a:gd name="connsiteX3" fmla="*/ 185204 w 368300"/>
                  <a:gd name="connsiteY3" fmla="*/ 0 h 368300"/>
                  <a:gd name="connsiteX4" fmla="*/ 370408 w 368300"/>
                  <a:gd name="connsiteY4" fmla="*/ 185204 h 368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8300" h="368300">
                    <a:moveTo>
                      <a:pt x="370408" y="185204"/>
                    </a:moveTo>
                    <a:cubicBezTo>
                      <a:pt x="370408" y="287489"/>
                      <a:pt x="287490" y="370408"/>
                      <a:pt x="185204" y="370408"/>
                    </a:cubicBezTo>
                    <a:cubicBezTo>
                      <a:pt x="82919" y="370408"/>
                      <a:pt x="0" y="287490"/>
                      <a:pt x="0" y="185204"/>
                    </a:cubicBezTo>
                    <a:cubicBezTo>
                      <a:pt x="0" y="82919"/>
                      <a:pt x="82918" y="0"/>
                      <a:pt x="185204" y="0"/>
                    </a:cubicBezTo>
                    <a:cubicBezTo>
                      <a:pt x="287489" y="0"/>
                      <a:pt x="370408" y="82918"/>
                      <a:pt x="370408" y="185204"/>
                    </a:cubicBezTo>
                    <a:close/>
                  </a:path>
                </a:pathLst>
              </a:custGeom>
              <a:solidFill>
                <a:srgbClr val="FFFFFF"/>
              </a:solidFill>
              <a:ln w="6350" cap="flat">
                <a:noFill/>
                <a:prstDash val="solid"/>
                <a:miter/>
              </a:ln>
            </p:spPr>
            <p:txBody>
              <a:bodyPr rtlCol="0" anchor="ctr"/>
              <a:lstStyle/>
              <a:p>
                <a:endParaRPr lang="en-US" sz="1600" dirty="0"/>
              </a:p>
            </p:txBody>
          </p:sp>
          <p:sp>
            <p:nvSpPr>
              <p:cNvPr id="77" name="Freeform 76">
                <a:extLst>
                  <a:ext uri="{FF2B5EF4-FFF2-40B4-BE49-F238E27FC236}">
                    <a16:creationId xmlns:a16="http://schemas.microsoft.com/office/drawing/2014/main" id="{003F29EF-1948-2743-ACB3-0C2F85A1E23A}"/>
                  </a:ext>
                </a:extLst>
              </p:cNvPr>
              <p:cNvSpPr/>
              <p:nvPr/>
            </p:nvSpPr>
            <p:spPr>
              <a:xfrm>
                <a:off x="6876614" y="1911637"/>
                <a:ext cx="889000" cy="882650"/>
              </a:xfrm>
              <a:custGeom>
                <a:avLst/>
                <a:gdLst>
                  <a:gd name="connsiteX0" fmla="*/ 444513 w 889000"/>
                  <a:gd name="connsiteY0" fmla="*/ 0 h 882650"/>
                  <a:gd name="connsiteX1" fmla="*/ 889000 w 889000"/>
                  <a:gd name="connsiteY1" fmla="*/ 444481 h 882650"/>
                  <a:gd name="connsiteX2" fmla="*/ 444513 w 889000"/>
                  <a:gd name="connsiteY2" fmla="*/ 888955 h 882650"/>
                  <a:gd name="connsiteX3" fmla="*/ 0 w 889000"/>
                  <a:gd name="connsiteY3" fmla="*/ 444481 h 882650"/>
                  <a:gd name="connsiteX4" fmla="*/ 444513 w 889000"/>
                  <a:gd name="connsiteY4" fmla="*/ 0 h 882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000" h="882650">
                    <a:moveTo>
                      <a:pt x="444513" y="0"/>
                    </a:moveTo>
                    <a:cubicBezTo>
                      <a:pt x="690054" y="0"/>
                      <a:pt x="889000" y="198996"/>
                      <a:pt x="889000" y="444481"/>
                    </a:cubicBezTo>
                    <a:cubicBezTo>
                      <a:pt x="889000" y="690016"/>
                      <a:pt x="690054" y="888955"/>
                      <a:pt x="444513" y="888955"/>
                    </a:cubicBezTo>
                    <a:cubicBezTo>
                      <a:pt x="198996" y="888955"/>
                      <a:pt x="0" y="690010"/>
                      <a:pt x="0" y="444481"/>
                    </a:cubicBezTo>
                    <a:cubicBezTo>
                      <a:pt x="0" y="198996"/>
                      <a:pt x="198996" y="0"/>
                      <a:pt x="444513" y="0"/>
                    </a:cubicBezTo>
                    <a:close/>
                  </a:path>
                </a:pathLst>
              </a:custGeom>
              <a:solidFill>
                <a:srgbClr val="FFFFFF"/>
              </a:solidFill>
              <a:ln w="6350" cap="flat">
                <a:noFill/>
                <a:prstDash val="solid"/>
                <a:miter/>
              </a:ln>
            </p:spPr>
            <p:txBody>
              <a:bodyPr rtlCol="0" anchor="ctr"/>
              <a:lstStyle/>
              <a:p>
                <a:endParaRPr lang="en-US" sz="1600" dirty="0"/>
              </a:p>
            </p:txBody>
          </p:sp>
        </p:grpSp>
        <p:sp>
          <p:nvSpPr>
            <p:cNvPr id="103" name="TextBox 102">
              <a:extLst>
                <a:ext uri="{FF2B5EF4-FFF2-40B4-BE49-F238E27FC236}">
                  <a16:creationId xmlns:a16="http://schemas.microsoft.com/office/drawing/2014/main" id="{D0AE55BD-0245-5544-B497-CAF196DF67E3}"/>
                </a:ext>
              </a:extLst>
            </p:cNvPr>
            <p:cNvSpPr txBox="1"/>
            <p:nvPr userDrawn="1"/>
          </p:nvSpPr>
          <p:spPr>
            <a:xfrm>
              <a:off x="7712620" y="5657148"/>
              <a:ext cx="1436611" cy="523220"/>
            </a:xfrm>
            <a:prstGeom prst="rect">
              <a:avLst/>
            </a:prstGeom>
            <a:noFill/>
          </p:spPr>
          <p:txBody>
            <a:bodyPr wrap="none" rtlCol="0">
              <a:spAutoFit/>
            </a:bodyPr>
            <a:lstStyle/>
            <a:p>
              <a:pPr algn="ctr"/>
              <a:r>
                <a:rPr lang="en-US" sz="1400" b="1" dirty="0">
                  <a:solidFill>
                    <a:schemeClr val="bg1"/>
                  </a:solidFill>
                </a:rPr>
                <a:t>Idea</a:t>
              </a:r>
              <a:br>
                <a:rPr lang="en-US" sz="1400" b="1" dirty="0">
                  <a:solidFill>
                    <a:schemeClr val="bg1"/>
                  </a:solidFill>
                </a:rPr>
              </a:br>
              <a:r>
                <a:rPr lang="en-US" sz="1400" b="1" dirty="0">
                  <a:solidFill>
                    <a:schemeClr val="bg1"/>
                  </a:solidFill>
                </a:rPr>
                <a:t> Management</a:t>
              </a:r>
            </a:p>
          </p:txBody>
        </p:sp>
      </p:grpSp>
      <p:grpSp>
        <p:nvGrpSpPr>
          <p:cNvPr id="106" name="Group 105">
            <a:extLst>
              <a:ext uri="{FF2B5EF4-FFF2-40B4-BE49-F238E27FC236}">
                <a16:creationId xmlns:a16="http://schemas.microsoft.com/office/drawing/2014/main" id="{89B06DB3-C7C2-6445-B5CE-4598569EF60E}"/>
              </a:ext>
            </a:extLst>
          </p:cNvPr>
          <p:cNvGrpSpPr>
            <a:grpSpLocks noChangeAspect="1"/>
          </p:cNvGrpSpPr>
          <p:nvPr userDrawn="1"/>
        </p:nvGrpSpPr>
        <p:grpSpPr>
          <a:xfrm>
            <a:off x="8442473" y="1845056"/>
            <a:ext cx="2088000" cy="2088000"/>
            <a:chOff x="7165234" y="2178326"/>
            <a:chExt cx="1980000" cy="1980000"/>
          </a:xfrm>
        </p:grpSpPr>
        <p:grpSp>
          <p:nvGrpSpPr>
            <p:cNvPr id="97" name="Graphic 84">
              <a:extLst>
                <a:ext uri="{FF2B5EF4-FFF2-40B4-BE49-F238E27FC236}">
                  <a16:creationId xmlns:a16="http://schemas.microsoft.com/office/drawing/2014/main" id="{6DA90AF1-9E9C-C243-93EF-5F177100D8E1}"/>
                </a:ext>
              </a:extLst>
            </p:cNvPr>
            <p:cNvGrpSpPr>
              <a:grpSpLocks noChangeAspect="1"/>
            </p:cNvGrpSpPr>
            <p:nvPr/>
          </p:nvGrpSpPr>
          <p:grpSpPr>
            <a:xfrm>
              <a:off x="7165234" y="2178326"/>
              <a:ext cx="1980000" cy="1980000"/>
              <a:chOff x="4491000" y="1824000"/>
              <a:chExt cx="5238750" cy="5238750"/>
            </a:xfrm>
          </p:grpSpPr>
          <p:sp>
            <p:nvSpPr>
              <p:cNvPr id="100" name="Freeform 99">
                <a:extLst>
                  <a:ext uri="{FF2B5EF4-FFF2-40B4-BE49-F238E27FC236}">
                    <a16:creationId xmlns:a16="http://schemas.microsoft.com/office/drawing/2014/main" id="{2823F014-DB7F-9140-AA5D-679742E8B171}"/>
                  </a:ext>
                </a:extLst>
              </p:cNvPr>
              <p:cNvSpPr>
                <a:spLocks noChangeAspect="1"/>
              </p:cNvSpPr>
              <p:nvPr/>
            </p:nvSpPr>
            <p:spPr>
              <a:xfrm>
                <a:off x="4491000" y="1824000"/>
                <a:ext cx="5238750" cy="5238750"/>
              </a:xfrm>
              <a:custGeom>
                <a:avLst/>
                <a:gdLst>
                  <a:gd name="connsiteX0" fmla="*/ 3810000 w 3810000"/>
                  <a:gd name="connsiteY0" fmla="*/ 1905000 h 3810000"/>
                  <a:gd name="connsiteX1" fmla="*/ 1905000 w 3810000"/>
                  <a:gd name="connsiteY1" fmla="*/ 3810000 h 3810000"/>
                  <a:gd name="connsiteX2" fmla="*/ 0 w 3810000"/>
                  <a:gd name="connsiteY2" fmla="*/ 1905000 h 3810000"/>
                  <a:gd name="connsiteX3" fmla="*/ 1905000 w 3810000"/>
                  <a:gd name="connsiteY3" fmla="*/ 0 h 3810000"/>
                  <a:gd name="connsiteX4" fmla="*/ 3810000 w 3810000"/>
                  <a:gd name="connsiteY4" fmla="*/ 1905000 h 3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00" h="3810000">
                    <a:moveTo>
                      <a:pt x="3810000" y="1905000"/>
                    </a:moveTo>
                    <a:cubicBezTo>
                      <a:pt x="3810000" y="2957103"/>
                      <a:pt x="2957103" y="3810000"/>
                      <a:pt x="1905000" y="3810000"/>
                    </a:cubicBezTo>
                    <a:cubicBezTo>
                      <a:pt x="852898" y="3810000"/>
                      <a:pt x="0" y="2957103"/>
                      <a:pt x="0" y="1905000"/>
                    </a:cubicBezTo>
                    <a:cubicBezTo>
                      <a:pt x="0" y="852898"/>
                      <a:pt x="852898" y="0"/>
                      <a:pt x="1905000" y="0"/>
                    </a:cubicBezTo>
                    <a:cubicBezTo>
                      <a:pt x="2957103" y="0"/>
                      <a:pt x="3810000" y="852898"/>
                      <a:pt x="3810000" y="1905000"/>
                    </a:cubicBezTo>
                    <a:close/>
                  </a:path>
                </a:pathLst>
              </a:custGeom>
              <a:solidFill>
                <a:schemeClr val="accent1"/>
              </a:solidFill>
              <a:ln w="6350" cap="flat">
                <a:noFill/>
                <a:prstDash val="solid"/>
                <a:miter/>
              </a:ln>
            </p:spPr>
            <p:txBody>
              <a:bodyPr rtlCol="0" anchor="ctr"/>
              <a:lstStyle/>
              <a:p>
                <a:endParaRPr lang="en-US" sz="1600" dirty="0"/>
              </a:p>
            </p:txBody>
          </p:sp>
          <p:sp>
            <p:nvSpPr>
              <p:cNvPr id="101" name="Freeform 100">
                <a:extLst>
                  <a:ext uri="{FF2B5EF4-FFF2-40B4-BE49-F238E27FC236}">
                    <a16:creationId xmlns:a16="http://schemas.microsoft.com/office/drawing/2014/main" id="{87E3BABD-AD5A-F24B-8DD0-3ED01C07F1F3}"/>
                  </a:ext>
                </a:extLst>
              </p:cNvPr>
              <p:cNvSpPr/>
              <p:nvPr/>
            </p:nvSpPr>
            <p:spPr>
              <a:xfrm>
                <a:off x="6280427" y="2550942"/>
                <a:ext cx="1898650" cy="1905001"/>
              </a:xfrm>
              <a:custGeom>
                <a:avLst/>
                <a:gdLst>
                  <a:gd name="connsiteX0" fmla="*/ 1678210 w 1898650"/>
                  <a:gd name="connsiteY0" fmla="*/ 907142 h 1905000"/>
                  <a:gd name="connsiteX1" fmla="*/ 1542136 w 1898650"/>
                  <a:gd name="connsiteY1" fmla="*/ 907142 h 1905000"/>
                  <a:gd name="connsiteX2" fmla="*/ 1542136 w 1898650"/>
                  <a:gd name="connsiteY2" fmla="*/ 544284 h 1905000"/>
                  <a:gd name="connsiteX3" fmla="*/ 1360710 w 1898650"/>
                  <a:gd name="connsiteY3" fmla="*/ 362858 h 1905000"/>
                  <a:gd name="connsiteX4" fmla="*/ 997852 w 1898650"/>
                  <a:gd name="connsiteY4" fmla="*/ 362858 h 1905000"/>
                  <a:gd name="connsiteX5" fmla="*/ 997852 w 1898650"/>
                  <a:gd name="connsiteY5" fmla="*/ 226790 h 1905000"/>
                  <a:gd name="connsiteX6" fmla="*/ 771068 w 1898650"/>
                  <a:gd name="connsiteY6" fmla="*/ 0 h 1905000"/>
                  <a:gd name="connsiteX7" fmla="*/ 544284 w 1898650"/>
                  <a:gd name="connsiteY7" fmla="*/ 226790 h 1905000"/>
                  <a:gd name="connsiteX8" fmla="*/ 544284 w 1898650"/>
                  <a:gd name="connsiteY8" fmla="*/ 362858 h 1905000"/>
                  <a:gd name="connsiteX9" fmla="*/ 181426 w 1898650"/>
                  <a:gd name="connsiteY9" fmla="*/ 362858 h 1905000"/>
                  <a:gd name="connsiteX10" fmla="*/ 883 w 1898650"/>
                  <a:gd name="connsiteY10" fmla="*/ 544284 h 1905000"/>
                  <a:gd name="connsiteX11" fmla="*/ 883 w 1898650"/>
                  <a:gd name="connsiteY11" fmla="*/ 888981 h 1905000"/>
                  <a:gd name="connsiteX12" fmla="*/ 136068 w 1898650"/>
                  <a:gd name="connsiteY12" fmla="*/ 888981 h 1905000"/>
                  <a:gd name="connsiteX13" fmla="*/ 381019 w 1898650"/>
                  <a:gd name="connsiteY13" fmla="*/ 1133926 h 1905000"/>
                  <a:gd name="connsiteX14" fmla="*/ 136068 w 1898650"/>
                  <a:gd name="connsiteY14" fmla="*/ 1378871 h 1905000"/>
                  <a:gd name="connsiteX15" fmla="*/ 0 w 1898650"/>
                  <a:gd name="connsiteY15" fmla="*/ 1378871 h 1905000"/>
                  <a:gd name="connsiteX16" fmla="*/ 0 w 1898650"/>
                  <a:gd name="connsiteY16" fmla="*/ 1723568 h 1905000"/>
                  <a:gd name="connsiteX17" fmla="*/ 181426 w 1898650"/>
                  <a:gd name="connsiteY17" fmla="*/ 1904987 h 1905000"/>
                  <a:gd name="connsiteX18" fmla="*/ 526123 w 1898650"/>
                  <a:gd name="connsiteY18" fmla="*/ 1904987 h 1905000"/>
                  <a:gd name="connsiteX19" fmla="*/ 526123 w 1898650"/>
                  <a:gd name="connsiteY19" fmla="*/ 1768920 h 1905000"/>
                  <a:gd name="connsiteX20" fmla="*/ 771068 w 1898650"/>
                  <a:gd name="connsiteY20" fmla="*/ 1523974 h 1905000"/>
                  <a:gd name="connsiteX21" fmla="*/ 1016013 w 1898650"/>
                  <a:gd name="connsiteY21" fmla="*/ 1768920 h 1905000"/>
                  <a:gd name="connsiteX22" fmla="*/ 1016013 w 1898650"/>
                  <a:gd name="connsiteY22" fmla="*/ 1905000 h 1905000"/>
                  <a:gd name="connsiteX23" fmla="*/ 1360703 w 1898650"/>
                  <a:gd name="connsiteY23" fmla="*/ 1905000 h 1905000"/>
                  <a:gd name="connsiteX24" fmla="*/ 1542129 w 1898650"/>
                  <a:gd name="connsiteY24" fmla="*/ 1723581 h 1905000"/>
                  <a:gd name="connsiteX25" fmla="*/ 1542129 w 1898650"/>
                  <a:gd name="connsiteY25" fmla="*/ 1360710 h 1905000"/>
                  <a:gd name="connsiteX26" fmla="*/ 1678203 w 1898650"/>
                  <a:gd name="connsiteY26" fmla="*/ 1360710 h 1905000"/>
                  <a:gd name="connsiteX27" fmla="*/ 1904994 w 1898650"/>
                  <a:gd name="connsiteY27" fmla="*/ 1133932 h 1905000"/>
                  <a:gd name="connsiteX28" fmla="*/ 1678210 w 1898650"/>
                  <a:gd name="connsiteY28" fmla="*/ 907142 h 190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898650" h="1905000">
                    <a:moveTo>
                      <a:pt x="1678210" y="907142"/>
                    </a:moveTo>
                    <a:lnTo>
                      <a:pt x="1542136" y="907142"/>
                    </a:lnTo>
                    <a:lnTo>
                      <a:pt x="1542136" y="544284"/>
                    </a:lnTo>
                    <a:cubicBezTo>
                      <a:pt x="1542136" y="444538"/>
                      <a:pt x="1460462" y="362858"/>
                      <a:pt x="1360710" y="362858"/>
                    </a:cubicBezTo>
                    <a:lnTo>
                      <a:pt x="997852" y="362858"/>
                    </a:lnTo>
                    <a:lnTo>
                      <a:pt x="997852" y="226790"/>
                    </a:lnTo>
                    <a:cubicBezTo>
                      <a:pt x="997852" y="101613"/>
                      <a:pt x="896239" y="0"/>
                      <a:pt x="771068" y="0"/>
                    </a:cubicBezTo>
                    <a:cubicBezTo>
                      <a:pt x="645890" y="0"/>
                      <a:pt x="544284" y="101613"/>
                      <a:pt x="544284" y="226790"/>
                    </a:cubicBezTo>
                    <a:lnTo>
                      <a:pt x="544284" y="362858"/>
                    </a:lnTo>
                    <a:lnTo>
                      <a:pt x="181426" y="362858"/>
                    </a:lnTo>
                    <a:cubicBezTo>
                      <a:pt x="81629" y="362858"/>
                      <a:pt x="883" y="444538"/>
                      <a:pt x="883" y="544284"/>
                    </a:cubicBezTo>
                    <a:lnTo>
                      <a:pt x="883" y="888981"/>
                    </a:lnTo>
                    <a:lnTo>
                      <a:pt x="136068" y="888981"/>
                    </a:lnTo>
                    <a:cubicBezTo>
                      <a:pt x="271259" y="888981"/>
                      <a:pt x="381019" y="998741"/>
                      <a:pt x="381019" y="1133926"/>
                    </a:cubicBezTo>
                    <a:cubicBezTo>
                      <a:pt x="381019" y="1269111"/>
                      <a:pt x="271259" y="1378871"/>
                      <a:pt x="136068" y="1378871"/>
                    </a:cubicBezTo>
                    <a:lnTo>
                      <a:pt x="0" y="1378871"/>
                    </a:lnTo>
                    <a:lnTo>
                      <a:pt x="0" y="1723568"/>
                    </a:lnTo>
                    <a:cubicBezTo>
                      <a:pt x="0" y="1823320"/>
                      <a:pt x="81629" y="1904987"/>
                      <a:pt x="181426" y="1904987"/>
                    </a:cubicBezTo>
                    <a:lnTo>
                      <a:pt x="526123" y="1904987"/>
                    </a:lnTo>
                    <a:lnTo>
                      <a:pt x="526123" y="1768920"/>
                    </a:lnTo>
                    <a:cubicBezTo>
                      <a:pt x="526123" y="1633734"/>
                      <a:pt x="635883" y="1523974"/>
                      <a:pt x="771068" y="1523974"/>
                    </a:cubicBezTo>
                    <a:cubicBezTo>
                      <a:pt x="906253" y="1523974"/>
                      <a:pt x="1016013" y="1633734"/>
                      <a:pt x="1016013" y="1768920"/>
                    </a:cubicBezTo>
                    <a:lnTo>
                      <a:pt x="1016013" y="1905000"/>
                    </a:lnTo>
                    <a:lnTo>
                      <a:pt x="1360703" y="1905000"/>
                    </a:lnTo>
                    <a:cubicBezTo>
                      <a:pt x="1460456" y="1905000"/>
                      <a:pt x="1542129" y="1823333"/>
                      <a:pt x="1542129" y="1723581"/>
                    </a:cubicBezTo>
                    <a:lnTo>
                      <a:pt x="1542129" y="1360710"/>
                    </a:lnTo>
                    <a:lnTo>
                      <a:pt x="1678203" y="1360710"/>
                    </a:lnTo>
                    <a:cubicBezTo>
                      <a:pt x="1803381" y="1360710"/>
                      <a:pt x="1904994" y="1259110"/>
                      <a:pt x="1904994" y="1133932"/>
                    </a:cubicBezTo>
                    <a:cubicBezTo>
                      <a:pt x="1904994" y="1008755"/>
                      <a:pt x="1803387" y="907142"/>
                      <a:pt x="1678210" y="907142"/>
                    </a:cubicBezTo>
                    <a:close/>
                  </a:path>
                </a:pathLst>
              </a:custGeom>
              <a:solidFill>
                <a:srgbClr val="FFFFFF"/>
              </a:solidFill>
              <a:ln w="6350" cap="flat">
                <a:noFill/>
                <a:prstDash val="solid"/>
                <a:miter/>
              </a:ln>
            </p:spPr>
            <p:txBody>
              <a:bodyPr rtlCol="0" anchor="ctr"/>
              <a:lstStyle/>
              <a:p>
                <a:endParaRPr lang="en-US" sz="1600" dirty="0"/>
              </a:p>
            </p:txBody>
          </p:sp>
          <p:sp>
            <p:nvSpPr>
              <p:cNvPr id="102" name="Freeform 101">
                <a:extLst>
                  <a:ext uri="{FF2B5EF4-FFF2-40B4-BE49-F238E27FC236}">
                    <a16:creationId xmlns:a16="http://schemas.microsoft.com/office/drawing/2014/main" id="{42E8167F-401B-2C44-AD27-6ACA12FFDA84}"/>
                  </a:ext>
                </a:extLst>
              </p:cNvPr>
              <p:cNvSpPr/>
              <p:nvPr/>
            </p:nvSpPr>
            <p:spPr>
              <a:xfrm>
                <a:off x="5278400" y="2617750"/>
                <a:ext cx="2222500" cy="2222500"/>
              </a:xfrm>
              <a:custGeom>
                <a:avLst/>
                <a:gdLst>
                  <a:gd name="connsiteX0" fmla="*/ 0 w 2222500"/>
                  <a:gd name="connsiteY0" fmla="*/ 0 h 2222500"/>
                  <a:gd name="connsiteX1" fmla="*/ 2222500 w 2222500"/>
                  <a:gd name="connsiteY1" fmla="*/ 0 h 2222500"/>
                  <a:gd name="connsiteX2" fmla="*/ 2222500 w 2222500"/>
                  <a:gd name="connsiteY2" fmla="*/ 2222500 h 2222500"/>
                  <a:gd name="connsiteX3" fmla="*/ 0 w 2222500"/>
                  <a:gd name="connsiteY3" fmla="*/ 2222500 h 2222500"/>
                  <a:gd name="connsiteX4" fmla="*/ 0 w 2222500"/>
                  <a:gd name="connsiteY4" fmla="*/ 0 h 2222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2500" h="2222500">
                    <a:moveTo>
                      <a:pt x="0" y="0"/>
                    </a:moveTo>
                    <a:lnTo>
                      <a:pt x="2222500" y="0"/>
                    </a:lnTo>
                    <a:lnTo>
                      <a:pt x="2222500" y="2222500"/>
                    </a:lnTo>
                    <a:lnTo>
                      <a:pt x="0" y="2222500"/>
                    </a:lnTo>
                    <a:lnTo>
                      <a:pt x="0" y="0"/>
                    </a:lnTo>
                    <a:close/>
                  </a:path>
                </a:pathLst>
              </a:custGeom>
              <a:noFill/>
              <a:ln w="6350" cap="flat">
                <a:noFill/>
                <a:prstDash val="solid"/>
                <a:miter/>
              </a:ln>
            </p:spPr>
            <p:txBody>
              <a:bodyPr rtlCol="0" anchor="ctr"/>
              <a:lstStyle/>
              <a:p>
                <a:endParaRPr lang="en-US" sz="1600" dirty="0"/>
              </a:p>
            </p:txBody>
          </p:sp>
        </p:grpSp>
        <p:sp>
          <p:nvSpPr>
            <p:cNvPr id="105" name="TextBox 104">
              <a:extLst>
                <a:ext uri="{FF2B5EF4-FFF2-40B4-BE49-F238E27FC236}">
                  <a16:creationId xmlns:a16="http://schemas.microsoft.com/office/drawing/2014/main" id="{56BDD7F6-BC15-BC48-8560-19C3AD315AC9}"/>
                </a:ext>
              </a:extLst>
            </p:cNvPr>
            <p:cNvSpPr txBox="1"/>
            <p:nvPr userDrawn="1"/>
          </p:nvSpPr>
          <p:spPr>
            <a:xfrm>
              <a:off x="7435234" y="3295129"/>
              <a:ext cx="1440000" cy="523220"/>
            </a:xfrm>
            <a:prstGeom prst="rect">
              <a:avLst/>
            </a:prstGeom>
            <a:noFill/>
          </p:spPr>
          <p:txBody>
            <a:bodyPr wrap="square" rtlCol="0">
              <a:spAutoFit/>
            </a:bodyPr>
            <a:lstStyle/>
            <a:p>
              <a:pPr algn="ctr"/>
              <a:r>
                <a:rPr lang="en-US" sz="1400" b="1" dirty="0">
                  <a:solidFill>
                    <a:schemeClr val="bg1"/>
                  </a:solidFill>
                </a:rPr>
                <a:t>Idea </a:t>
              </a:r>
              <a:br>
                <a:rPr lang="en-US" sz="1400" b="1" dirty="0">
                  <a:solidFill>
                    <a:schemeClr val="bg1"/>
                  </a:solidFill>
                </a:rPr>
              </a:br>
              <a:r>
                <a:rPr lang="en-US" sz="1400" b="1" dirty="0">
                  <a:solidFill>
                    <a:schemeClr val="bg1"/>
                  </a:solidFill>
                </a:rPr>
                <a:t>Challenges</a:t>
              </a:r>
            </a:p>
          </p:txBody>
        </p:sp>
      </p:grpSp>
      <p:grpSp>
        <p:nvGrpSpPr>
          <p:cNvPr id="108" name="Group 107">
            <a:extLst>
              <a:ext uri="{FF2B5EF4-FFF2-40B4-BE49-F238E27FC236}">
                <a16:creationId xmlns:a16="http://schemas.microsoft.com/office/drawing/2014/main" id="{0E109FD9-A5E1-6841-88B6-87AC8D266F91}"/>
              </a:ext>
            </a:extLst>
          </p:cNvPr>
          <p:cNvGrpSpPr>
            <a:grpSpLocks noChangeAspect="1"/>
          </p:cNvGrpSpPr>
          <p:nvPr userDrawn="1"/>
        </p:nvGrpSpPr>
        <p:grpSpPr>
          <a:xfrm>
            <a:off x="1768325" y="4437344"/>
            <a:ext cx="2088000" cy="2088000"/>
            <a:chOff x="6771561" y="1694377"/>
            <a:chExt cx="1980000" cy="1980000"/>
          </a:xfrm>
        </p:grpSpPr>
        <p:grpSp>
          <p:nvGrpSpPr>
            <p:cNvPr id="86" name="Graphic 80">
              <a:extLst>
                <a:ext uri="{FF2B5EF4-FFF2-40B4-BE49-F238E27FC236}">
                  <a16:creationId xmlns:a16="http://schemas.microsoft.com/office/drawing/2014/main" id="{EFB8E618-16C0-164A-8769-73CEA348910E}"/>
                </a:ext>
              </a:extLst>
            </p:cNvPr>
            <p:cNvGrpSpPr>
              <a:grpSpLocks noChangeAspect="1"/>
            </p:cNvGrpSpPr>
            <p:nvPr/>
          </p:nvGrpSpPr>
          <p:grpSpPr>
            <a:xfrm>
              <a:off x="6771561" y="1694377"/>
              <a:ext cx="1980000" cy="1980000"/>
              <a:chOff x="3591949" y="1360945"/>
              <a:chExt cx="5238750" cy="5238750"/>
            </a:xfrm>
          </p:grpSpPr>
          <p:sp>
            <p:nvSpPr>
              <p:cNvPr id="89" name="Freeform 88">
                <a:extLst>
                  <a:ext uri="{FF2B5EF4-FFF2-40B4-BE49-F238E27FC236}">
                    <a16:creationId xmlns:a16="http://schemas.microsoft.com/office/drawing/2014/main" id="{A56B640E-E8CB-DD4C-90D3-5C4902E16A36}"/>
                  </a:ext>
                </a:extLst>
              </p:cNvPr>
              <p:cNvSpPr>
                <a:spLocks noChangeAspect="1"/>
              </p:cNvSpPr>
              <p:nvPr/>
            </p:nvSpPr>
            <p:spPr>
              <a:xfrm>
                <a:off x="3591949" y="1360945"/>
                <a:ext cx="5238750" cy="5238750"/>
              </a:xfrm>
              <a:custGeom>
                <a:avLst/>
                <a:gdLst>
                  <a:gd name="connsiteX0" fmla="*/ 3810000 w 3810000"/>
                  <a:gd name="connsiteY0" fmla="*/ 1905000 h 3810000"/>
                  <a:gd name="connsiteX1" fmla="*/ 1905000 w 3810000"/>
                  <a:gd name="connsiteY1" fmla="*/ 3810000 h 3810000"/>
                  <a:gd name="connsiteX2" fmla="*/ 0 w 3810000"/>
                  <a:gd name="connsiteY2" fmla="*/ 1905000 h 3810000"/>
                  <a:gd name="connsiteX3" fmla="*/ 1905000 w 3810000"/>
                  <a:gd name="connsiteY3" fmla="*/ 0 h 3810000"/>
                  <a:gd name="connsiteX4" fmla="*/ 3810000 w 3810000"/>
                  <a:gd name="connsiteY4" fmla="*/ 1905000 h 3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00" h="3810000">
                    <a:moveTo>
                      <a:pt x="3810000" y="1905000"/>
                    </a:moveTo>
                    <a:cubicBezTo>
                      <a:pt x="3810000" y="2957103"/>
                      <a:pt x="2957103" y="3810000"/>
                      <a:pt x="1905000" y="3810000"/>
                    </a:cubicBezTo>
                    <a:cubicBezTo>
                      <a:pt x="852898" y="3810000"/>
                      <a:pt x="0" y="2957103"/>
                      <a:pt x="0" y="1905000"/>
                    </a:cubicBezTo>
                    <a:cubicBezTo>
                      <a:pt x="0" y="852898"/>
                      <a:pt x="852898" y="0"/>
                      <a:pt x="1905000" y="0"/>
                    </a:cubicBezTo>
                    <a:cubicBezTo>
                      <a:pt x="2957103" y="0"/>
                      <a:pt x="3810000" y="852898"/>
                      <a:pt x="3810000" y="1905000"/>
                    </a:cubicBezTo>
                    <a:close/>
                  </a:path>
                </a:pathLst>
              </a:custGeom>
              <a:solidFill>
                <a:schemeClr val="accent1"/>
              </a:solidFill>
              <a:ln w="6350" cap="flat">
                <a:noFill/>
                <a:prstDash val="solid"/>
                <a:miter/>
              </a:ln>
            </p:spPr>
            <p:txBody>
              <a:bodyPr rtlCol="0" anchor="ctr"/>
              <a:lstStyle/>
              <a:p>
                <a:endParaRPr lang="en-US" sz="1400" b="1" dirty="0">
                  <a:solidFill>
                    <a:schemeClr val="bg1"/>
                  </a:solidFill>
                </a:endParaRPr>
              </a:p>
            </p:txBody>
          </p:sp>
          <p:sp>
            <p:nvSpPr>
              <p:cNvPr id="90" name="Freeform 89">
                <a:extLst>
                  <a:ext uri="{FF2B5EF4-FFF2-40B4-BE49-F238E27FC236}">
                    <a16:creationId xmlns:a16="http://schemas.microsoft.com/office/drawing/2014/main" id="{7C5AA0FE-5D53-BF4D-B2F7-967979B9A79C}"/>
                  </a:ext>
                </a:extLst>
              </p:cNvPr>
              <p:cNvSpPr/>
              <p:nvPr/>
            </p:nvSpPr>
            <p:spPr>
              <a:xfrm>
                <a:off x="5232797" y="2053981"/>
                <a:ext cx="1879600" cy="2095500"/>
              </a:xfrm>
              <a:custGeom>
                <a:avLst/>
                <a:gdLst>
                  <a:gd name="connsiteX0" fmla="*/ 1552090 w 1879600"/>
                  <a:gd name="connsiteY0" fmla="*/ 258763 h 2095500"/>
                  <a:gd name="connsiteX1" fmla="*/ 1527941 w 1879600"/>
                  <a:gd name="connsiteY1" fmla="*/ 252520 h 2095500"/>
                  <a:gd name="connsiteX2" fmla="*/ 944319 w 1879600"/>
                  <a:gd name="connsiteY2" fmla="*/ 104775 h 2095500"/>
                  <a:gd name="connsiteX3" fmla="*/ 360754 w 1879600"/>
                  <a:gd name="connsiteY3" fmla="*/ 252520 h 2095500"/>
                  <a:gd name="connsiteX4" fmla="*/ 289475 w 1879600"/>
                  <a:gd name="connsiteY4" fmla="*/ 231546 h 2095500"/>
                  <a:gd name="connsiteX5" fmla="*/ 310455 w 1879600"/>
                  <a:gd name="connsiteY5" fmla="*/ 160338 h 2095500"/>
                  <a:gd name="connsiteX6" fmla="*/ 944319 w 1879600"/>
                  <a:gd name="connsiteY6" fmla="*/ 0 h 2095500"/>
                  <a:gd name="connsiteX7" fmla="*/ 1576137 w 1879600"/>
                  <a:gd name="connsiteY7" fmla="*/ 159258 h 2095500"/>
                  <a:gd name="connsiteX8" fmla="*/ 1598140 w 1879600"/>
                  <a:gd name="connsiteY8" fmla="*/ 229445 h 2095500"/>
                  <a:gd name="connsiteX9" fmla="*/ 1552090 w 1879600"/>
                  <a:gd name="connsiteY9" fmla="*/ 258763 h 2095500"/>
                  <a:gd name="connsiteX10" fmla="*/ 52709 w 1879600"/>
                  <a:gd name="connsiteY10" fmla="*/ 808831 h 2095500"/>
                  <a:gd name="connsiteX11" fmla="*/ 22324 w 1879600"/>
                  <a:gd name="connsiteY11" fmla="*/ 799427 h 2095500"/>
                  <a:gd name="connsiteX12" fmla="*/ 9745 w 1879600"/>
                  <a:gd name="connsiteY12" fmla="*/ 726116 h 2095500"/>
                  <a:gd name="connsiteX13" fmla="*/ 402651 w 1879600"/>
                  <a:gd name="connsiteY13" fmla="*/ 383502 h 2095500"/>
                  <a:gd name="connsiteX14" fmla="*/ 1482932 w 1879600"/>
                  <a:gd name="connsiteY14" fmla="*/ 382429 h 2095500"/>
                  <a:gd name="connsiteX15" fmla="*/ 1875838 w 1879600"/>
                  <a:gd name="connsiteY15" fmla="*/ 722948 h 2095500"/>
                  <a:gd name="connsiteX16" fmla="*/ 1863259 w 1879600"/>
                  <a:gd name="connsiteY16" fmla="*/ 796309 h 2095500"/>
                  <a:gd name="connsiteX17" fmla="*/ 1789898 w 1879600"/>
                  <a:gd name="connsiteY17" fmla="*/ 783730 h 2095500"/>
                  <a:gd name="connsiteX18" fmla="*/ 1434640 w 1879600"/>
                  <a:gd name="connsiteY18" fmla="*/ 475698 h 2095500"/>
                  <a:gd name="connsiteX19" fmla="*/ 449819 w 1879600"/>
                  <a:gd name="connsiteY19" fmla="*/ 476720 h 2095500"/>
                  <a:gd name="connsiteX20" fmla="*/ 93590 w 1879600"/>
                  <a:gd name="connsiteY20" fmla="*/ 786848 h 2095500"/>
                  <a:gd name="connsiteX21" fmla="*/ 52709 w 1879600"/>
                  <a:gd name="connsiteY21" fmla="*/ 808831 h 2095500"/>
                  <a:gd name="connsiteX22" fmla="*/ 707559 w 1879600"/>
                  <a:gd name="connsiteY22" fmla="*/ 2073497 h 2095500"/>
                  <a:gd name="connsiteX23" fmla="*/ 670875 w 1879600"/>
                  <a:gd name="connsiteY23" fmla="*/ 2057845 h 2095500"/>
                  <a:gd name="connsiteX24" fmla="*/ 460309 w 1879600"/>
                  <a:gd name="connsiteY24" fmla="*/ 1781169 h 2095500"/>
                  <a:gd name="connsiteX25" fmla="*/ 350251 w 1879600"/>
                  <a:gd name="connsiteY25" fmla="*/ 1326464 h 2095500"/>
                  <a:gd name="connsiteX26" fmla="*/ 943309 w 1879600"/>
                  <a:gd name="connsiteY26" fmla="*/ 761714 h 2095500"/>
                  <a:gd name="connsiteX27" fmla="*/ 1536348 w 1879600"/>
                  <a:gd name="connsiteY27" fmla="*/ 1326464 h 2095500"/>
                  <a:gd name="connsiteX28" fmla="*/ 1483955 w 1879600"/>
                  <a:gd name="connsiteY28" fmla="*/ 1378852 h 2095500"/>
                  <a:gd name="connsiteX29" fmla="*/ 1431573 w 1879600"/>
                  <a:gd name="connsiteY29" fmla="*/ 1326464 h 2095500"/>
                  <a:gd name="connsiteX30" fmla="*/ 943309 w 1879600"/>
                  <a:gd name="connsiteY30" fmla="*/ 866489 h 2095500"/>
                  <a:gd name="connsiteX31" fmla="*/ 455026 w 1879600"/>
                  <a:gd name="connsiteY31" fmla="*/ 1326464 h 2095500"/>
                  <a:gd name="connsiteX32" fmla="*/ 552492 w 1879600"/>
                  <a:gd name="connsiteY32" fmla="*/ 1729816 h 2095500"/>
                  <a:gd name="connsiteX33" fmla="*/ 746338 w 1879600"/>
                  <a:gd name="connsiteY33" fmla="*/ 1983365 h 2095500"/>
                  <a:gd name="connsiteX34" fmla="*/ 746338 w 1879600"/>
                  <a:gd name="connsiteY34" fmla="*/ 2057851 h 2095500"/>
                  <a:gd name="connsiteX35" fmla="*/ 707559 w 1879600"/>
                  <a:gd name="connsiteY35" fmla="*/ 2073497 h 2095500"/>
                  <a:gd name="connsiteX36" fmla="*/ 1458783 w 1879600"/>
                  <a:gd name="connsiteY36" fmla="*/ 1879606 h 2095500"/>
                  <a:gd name="connsiteX37" fmla="*/ 1134019 w 1879600"/>
                  <a:gd name="connsiteY37" fmla="*/ 1786388 h 2095500"/>
                  <a:gd name="connsiteX38" fmla="*/ 884629 w 1879600"/>
                  <a:gd name="connsiteY38" fmla="*/ 1326458 h 2095500"/>
                  <a:gd name="connsiteX39" fmla="*/ 937003 w 1879600"/>
                  <a:gd name="connsiteY39" fmla="*/ 1274070 h 2095500"/>
                  <a:gd name="connsiteX40" fmla="*/ 989391 w 1879600"/>
                  <a:gd name="connsiteY40" fmla="*/ 1326458 h 2095500"/>
                  <a:gd name="connsiteX41" fmla="*/ 1192655 w 1879600"/>
                  <a:gd name="connsiteY41" fmla="*/ 1699413 h 2095500"/>
                  <a:gd name="connsiteX42" fmla="*/ 1458783 w 1879600"/>
                  <a:gd name="connsiteY42" fmla="*/ 1773803 h 2095500"/>
                  <a:gd name="connsiteX43" fmla="*/ 1567755 w 1879600"/>
                  <a:gd name="connsiteY43" fmla="*/ 1763363 h 2095500"/>
                  <a:gd name="connsiteX44" fmla="*/ 1628531 w 1879600"/>
                  <a:gd name="connsiteY44" fmla="*/ 1806340 h 2095500"/>
                  <a:gd name="connsiteX45" fmla="*/ 1585555 w 1879600"/>
                  <a:gd name="connsiteY45" fmla="*/ 1867116 h 2095500"/>
                  <a:gd name="connsiteX46" fmla="*/ 1458783 w 1879600"/>
                  <a:gd name="connsiteY46" fmla="*/ 1879606 h 2095500"/>
                  <a:gd name="connsiteX47" fmla="*/ 1248217 w 1879600"/>
                  <a:gd name="connsiteY47" fmla="*/ 2095500 h 2095500"/>
                  <a:gd name="connsiteX48" fmla="*/ 1234596 w 1879600"/>
                  <a:gd name="connsiteY48" fmla="*/ 2093455 h 2095500"/>
                  <a:gd name="connsiteX49" fmla="*/ 844814 w 1879600"/>
                  <a:gd name="connsiteY49" fmla="*/ 1873364 h 2095500"/>
                  <a:gd name="connsiteX50" fmla="*/ 617459 w 1879600"/>
                  <a:gd name="connsiteY50" fmla="*/ 1326464 h 2095500"/>
                  <a:gd name="connsiteX51" fmla="*/ 940122 w 1879600"/>
                  <a:gd name="connsiteY51" fmla="*/ 1018381 h 2095500"/>
                  <a:gd name="connsiteX52" fmla="*/ 1262841 w 1879600"/>
                  <a:gd name="connsiteY52" fmla="*/ 1326464 h 2095500"/>
                  <a:gd name="connsiteX53" fmla="*/ 1480773 w 1879600"/>
                  <a:gd name="connsiteY53" fmla="*/ 1529677 h 2095500"/>
                  <a:gd name="connsiteX54" fmla="*/ 1698705 w 1879600"/>
                  <a:gd name="connsiteY54" fmla="*/ 1326464 h 2095500"/>
                  <a:gd name="connsiteX55" fmla="*/ 939093 w 1879600"/>
                  <a:gd name="connsiteY55" fmla="*/ 610845 h 2095500"/>
                  <a:gd name="connsiteX56" fmla="*/ 246549 w 1879600"/>
                  <a:gd name="connsiteY56" fmla="*/ 1033012 h 2095500"/>
                  <a:gd name="connsiteX57" fmla="*/ 184694 w 1879600"/>
                  <a:gd name="connsiteY57" fmla="*/ 1326458 h 2095500"/>
                  <a:gd name="connsiteX58" fmla="*/ 254937 w 1879600"/>
                  <a:gd name="connsiteY58" fmla="*/ 1704632 h 2095500"/>
                  <a:gd name="connsiteX59" fmla="*/ 224559 w 1879600"/>
                  <a:gd name="connsiteY59" fmla="*/ 1771758 h 2095500"/>
                  <a:gd name="connsiteX60" fmla="*/ 157484 w 1879600"/>
                  <a:gd name="connsiteY60" fmla="*/ 1741367 h 2095500"/>
                  <a:gd name="connsiteX61" fmla="*/ 81005 w 1879600"/>
                  <a:gd name="connsiteY61" fmla="*/ 1326458 h 2095500"/>
                  <a:gd name="connsiteX62" fmla="*/ 152271 w 1879600"/>
                  <a:gd name="connsiteY62" fmla="*/ 986968 h 2095500"/>
                  <a:gd name="connsiteX63" fmla="*/ 939105 w 1879600"/>
                  <a:gd name="connsiteY63" fmla="*/ 504990 h 2095500"/>
                  <a:gd name="connsiteX64" fmla="*/ 1803493 w 1879600"/>
                  <a:gd name="connsiteY64" fmla="*/ 1325442 h 2095500"/>
                  <a:gd name="connsiteX65" fmla="*/ 1480786 w 1879600"/>
                  <a:gd name="connsiteY65" fmla="*/ 1633423 h 2095500"/>
                  <a:gd name="connsiteX66" fmla="*/ 1158079 w 1879600"/>
                  <a:gd name="connsiteY66" fmla="*/ 1325442 h 2095500"/>
                  <a:gd name="connsiteX67" fmla="*/ 940134 w 1879600"/>
                  <a:gd name="connsiteY67" fmla="*/ 1122128 h 2095500"/>
                  <a:gd name="connsiteX68" fmla="*/ 722247 w 1879600"/>
                  <a:gd name="connsiteY68" fmla="*/ 1325442 h 2095500"/>
                  <a:gd name="connsiteX69" fmla="*/ 918138 w 1879600"/>
                  <a:gd name="connsiteY69" fmla="*/ 1797952 h 2095500"/>
                  <a:gd name="connsiteX70" fmla="*/ 1260809 w 1879600"/>
                  <a:gd name="connsiteY70" fmla="*/ 1991747 h 2095500"/>
                  <a:gd name="connsiteX71" fmla="*/ 1297442 w 1879600"/>
                  <a:gd name="connsiteY71" fmla="*/ 2055698 h 2095500"/>
                  <a:gd name="connsiteX72" fmla="*/ 1248217 w 1879600"/>
                  <a:gd name="connsiteY72" fmla="*/ 2095500 h 2095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1879600" h="2095500">
                    <a:moveTo>
                      <a:pt x="1552090" y="258763"/>
                    </a:moveTo>
                    <a:cubicBezTo>
                      <a:pt x="1543708" y="258763"/>
                      <a:pt x="1535320" y="256718"/>
                      <a:pt x="1527941" y="252520"/>
                    </a:cubicBezTo>
                    <a:cubicBezTo>
                      <a:pt x="1326786" y="148774"/>
                      <a:pt x="1152853" y="104775"/>
                      <a:pt x="944319" y="104775"/>
                    </a:cubicBezTo>
                    <a:cubicBezTo>
                      <a:pt x="736915" y="104775"/>
                      <a:pt x="539900" y="153988"/>
                      <a:pt x="360754" y="252520"/>
                    </a:cubicBezTo>
                    <a:cubicBezTo>
                      <a:pt x="335620" y="266129"/>
                      <a:pt x="304156" y="256724"/>
                      <a:pt x="289475" y="231546"/>
                    </a:cubicBezTo>
                    <a:cubicBezTo>
                      <a:pt x="275867" y="206375"/>
                      <a:pt x="285284" y="173939"/>
                      <a:pt x="310455" y="160338"/>
                    </a:cubicBezTo>
                    <a:cubicBezTo>
                      <a:pt x="505324" y="54483"/>
                      <a:pt x="719072" y="0"/>
                      <a:pt x="944319" y="0"/>
                    </a:cubicBezTo>
                    <a:cubicBezTo>
                      <a:pt x="1167585" y="0"/>
                      <a:pt x="1362403" y="49213"/>
                      <a:pt x="1576137" y="159258"/>
                    </a:cubicBezTo>
                    <a:cubicBezTo>
                      <a:pt x="1602338" y="172866"/>
                      <a:pt x="1611748" y="204330"/>
                      <a:pt x="1598140" y="229445"/>
                    </a:cubicBezTo>
                    <a:cubicBezTo>
                      <a:pt x="1588730" y="248323"/>
                      <a:pt x="1570924" y="258763"/>
                      <a:pt x="1552090" y="258763"/>
                    </a:cubicBezTo>
                    <a:close/>
                    <a:moveTo>
                      <a:pt x="52709" y="808831"/>
                    </a:moveTo>
                    <a:cubicBezTo>
                      <a:pt x="42225" y="808831"/>
                      <a:pt x="31741" y="805713"/>
                      <a:pt x="22324" y="799427"/>
                    </a:cubicBezTo>
                    <a:cubicBezTo>
                      <a:pt x="-1774" y="782644"/>
                      <a:pt x="-6988" y="750215"/>
                      <a:pt x="9745" y="726116"/>
                    </a:cubicBezTo>
                    <a:cubicBezTo>
                      <a:pt x="113491" y="579444"/>
                      <a:pt x="245476" y="464179"/>
                      <a:pt x="402651" y="383502"/>
                    </a:cubicBezTo>
                    <a:cubicBezTo>
                      <a:pt x="731657" y="213754"/>
                      <a:pt x="1152859" y="212731"/>
                      <a:pt x="1482932" y="382429"/>
                    </a:cubicBezTo>
                    <a:cubicBezTo>
                      <a:pt x="1640101" y="463105"/>
                      <a:pt x="1772092" y="577291"/>
                      <a:pt x="1875838" y="722948"/>
                    </a:cubicBezTo>
                    <a:cubicBezTo>
                      <a:pt x="1892622" y="746017"/>
                      <a:pt x="1887306" y="779526"/>
                      <a:pt x="1863259" y="796309"/>
                    </a:cubicBezTo>
                    <a:cubicBezTo>
                      <a:pt x="1839110" y="813041"/>
                      <a:pt x="1806681" y="807822"/>
                      <a:pt x="1789898" y="783730"/>
                    </a:cubicBezTo>
                    <a:cubicBezTo>
                      <a:pt x="1695556" y="651682"/>
                      <a:pt x="1576144" y="547986"/>
                      <a:pt x="1434640" y="475698"/>
                    </a:cubicBezTo>
                    <a:cubicBezTo>
                      <a:pt x="1134025" y="321659"/>
                      <a:pt x="749463" y="321659"/>
                      <a:pt x="449819" y="476720"/>
                    </a:cubicBezTo>
                    <a:cubicBezTo>
                      <a:pt x="307337" y="550082"/>
                      <a:pt x="187881" y="654857"/>
                      <a:pt x="93590" y="786848"/>
                    </a:cubicBezTo>
                    <a:cubicBezTo>
                      <a:pt x="85196" y="801522"/>
                      <a:pt x="69492" y="808831"/>
                      <a:pt x="52709" y="808831"/>
                    </a:cubicBezTo>
                    <a:close/>
                    <a:moveTo>
                      <a:pt x="707559" y="2073497"/>
                    </a:moveTo>
                    <a:cubicBezTo>
                      <a:pt x="693938" y="2073497"/>
                      <a:pt x="680337" y="2068284"/>
                      <a:pt x="670875" y="2057845"/>
                    </a:cubicBezTo>
                    <a:cubicBezTo>
                      <a:pt x="579765" y="1966576"/>
                      <a:pt x="530496" y="1907946"/>
                      <a:pt x="460309" y="1781169"/>
                    </a:cubicBezTo>
                    <a:cubicBezTo>
                      <a:pt x="388014" y="1652245"/>
                      <a:pt x="350251" y="1495082"/>
                      <a:pt x="350251" y="1326464"/>
                    </a:cubicBezTo>
                    <a:cubicBezTo>
                      <a:pt x="350251" y="1015212"/>
                      <a:pt x="616386" y="761714"/>
                      <a:pt x="943309" y="761714"/>
                    </a:cubicBezTo>
                    <a:cubicBezTo>
                      <a:pt x="1270213" y="761714"/>
                      <a:pt x="1536348" y="1015212"/>
                      <a:pt x="1536348" y="1326464"/>
                    </a:cubicBezTo>
                    <a:cubicBezTo>
                      <a:pt x="1536348" y="1355731"/>
                      <a:pt x="1513221" y="1378852"/>
                      <a:pt x="1483955" y="1378852"/>
                    </a:cubicBezTo>
                    <a:cubicBezTo>
                      <a:pt x="1454592" y="1378852"/>
                      <a:pt x="1431573" y="1355731"/>
                      <a:pt x="1431573" y="1326464"/>
                    </a:cubicBezTo>
                    <a:cubicBezTo>
                      <a:pt x="1431573" y="1072915"/>
                      <a:pt x="1212613" y="866489"/>
                      <a:pt x="943309" y="866489"/>
                    </a:cubicBezTo>
                    <a:cubicBezTo>
                      <a:pt x="674050" y="866489"/>
                      <a:pt x="455026" y="1072915"/>
                      <a:pt x="455026" y="1326464"/>
                    </a:cubicBezTo>
                    <a:cubicBezTo>
                      <a:pt x="455026" y="1477289"/>
                      <a:pt x="488592" y="1616647"/>
                      <a:pt x="552492" y="1729816"/>
                    </a:cubicBezTo>
                    <a:cubicBezTo>
                      <a:pt x="619567" y="1850346"/>
                      <a:pt x="665662" y="1901705"/>
                      <a:pt x="746338" y="1983365"/>
                    </a:cubicBezTo>
                    <a:cubicBezTo>
                      <a:pt x="766240" y="2004339"/>
                      <a:pt x="766240" y="2036775"/>
                      <a:pt x="746338" y="2057851"/>
                    </a:cubicBezTo>
                    <a:cubicBezTo>
                      <a:pt x="734769" y="2068284"/>
                      <a:pt x="721161" y="2073497"/>
                      <a:pt x="707559" y="2073497"/>
                    </a:cubicBezTo>
                    <a:close/>
                    <a:moveTo>
                      <a:pt x="1458783" y="1879606"/>
                    </a:moveTo>
                    <a:cubicBezTo>
                      <a:pt x="1334158" y="1879606"/>
                      <a:pt x="1224068" y="1848295"/>
                      <a:pt x="1134019" y="1786388"/>
                    </a:cubicBezTo>
                    <a:cubicBezTo>
                      <a:pt x="977885" y="1680591"/>
                      <a:pt x="884629" y="1508798"/>
                      <a:pt x="884629" y="1326458"/>
                    </a:cubicBezTo>
                    <a:cubicBezTo>
                      <a:pt x="884629" y="1297096"/>
                      <a:pt x="907692" y="1274070"/>
                      <a:pt x="937003" y="1274070"/>
                    </a:cubicBezTo>
                    <a:cubicBezTo>
                      <a:pt x="966321" y="1274070"/>
                      <a:pt x="989391" y="1297096"/>
                      <a:pt x="989391" y="1326458"/>
                    </a:cubicBezTo>
                    <a:cubicBezTo>
                      <a:pt x="989391" y="1474216"/>
                      <a:pt x="1064861" y="1613573"/>
                      <a:pt x="1192655" y="1699413"/>
                    </a:cubicBezTo>
                    <a:cubicBezTo>
                      <a:pt x="1267038" y="1749761"/>
                      <a:pt x="1354008" y="1773803"/>
                      <a:pt x="1458783" y="1773803"/>
                    </a:cubicBezTo>
                    <a:cubicBezTo>
                      <a:pt x="1483948" y="1773803"/>
                      <a:pt x="1525909" y="1770736"/>
                      <a:pt x="1567755" y="1763363"/>
                    </a:cubicBezTo>
                    <a:cubicBezTo>
                      <a:pt x="1596102" y="1758150"/>
                      <a:pt x="1623318" y="1776971"/>
                      <a:pt x="1628531" y="1806340"/>
                    </a:cubicBezTo>
                    <a:cubicBezTo>
                      <a:pt x="1633751" y="1834578"/>
                      <a:pt x="1614917" y="1861795"/>
                      <a:pt x="1585555" y="1867116"/>
                    </a:cubicBezTo>
                    <a:cubicBezTo>
                      <a:pt x="1525909" y="1878584"/>
                      <a:pt x="1473515" y="1879606"/>
                      <a:pt x="1458783" y="1879606"/>
                    </a:cubicBezTo>
                    <a:close/>
                    <a:moveTo>
                      <a:pt x="1248217" y="2095500"/>
                    </a:moveTo>
                    <a:cubicBezTo>
                      <a:pt x="1244020" y="2095500"/>
                      <a:pt x="1238800" y="2094471"/>
                      <a:pt x="1234596" y="2093455"/>
                    </a:cubicBezTo>
                    <a:cubicBezTo>
                      <a:pt x="1067928" y="2047310"/>
                      <a:pt x="959006" y="1985505"/>
                      <a:pt x="844814" y="1873364"/>
                    </a:cubicBezTo>
                    <a:cubicBezTo>
                      <a:pt x="698136" y="1727765"/>
                      <a:pt x="617459" y="1533976"/>
                      <a:pt x="617459" y="1326464"/>
                    </a:cubicBezTo>
                    <a:cubicBezTo>
                      <a:pt x="617459" y="1156722"/>
                      <a:pt x="762036" y="1018381"/>
                      <a:pt x="940122" y="1018381"/>
                    </a:cubicBezTo>
                    <a:cubicBezTo>
                      <a:pt x="1118252" y="1018381"/>
                      <a:pt x="1262841" y="1156716"/>
                      <a:pt x="1262841" y="1326464"/>
                    </a:cubicBezTo>
                    <a:cubicBezTo>
                      <a:pt x="1262841" y="1438605"/>
                      <a:pt x="1360346" y="1529677"/>
                      <a:pt x="1480773" y="1529677"/>
                    </a:cubicBezTo>
                    <a:cubicBezTo>
                      <a:pt x="1601309" y="1529677"/>
                      <a:pt x="1698705" y="1438605"/>
                      <a:pt x="1698705" y="1326464"/>
                    </a:cubicBezTo>
                    <a:cubicBezTo>
                      <a:pt x="1698705" y="931463"/>
                      <a:pt x="1358193" y="610845"/>
                      <a:pt x="939093" y="610845"/>
                    </a:cubicBezTo>
                    <a:cubicBezTo>
                      <a:pt x="641551" y="610845"/>
                      <a:pt x="369123" y="776395"/>
                      <a:pt x="246549" y="1033012"/>
                    </a:cubicBezTo>
                    <a:cubicBezTo>
                      <a:pt x="205668" y="1117936"/>
                      <a:pt x="184694" y="1217492"/>
                      <a:pt x="184694" y="1326458"/>
                    </a:cubicBezTo>
                    <a:cubicBezTo>
                      <a:pt x="184694" y="1408113"/>
                      <a:pt x="192053" y="1537036"/>
                      <a:pt x="254937" y="1704632"/>
                    </a:cubicBezTo>
                    <a:cubicBezTo>
                      <a:pt x="265434" y="1731956"/>
                      <a:pt x="251769" y="1762347"/>
                      <a:pt x="224559" y="1771758"/>
                    </a:cubicBezTo>
                    <a:cubicBezTo>
                      <a:pt x="197286" y="1782197"/>
                      <a:pt x="166895" y="1767561"/>
                      <a:pt x="157484" y="1741367"/>
                    </a:cubicBezTo>
                    <a:cubicBezTo>
                      <a:pt x="106119" y="1604156"/>
                      <a:pt x="81005" y="1467866"/>
                      <a:pt x="81005" y="1326458"/>
                    </a:cubicBezTo>
                    <a:cubicBezTo>
                      <a:pt x="81005" y="1200709"/>
                      <a:pt x="105103" y="1086523"/>
                      <a:pt x="152271" y="986968"/>
                    </a:cubicBezTo>
                    <a:cubicBezTo>
                      <a:pt x="291621" y="694639"/>
                      <a:pt x="600682" y="504990"/>
                      <a:pt x="939105" y="504990"/>
                    </a:cubicBezTo>
                    <a:cubicBezTo>
                      <a:pt x="1415806" y="504990"/>
                      <a:pt x="1803493" y="872776"/>
                      <a:pt x="1803493" y="1325442"/>
                    </a:cubicBezTo>
                    <a:cubicBezTo>
                      <a:pt x="1803493" y="1495082"/>
                      <a:pt x="1658916" y="1633423"/>
                      <a:pt x="1480786" y="1633423"/>
                    </a:cubicBezTo>
                    <a:cubicBezTo>
                      <a:pt x="1302643" y="1633423"/>
                      <a:pt x="1158079" y="1495082"/>
                      <a:pt x="1158079" y="1325442"/>
                    </a:cubicBezTo>
                    <a:cubicBezTo>
                      <a:pt x="1158079" y="1213295"/>
                      <a:pt x="1060663" y="1122128"/>
                      <a:pt x="940134" y="1122128"/>
                    </a:cubicBezTo>
                    <a:cubicBezTo>
                      <a:pt x="819656" y="1122128"/>
                      <a:pt x="722247" y="1213288"/>
                      <a:pt x="722247" y="1325442"/>
                    </a:cubicBezTo>
                    <a:cubicBezTo>
                      <a:pt x="722247" y="1504499"/>
                      <a:pt x="791360" y="1672196"/>
                      <a:pt x="918138" y="1797952"/>
                    </a:cubicBezTo>
                    <a:cubicBezTo>
                      <a:pt x="1017699" y="1896383"/>
                      <a:pt x="1113051" y="1950923"/>
                      <a:pt x="1260809" y="1991747"/>
                    </a:cubicBezTo>
                    <a:cubicBezTo>
                      <a:pt x="1289041" y="1999107"/>
                      <a:pt x="1304808" y="2028381"/>
                      <a:pt x="1297442" y="2055698"/>
                    </a:cubicBezTo>
                    <a:cubicBezTo>
                      <a:pt x="1292210" y="2079746"/>
                      <a:pt x="1270207" y="2095500"/>
                      <a:pt x="1248217" y="2095500"/>
                    </a:cubicBezTo>
                    <a:close/>
                  </a:path>
                </a:pathLst>
              </a:custGeom>
              <a:solidFill>
                <a:srgbClr val="FFFFFF"/>
              </a:solidFill>
              <a:ln w="6350" cap="flat">
                <a:noFill/>
                <a:prstDash val="solid"/>
                <a:miter/>
              </a:ln>
            </p:spPr>
            <p:txBody>
              <a:bodyPr rtlCol="0" anchor="ctr"/>
              <a:lstStyle/>
              <a:p>
                <a:endParaRPr lang="en-US" sz="1400" b="1" dirty="0">
                  <a:solidFill>
                    <a:schemeClr val="bg1"/>
                  </a:solidFill>
                </a:endParaRPr>
              </a:p>
            </p:txBody>
          </p:sp>
        </p:grpSp>
        <p:sp>
          <p:nvSpPr>
            <p:cNvPr id="107" name="TextBox 106">
              <a:extLst>
                <a:ext uri="{FF2B5EF4-FFF2-40B4-BE49-F238E27FC236}">
                  <a16:creationId xmlns:a16="http://schemas.microsoft.com/office/drawing/2014/main" id="{A9CE2742-BA89-D94D-BEAE-974170248838}"/>
                </a:ext>
              </a:extLst>
            </p:cNvPr>
            <p:cNvSpPr txBox="1"/>
            <p:nvPr userDrawn="1"/>
          </p:nvSpPr>
          <p:spPr>
            <a:xfrm>
              <a:off x="6905187" y="2834873"/>
              <a:ext cx="1683474" cy="523220"/>
            </a:xfrm>
            <a:prstGeom prst="rect">
              <a:avLst/>
            </a:prstGeom>
            <a:noFill/>
          </p:spPr>
          <p:txBody>
            <a:bodyPr wrap="none" rtlCol="0">
              <a:spAutoFit/>
            </a:bodyPr>
            <a:lstStyle/>
            <a:p>
              <a:pPr algn="ctr"/>
              <a:r>
                <a:rPr lang="en-US" sz="1400" b="1" dirty="0">
                  <a:solidFill>
                    <a:schemeClr val="bg1"/>
                  </a:solidFill>
                </a:rPr>
                <a:t>Collaborative </a:t>
              </a:r>
              <a:br>
                <a:rPr lang="en-US" sz="1400" b="1" dirty="0">
                  <a:solidFill>
                    <a:schemeClr val="bg1"/>
                  </a:solidFill>
                </a:rPr>
              </a:br>
              <a:r>
                <a:rPr lang="en-US" sz="1400" b="1" dirty="0">
                  <a:solidFill>
                    <a:schemeClr val="bg1"/>
                  </a:solidFill>
                </a:rPr>
                <a:t>Strategy Process</a:t>
              </a:r>
            </a:p>
          </p:txBody>
        </p:sp>
      </p:grpSp>
      <p:grpSp>
        <p:nvGrpSpPr>
          <p:cNvPr id="110" name="Group 109">
            <a:extLst>
              <a:ext uri="{FF2B5EF4-FFF2-40B4-BE49-F238E27FC236}">
                <a16:creationId xmlns:a16="http://schemas.microsoft.com/office/drawing/2014/main" id="{6D4BB94E-E674-C547-AF80-37E79C608402}"/>
              </a:ext>
            </a:extLst>
          </p:cNvPr>
          <p:cNvGrpSpPr>
            <a:grpSpLocks noChangeAspect="1"/>
          </p:cNvGrpSpPr>
          <p:nvPr userDrawn="1"/>
        </p:nvGrpSpPr>
        <p:grpSpPr>
          <a:xfrm>
            <a:off x="8442473" y="4437344"/>
            <a:ext cx="2088000" cy="2088000"/>
            <a:chOff x="5131514" y="4412654"/>
            <a:chExt cx="1980000" cy="1980000"/>
          </a:xfrm>
        </p:grpSpPr>
        <p:grpSp>
          <p:nvGrpSpPr>
            <p:cNvPr id="36" name="Graphic 34">
              <a:extLst>
                <a:ext uri="{FF2B5EF4-FFF2-40B4-BE49-F238E27FC236}">
                  <a16:creationId xmlns:a16="http://schemas.microsoft.com/office/drawing/2014/main" id="{51C3066F-BAF9-6E4C-8DF9-62845DED0E0F}"/>
                </a:ext>
              </a:extLst>
            </p:cNvPr>
            <p:cNvGrpSpPr>
              <a:grpSpLocks noChangeAspect="1"/>
            </p:cNvGrpSpPr>
            <p:nvPr/>
          </p:nvGrpSpPr>
          <p:grpSpPr>
            <a:xfrm>
              <a:off x="5131514" y="4412654"/>
              <a:ext cx="1980000" cy="1980000"/>
              <a:chOff x="5091000" y="2424000"/>
              <a:chExt cx="5238750" cy="5238750"/>
            </a:xfrm>
          </p:grpSpPr>
          <p:sp>
            <p:nvSpPr>
              <p:cNvPr id="39" name="Freeform 38">
                <a:extLst>
                  <a:ext uri="{FF2B5EF4-FFF2-40B4-BE49-F238E27FC236}">
                    <a16:creationId xmlns:a16="http://schemas.microsoft.com/office/drawing/2014/main" id="{2C5531DF-9FEB-9341-82AD-1F795DBD6581}"/>
                  </a:ext>
                </a:extLst>
              </p:cNvPr>
              <p:cNvSpPr>
                <a:spLocks noChangeAspect="1"/>
              </p:cNvSpPr>
              <p:nvPr/>
            </p:nvSpPr>
            <p:spPr>
              <a:xfrm>
                <a:off x="5091000" y="2424000"/>
                <a:ext cx="5238750" cy="5238750"/>
              </a:xfrm>
              <a:custGeom>
                <a:avLst/>
                <a:gdLst>
                  <a:gd name="connsiteX0" fmla="*/ 3810000 w 3810000"/>
                  <a:gd name="connsiteY0" fmla="*/ 1905000 h 3810000"/>
                  <a:gd name="connsiteX1" fmla="*/ 1905000 w 3810000"/>
                  <a:gd name="connsiteY1" fmla="*/ 3810000 h 3810000"/>
                  <a:gd name="connsiteX2" fmla="*/ 0 w 3810000"/>
                  <a:gd name="connsiteY2" fmla="*/ 1905000 h 3810000"/>
                  <a:gd name="connsiteX3" fmla="*/ 1905000 w 3810000"/>
                  <a:gd name="connsiteY3" fmla="*/ 0 h 3810000"/>
                  <a:gd name="connsiteX4" fmla="*/ 3810000 w 3810000"/>
                  <a:gd name="connsiteY4" fmla="*/ 1905000 h 3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00" h="3810000">
                    <a:moveTo>
                      <a:pt x="3810000" y="1905000"/>
                    </a:moveTo>
                    <a:cubicBezTo>
                      <a:pt x="3810000" y="2957103"/>
                      <a:pt x="2957103" y="3810000"/>
                      <a:pt x="1905000" y="3810000"/>
                    </a:cubicBezTo>
                    <a:cubicBezTo>
                      <a:pt x="852898" y="3810000"/>
                      <a:pt x="0" y="2957103"/>
                      <a:pt x="0" y="1905000"/>
                    </a:cubicBezTo>
                    <a:cubicBezTo>
                      <a:pt x="0" y="852898"/>
                      <a:pt x="852898" y="0"/>
                      <a:pt x="1905000" y="0"/>
                    </a:cubicBezTo>
                    <a:cubicBezTo>
                      <a:pt x="2957103" y="0"/>
                      <a:pt x="3810000" y="852898"/>
                      <a:pt x="3810000" y="1905000"/>
                    </a:cubicBezTo>
                    <a:close/>
                  </a:path>
                </a:pathLst>
              </a:custGeom>
              <a:solidFill>
                <a:schemeClr val="accent1"/>
              </a:solidFill>
              <a:ln w="6350" cap="flat">
                <a:noFill/>
                <a:prstDash val="solid"/>
                <a:miter/>
              </a:ln>
            </p:spPr>
            <p:txBody>
              <a:bodyPr rtlCol="0" anchor="ctr"/>
              <a:lstStyle/>
              <a:p>
                <a:endParaRPr lang="en-US" sz="1400" b="1" dirty="0">
                  <a:solidFill>
                    <a:schemeClr val="bg1"/>
                  </a:solidFill>
                </a:endParaRPr>
              </a:p>
            </p:txBody>
          </p:sp>
          <p:sp>
            <p:nvSpPr>
              <p:cNvPr id="40" name="Freeform 39">
                <a:extLst>
                  <a:ext uri="{FF2B5EF4-FFF2-40B4-BE49-F238E27FC236}">
                    <a16:creationId xmlns:a16="http://schemas.microsoft.com/office/drawing/2014/main" id="{0318C9D6-6B8C-0541-A080-25E378924640}"/>
                  </a:ext>
                </a:extLst>
              </p:cNvPr>
              <p:cNvSpPr/>
              <p:nvPr/>
            </p:nvSpPr>
            <p:spPr>
              <a:xfrm>
                <a:off x="5878400" y="3217750"/>
                <a:ext cx="2222500" cy="2222500"/>
              </a:xfrm>
              <a:custGeom>
                <a:avLst/>
                <a:gdLst>
                  <a:gd name="connsiteX0" fmla="*/ 0 w 2222500"/>
                  <a:gd name="connsiteY0" fmla="*/ 0 h 2222500"/>
                  <a:gd name="connsiteX1" fmla="*/ 2222500 w 2222500"/>
                  <a:gd name="connsiteY1" fmla="*/ 0 h 2222500"/>
                  <a:gd name="connsiteX2" fmla="*/ 2222500 w 2222500"/>
                  <a:gd name="connsiteY2" fmla="*/ 2222500 h 2222500"/>
                  <a:gd name="connsiteX3" fmla="*/ 0 w 2222500"/>
                  <a:gd name="connsiteY3" fmla="*/ 2222500 h 2222500"/>
                  <a:gd name="connsiteX4" fmla="*/ 0 w 2222500"/>
                  <a:gd name="connsiteY4" fmla="*/ 0 h 2222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2500" h="2222500">
                    <a:moveTo>
                      <a:pt x="0" y="0"/>
                    </a:moveTo>
                    <a:lnTo>
                      <a:pt x="2222500" y="0"/>
                    </a:lnTo>
                    <a:lnTo>
                      <a:pt x="2222500" y="2222500"/>
                    </a:lnTo>
                    <a:lnTo>
                      <a:pt x="0" y="2222500"/>
                    </a:lnTo>
                    <a:lnTo>
                      <a:pt x="0" y="0"/>
                    </a:lnTo>
                    <a:close/>
                  </a:path>
                </a:pathLst>
              </a:custGeom>
              <a:noFill/>
              <a:ln w="6350" cap="flat">
                <a:noFill/>
                <a:prstDash val="solid"/>
                <a:miter/>
              </a:ln>
            </p:spPr>
            <p:txBody>
              <a:bodyPr rtlCol="0" anchor="ctr"/>
              <a:lstStyle/>
              <a:p>
                <a:endParaRPr lang="en-US" sz="1400" b="1" dirty="0">
                  <a:solidFill>
                    <a:schemeClr val="bg1"/>
                  </a:solidFill>
                </a:endParaRPr>
              </a:p>
            </p:txBody>
          </p:sp>
          <p:sp>
            <p:nvSpPr>
              <p:cNvPr id="41" name="Freeform 40">
                <a:extLst>
                  <a:ext uri="{FF2B5EF4-FFF2-40B4-BE49-F238E27FC236}">
                    <a16:creationId xmlns:a16="http://schemas.microsoft.com/office/drawing/2014/main" id="{12DDAA7D-4F8B-A542-AE77-F535592A3D4E}"/>
                  </a:ext>
                </a:extLst>
              </p:cNvPr>
              <p:cNvSpPr/>
              <p:nvPr/>
            </p:nvSpPr>
            <p:spPr>
              <a:xfrm>
                <a:off x="6662625" y="3210609"/>
                <a:ext cx="2095500" cy="2095500"/>
              </a:xfrm>
              <a:custGeom>
                <a:avLst/>
                <a:gdLst>
                  <a:gd name="connsiteX0" fmla="*/ 1111250 w 2222500"/>
                  <a:gd name="connsiteY0" fmla="*/ 0 h 2222500"/>
                  <a:gd name="connsiteX1" fmla="*/ 0 w 2222500"/>
                  <a:gd name="connsiteY1" fmla="*/ 1111250 h 2222500"/>
                  <a:gd name="connsiteX2" fmla="*/ 1111250 w 2222500"/>
                  <a:gd name="connsiteY2" fmla="*/ 2222500 h 2222500"/>
                  <a:gd name="connsiteX3" fmla="*/ 2222500 w 2222500"/>
                  <a:gd name="connsiteY3" fmla="*/ 1111250 h 2222500"/>
                  <a:gd name="connsiteX4" fmla="*/ 1111250 w 2222500"/>
                  <a:gd name="connsiteY4" fmla="*/ 0 h 2222500"/>
                  <a:gd name="connsiteX5" fmla="*/ 1000125 w 2222500"/>
                  <a:gd name="connsiteY5" fmla="*/ 1992440 h 2222500"/>
                  <a:gd name="connsiteX6" fmla="*/ 222250 w 2222500"/>
                  <a:gd name="connsiteY6" fmla="*/ 1111250 h 2222500"/>
                  <a:gd name="connsiteX7" fmla="*/ 245586 w 2222500"/>
                  <a:gd name="connsiteY7" fmla="*/ 912336 h 2222500"/>
                  <a:gd name="connsiteX8" fmla="*/ 777875 w 2222500"/>
                  <a:gd name="connsiteY8" fmla="*/ 1444625 h 2222500"/>
                  <a:gd name="connsiteX9" fmla="*/ 777875 w 2222500"/>
                  <a:gd name="connsiteY9" fmla="*/ 1555750 h 2222500"/>
                  <a:gd name="connsiteX10" fmla="*/ 1000125 w 2222500"/>
                  <a:gd name="connsiteY10" fmla="*/ 1778000 h 2222500"/>
                  <a:gd name="connsiteX11" fmla="*/ 1000125 w 2222500"/>
                  <a:gd name="connsiteY11" fmla="*/ 1992440 h 2222500"/>
                  <a:gd name="connsiteX12" fmla="*/ 1766932 w 2222500"/>
                  <a:gd name="connsiteY12" fmla="*/ 1710284 h 2222500"/>
                  <a:gd name="connsiteX13" fmla="*/ 1555750 w 2222500"/>
                  <a:gd name="connsiteY13" fmla="*/ 1555750 h 2222500"/>
                  <a:gd name="connsiteX14" fmla="*/ 1444625 w 2222500"/>
                  <a:gd name="connsiteY14" fmla="*/ 1555750 h 2222500"/>
                  <a:gd name="connsiteX15" fmla="*/ 1444625 w 2222500"/>
                  <a:gd name="connsiteY15" fmla="*/ 1222375 h 2222500"/>
                  <a:gd name="connsiteX16" fmla="*/ 1333500 w 2222500"/>
                  <a:gd name="connsiteY16" fmla="*/ 1111250 h 2222500"/>
                  <a:gd name="connsiteX17" fmla="*/ 666750 w 2222500"/>
                  <a:gd name="connsiteY17" fmla="*/ 1111250 h 2222500"/>
                  <a:gd name="connsiteX18" fmla="*/ 666750 w 2222500"/>
                  <a:gd name="connsiteY18" fmla="*/ 889000 h 2222500"/>
                  <a:gd name="connsiteX19" fmla="*/ 889000 w 2222500"/>
                  <a:gd name="connsiteY19" fmla="*/ 889000 h 2222500"/>
                  <a:gd name="connsiteX20" fmla="*/ 1000125 w 2222500"/>
                  <a:gd name="connsiteY20" fmla="*/ 777875 h 2222500"/>
                  <a:gd name="connsiteX21" fmla="*/ 1000125 w 2222500"/>
                  <a:gd name="connsiteY21" fmla="*/ 555625 h 2222500"/>
                  <a:gd name="connsiteX22" fmla="*/ 1222375 w 2222500"/>
                  <a:gd name="connsiteY22" fmla="*/ 555625 h 2222500"/>
                  <a:gd name="connsiteX23" fmla="*/ 1444625 w 2222500"/>
                  <a:gd name="connsiteY23" fmla="*/ 333375 h 2222500"/>
                  <a:gd name="connsiteX24" fmla="*/ 1444625 w 2222500"/>
                  <a:gd name="connsiteY24" fmla="*/ 287795 h 2222500"/>
                  <a:gd name="connsiteX25" fmla="*/ 2000250 w 2222500"/>
                  <a:gd name="connsiteY25" fmla="*/ 1111250 h 2222500"/>
                  <a:gd name="connsiteX26" fmla="*/ 1766932 w 2222500"/>
                  <a:gd name="connsiteY26" fmla="*/ 1710284 h 222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222500" h="2222500">
                    <a:moveTo>
                      <a:pt x="1111250" y="0"/>
                    </a:moveTo>
                    <a:cubicBezTo>
                      <a:pt x="497840" y="0"/>
                      <a:pt x="0" y="497891"/>
                      <a:pt x="0" y="1111250"/>
                    </a:cubicBezTo>
                    <a:cubicBezTo>
                      <a:pt x="0" y="1724609"/>
                      <a:pt x="497840" y="2222500"/>
                      <a:pt x="1111250" y="2222500"/>
                    </a:cubicBezTo>
                    <a:cubicBezTo>
                      <a:pt x="1724609" y="2222500"/>
                      <a:pt x="2222500" y="1724609"/>
                      <a:pt x="2222500" y="1111250"/>
                    </a:cubicBezTo>
                    <a:cubicBezTo>
                      <a:pt x="2222500" y="497891"/>
                      <a:pt x="1724609" y="0"/>
                      <a:pt x="1111250" y="0"/>
                    </a:cubicBezTo>
                    <a:close/>
                    <a:moveTo>
                      <a:pt x="1000125" y="1992440"/>
                    </a:moveTo>
                    <a:cubicBezTo>
                      <a:pt x="561162" y="1937957"/>
                      <a:pt x="222250" y="1564646"/>
                      <a:pt x="222250" y="1111250"/>
                    </a:cubicBezTo>
                    <a:cubicBezTo>
                      <a:pt x="222250" y="1042333"/>
                      <a:pt x="231146" y="976789"/>
                      <a:pt x="245586" y="912336"/>
                    </a:cubicBezTo>
                    <a:lnTo>
                      <a:pt x="777875" y="1444625"/>
                    </a:lnTo>
                    <a:lnTo>
                      <a:pt x="777875" y="1555750"/>
                    </a:lnTo>
                    <a:cubicBezTo>
                      <a:pt x="777875" y="1677943"/>
                      <a:pt x="877881" y="1778000"/>
                      <a:pt x="1000125" y="1778000"/>
                    </a:cubicBezTo>
                    <a:lnTo>
                      <a:pt x="1000125" y="1992440"/>
                    </a:lnTo>
                    <a:close/>
                    <a:moveTo>
                      <a:pt x="1766932" y="1710284"/>
                    </a:moveTo>
                    <a:cubicBezTo>
                      <a:pt x="1738065" y="1620209"/>
                      <a:pt x="1655807" y="1555750"/>
                      <a:pt x="1555750" y="1555750"/>
                    </a:cubicBezTo>
                    <a:lnTo>
                      <a:pt x="1444625" y="1555750"/>
                    </a:lnTo>
                    <a:lnTo>
                      <a:pt x="1444625" y="1222375"/>
                    </a:lnTo>
                    <a:cubicBezTo>
                      <a:pt x="1444625" y="1161275"/>
                      <a:pt x="1394600" y="1111250"/>
                      <a:pt x="1333500" y="1111250"/>
                    </a:cubicBezTo>
                    <a:lnTo>
                      <a:pt x="666750" y="1111250"/>
                    </a:lnTo>
                    <a:lnTo>
                      <a:pt x="666750" y="889000"/>
                    </a:lnTo>
                    <a:lnTo>
                      <a:pt x="889000" y="889000"/>
                    </a:lnTo>
                    <a:cubicBezTo>
                      <a:pt x="950100" y="889000"/>
                      <a:pt x="1000125" y="838975"/>
                      <a:pt x="1000125" y="777875"/>
                    </a:cubicBezTo>
                    <a:lnTo>
                      <a:pt x="1000125" y="555625"/>
                    </a:lnTo>
                    <a:lnTo>
                      <a:pt x="1222375" y="555625"/>
                    </a:lnTo>
                    <a:cubicBezTo>
                      <a:pt x="1344568" y="555625"/>
                      <a:pt x="1444625" y="455568"/>
                      <a:pt x="1444625" y="333375"/>
                    </a:cubicBezTo>
                    <a:lnTo>
                      <a:pt x="1444625" y="287795"/>
                    </a:lnTo>
                    <a:cubicBezTo>
                      <a:pt x="1770190" y="420084"/>
                      <a:pt x="2000250" y="739026"/>
                      <a:pt x="2000250" y="1111250"/>
                    </a:cubicBezTo>
                    <a:cubicBezTo>
                      <a:pt x="2000250" y="1342396"/>
                      <a:pt x="1911369" y="1552384"/>
                      <a:pt x="1766932" y="1710284"/>
                    </a:cubicBezTo>
                    <a:close/>
                  </a:path>
                </a:pathLst>
              </a:custGeom>
              <a:solidFill>
                <a:srgbClr val="FFFFFF"/>
              </a:solidFill>
              <a:ln w="6350" cap="flat">
                <a:noFill/>
                <a:prstDash val="solid"/>
                <a:miter/>
              </a:ln>
            </p:spPr>
            <p:txBody>
              <a:bodyPr rtlCol="0" anchor="ctr"/>
              <a:lstStyle/>
              <a:p>
                <a:endParaRPr lang="en-US" sz="1400" b="1" dirty="0">
                  <a:solidFill>
                    <a:schemeClr val="bg1"/>
                  </a:solidFill>
                </a:endParaRPr>
              </a:p>
            </p:txBody>
          </p:sp>
        </p:grpSp>
        <p:sp>
          <p:nvSpPr>
            <p:cNvPr id="109" name="TextBox 108">
              <a:extLst>
                <a:ext uri="{FF2B5EF4-FFF2-40B4-BE49-F238E27FC236}">
                  <a16:creationId xmlns:a16="http://schemas.microsoft.com/office/drawing/2014/main" id="{85324F42-F81F-CB47-B476-A5B9AC61B14F}"/>
                </a:ext>
              </a:extLst>
            </p:cNvPr>
            <p:cNvSpPr txBox="1"/>
            <p:nvPr userDrawn="1"/>
          </p:nvSpPr>
          <p:spPr>
            <a:xfrm>
              <a:off x="5500992" y="5588366"/>
              <a:ext cx="1241044" cy="523220"/>
            </a:xfrm>
            <a:prstGeom prst="rect">
              <a:avLst/>
            </a:prstGeom>
            <a:noFill/>
          </p:spPr>
          <p:txBody>
            <a:bodyPr wrap="none" rtlCol="0">
              <a:spAutoFit/>
            </a:bodyPr>
            <a:lstStyle/>
            <a:p>
              <a:pPr algn="ctr"/>
              <a:r>
                <a:rPr lang="en-US" sz="1400" b="1" dirty="0">
                  <a:solidFill>
                    <a:schemeClr val="bg1"/>
                  </a:solidFill>
                </a:rPr>
                <a:t>Voice of the</a:t>
              </a:r>
              <a:br>
                <a:rPr lang="en-US" sz="1400" b="1" dirty="0">
                  <a:solidFill>
                    <a:schemeClr val="bg1"/>
                  </a:solidFill>
                </a:rPr>
              </a:br>
              <a:r>
                <a:rPr lang="en-US" sz="1400" b="1" dirty="0">
                  <a:solidFill>
                    <a:schemeClr val="bg1"/>
                  </a:solidFill>
                </a:rPr>
                <a:t>Customer</a:t>
              </a:r>
            </a:p>
          </p:txBody>
        </p:sp>
      </p:grpSp>
      <p:grpSp>
        <p:nvGrpSpPr>
          <p:cNvPr id="112" name="Group 111">
            <a:extLst>
              <a:ext uri="{FF2B5EF4-FFF2-40B4-BE49-F238E27FC236}">
                <a16:creationId xmlns:a16="http://schemas.microsoft.com/office/drawing/2014/main" id="{3D7E657C-C63B-0748-A43C-1BBD6A5C312E}"/>
              </a:ext>
            </a:extLst>
          </p:cNvPr>
          <p:cNvGrpSpPr>
            <a:grpSpLocks noChangeAspect="1"/>
          </p:cNvGrpSpPr>
          <p:nvPr userDrawn="1"/>
        </p:nvGrpSpPr>
        <p:grpSpPr>
          <a:xfrm>
            <a:off x="5051998" y="4414523"/>
            <a:ext cx="2088000" cy="2088000"/>
            <a:chOff x="2859661" y="4250474"/>
            <a:chExt cx="1980000" cy="1980000"/>
          </a:xfrm>
        </p:grpSpPr>
        <p:grpSp>
          <p:nvGrpSpPr>
            <p:cNvPr id="42" name="Graphic 32">
              <a:extLst>
                <a:ext uri="{FF2B5EF4-FFF2-40B4-BE49-F238E27FC236}">
                  <a16:creationId xmlns:a16="http://schemas.microsoft.com/office/drawing/2014/main" id="{3B40A0E3-A9DE-414B-85CE-2AFADD3EF9CF}"/>
                </a:ext>
              </a:extLst>
            </p:cNvPr>
            <p:cNvGrpSpPr>
              <a:grpSpLocks noChangeAspect="1"/>
            </p:cNvGrpSpPr>
            <p:nvPr/>
          </p:nvGrpSpPr>
          <p:grpSpPr>
            <a:xfrm>
              <a:off x="2859661" y="4250474"/>
              <a:ext cx="1980000" cy="1980000"/>
              <a:chOff x="4941000" y="2274000"/>
              <a:chExt cx="5238750" cy="5238750"/>
            </a:xfrm>
          </p:grpSpPr>
          <p:sp>
            <p:nvSpPr>
              <p:cNvPr id="45" name="Freeform 44">
                <a:extLst>
                  <a:ext uri="{FF2B5EF4-FFF2-40B4-BE49-F238E27FC236}">
                    <a16:creationId xmlns:a16="http://schemas.microsoft.com/office/drawing/2014/main" id="{F1F25974-CCCD-0245-9999-C36405BD6949}"/>
                  </a:ext>
                </a:extLst>
              </p:cNvPr>
              <p:cNvSpPr>
                <a:spLocks noChangeAspect="1"/>
              </p:cNvSpPr>
              <p:nvPr/>
            </p:nvSpPr>
            <p:spPr>
              <a:xfrm>
                <a:off x="4941000" y="2274000"/>
                <a:ext cx="5238750" cy="5238750"/>
              </a:xfrm>
              <a:custGeom>
                <a:avLst/>
                <a:gdLst>
                  <a:gd name="connsiteX0" fmla="*/ 3810000 w 3810000"/>
                  <a:gd name="connsiteY0" fmla="*/ 1905000 h 3810000"/>
                  <a:gd name="connsiteX1" fmla="*/ 1905000 w 3810000"/>
                  <a:gd name="connsiteY1" fmla="*/ 3810000 h 3810000"/>
                  <a:gd name="connsiteX2" fmla="*/ 0 w 3810000"/>
                  <a:gd name="connsiteY2" fmla="*/ 1905000 h 3810000"/>
                  <a:gd name="connsiteX3" fmla="*/ 1905000 w 3810000"/>
                  <a:gd name="connsiteY3" fmla="*/ 0 h 3810000"/>
                  <a:gd name="connsiteX4" fmla="*/ 3810000 w 3810000"/>
                  <a:gd name="connsiteY4" fmla="*/ 1905000 h 3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00" h="3810000">
                    <a:moveTo>
                      <a:pt x="3810000" y="1905000"/>
                    </a:moveTo>
                    <a:cubicBezTo>
                      <a:pt x="3810000" y="2957103"/>
                      <a:pt x="2957103" y="3810000"/>
                      <a:pt x="1905000" y="3810000"/>
                    </a:cubicBezTo>
                    <a:cubicBezTo>
                      <a:pt x="852898" y="3810000"/>
                      <a:pt x="0" y="2957103"/>
                      <a:pt x="0" y="1905000"/>
                    </a:cubicBezTo>
                    <a:cubicBezTo>
                      <a:pt x="0" y="852898"/>
                      <a:pt x="852898" y="0"/>
                      <a:pt x="1905000" y="0"/>
                    </a:cubicBezTo>
                    <a:cubicBezTo>
                      <a:pt x="2957103" y="0"/>
                      <a:pt x="3810000" y="852898"/>
                      <a:pt x="3810000" y="1905000"/>
                    </a:cubicBezTo>
                    <a:close/>
                  </a:path>
                </a:pathLst>
              </a:custGeom>
              <a:solidFill>
                <a:schemeClr val="accent1"/>
              </a:solidFill>
              <a:ln w="6350" cap="flat">
                <a:noFill/>
                <a:prstDash val="solid"/>
                <a:miter/>
              </a:ln>
            </p:spPr>
            <p:txBody>
              <a:bodyPr rtlCol="0" anchor="ctr"/>
              <a:lstStyle/>
              <a:p>
                <a:endParaRPr lang="en-US" sz="1400" b="1" dirty="0">
                  <a:solidFill>
                    <a:schemeClr val="bg1"/>
                  </a:solidFill>
                </a:endParaRPr>
              </a:p>
            </p:txBody>
          </p:sp>
          <p:sp>
            <p:nvSpPr>
              <p:cNvPr id="46" name="Freeform 45">
                <a:extLst>
                  <a:ext uri="{FF2B5EF4-FFF2-40B4-BE49-F238E27FC236}">
                    <a16:creationId xmlns:a16="http://schemas.microsoft.com/office/drawing/2014/main" id="{B34B813B-88C5-D346-9FC9-0C250E5AA9C6}"/>
                  </a:ext>
                </a:extLst>
              </p:cNvPr>
              <p:cNvSpPr/>
              <p:nvPr/>
            </p:nvSpPr>
            <p:spPr>
              <a:xfrm>
                <a:off x="5728400" y="3067750"/>
                <a:ext cx="2222500" cy="2222500"/>
              </a:xfrm>
              <a:custGeom>
                <a:avLst/>
                <a:gdLst>
                  <a:gd name="connsiteX0" fmla="*/ 0 w 2222500"/>
                  <a:gd name="connsiteY0" fmla="*/ 0 h 2222500"/>
                  <a:gd name="connsiteX1" fmla="*/ 2222500 w 2222500"/>
                  <a:gd name="connsiteY1" fmla="*/ 0 h 2222500"/>
                  <a:gd name="connsiteX2" fmla="*/ 2222500 w 2222500"/>
                  <a:gd name="connsiteY2" fmla="*/ 2222500 h 2222500"/>
                  <a:gd name="connsiteX3" fmla="*/ 0 w 2222500"/>
                  <a:gd name="connsiteY3" fmla="*/ 2222500 h 2222500"/>
                  <a:gd name="connsiteX4" fmla="*/ 0 w 2222500"/>
                  <a:gd name="connsiteY4" fmla="*/ 0 h 2222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2500" h="2222500">
                    <a:moveTo>
                      <a:pt x="0" y="0"/>
                    </a:moveTo>
                    <a:lnTo>
                      <a:pt x="2222500" y="0"/>
                    </a:lnTo>
                    <a:lnTo>
                      <a:pt x="2222500" y="2222500"/>
                    </a:lnTo>
                    <a:lnTo>
                      <a:pt x="0" y="2222500"/>
                    </a:lnTo>
                    <a:lnTo>
                      <a:pt x="0" y="0"/>
                    </a:lnTo>
                    <a:close/>
                  </a:path>
                </a:pathLst>
              </a:custGeom>
              <a:noFill/>
              <a:ln w="6350" cap="flat">
                <a:noFill/>
                <a:prstDash val="solid"/>
                <a:miter/>
              </a:ln>
            </p:spPr>
            <p:txBody>
              <a:bodyPr rtlCol="0" anchor="ctr"/>
              <a:lstStyle/>
              <a:p>
                <a:endParaRPr lang="en-US" sz="1400" b="1" dirty="0">
                  <a:solidFill>
                    <a:schemeClr val="bg1"/>
                  </a:solidFill>
                </a:endParaRPr>
              </a:p>
            </p:txBody>
          </p:sp>
          <p:sp>
            <p:nvSpPr>
              <p:cNvPr id="47" name="Freeform 46">
                <a:extLst>
                  <a:ext uri="{FF2B5EF4-FFF2-40B4-BE49-F238E27FC236}">
                    <a16:creationId xmlns:a16="http://schemas.microsoft.com/office/drawing/2014/main" id="{01628DD4-A2BD-8A42-BB87-FE095D3D26BE}"/>
                  </a:ext>
                </a:extLst>
              </p:cNvPr>
              <p:cNvSpPr>
                <a:spLocks noChangeAspect="1"/>
              </p:cNvSpPr>
              <p:nvPr/>
            </p:nvSpPr>
            <p:spPr>
              <a:xfrm>
                <a:off x="6679312" y="2712150"/>
                <a:ext cx="1762125" cy="2308384"/>
              </a:xfrm>
              <a:custGeom>
                <a:avLst/>
                <a:gdLst>
                  <a:gd name="connsiteX0" fmla="*/ 952500 w 1905000"/>
                  <a:gd name="connsiteY0" fmla="*/ 1905000 h 2495550"/>
                  <a:gd name="connsiteX1" fmla="*/ 1190625 w 1905000"/>
                  <a:gd name="connsiteY1" fmla="*/ 1666875 h 2495550"/>
                  <a:gd name="connsiteX2" fmla="*/ 952500 w 1905000"/>
                  <a:gd name="connsiteY2" fmla="*/ 1428750 h 2495550"/>
                  <a:gd name="connsiteX3" fmla="*/ 714375 w 1905000"/>
                  <a:gd name="connsiteY3" fmla="*/ 1666875 h 2495550"/>
                  <a:gd name="connsiteX4" fmla="*/ 952500 w 1905000"/>
                  <a:gd name="connsiteY4" fmla="*/ 1905000 h 2495550"/>
                  <a:gd name="connsiteX5" fmla="*/ 1666875 w 1905000"/>
                  <a:gd name="connsiteY5" fmla="*/ 833438 h 2495550"/>
                  <a:gd name="connsiteX6" fmla="*/ 1547813 w 1905000"/>
                  <a:gd name="connsiteY6" fmla="*/ 833438 h 2495550"/>
                  <a:gd name="connsiteX7" fmla="*/ 1547813 w 1905000"/>
                  <a:gd name="connsiteY7" fmla="*/ 595313 h 2495550"/>
                  <a:gd name="connsiteX8" fmla="*/ 952500 w 1905000"/>
                  <a:gd name="connsiteY8" fmla="*/ 0 h 2495550"/>
                  <a:gd name="connsiteX9" fmla="*/ 357188 w 1905000"/>
                  <a:gd name="connsiteY9" fmla="*/ 595313 h 2495550"/>
                  <a:gd name="connsiteX10" fmla="*/ 583393 w 1905000"/>
                  <a:gd name="connsiteY10" fmla="*/ 595313 h 2495550"/>
                  <a:gd name="connsiteX11" fmla="*/ 952500 w 1905000"/>
                  <a:gd name="connsiteY11" fmla="*/ 226270 h 2495550"/>
                  <a:gd name="connsiteX12" fmla="*/ 1321543 w 1905000"/>
                  <a:gd name="connsiteY12" fmla="*/ 595313 h 2495550"/>
                  <a:gd name="connsiteX13" fmla="*/ 1321543 w 1905000"/>
                  <a:gd name="connsiteY13" fmla="*/ 833438 h 2495550"/>
                  <a:gd name="connsiteX14" fmla="*/ 238125 w 1905000"/>
                  <a:gd name="connsiteY14" fmla="*/ 833438 h 2495550"/>
                  <a:gd name="connsiteX15" fmla="*/ 0 w 1905000"/>
                  <a:gd name="connsiteY15" fmla="*/ 1071563 h 2495550"/>
                  <a:gd name="connsiteX16" fmla="*/ 0 w 1905000"/>
                  <a:gd name="connsiteY16" fmla="*/ 2262188 h 2495550"/>
                  <a:gd name="connsiteX17" fmla="*/ 238125 w 1905000"/>
                  <a:gd name="connsiteY17" fmla="*/ 2500313 h 2495550"/>
                  <a:gd name="connsiteX18" fmla="*/ 1666875 w 1905000"/>
                  <a:gd name="connsiteY18" fmla="*/ 2500313 h 2495550"/>
                  <a:gd name="connsiteX19" fmla="*/ 1905000 w 1905000"/>
                  <a:gd name="connsiteY19" fmla="*/ 2262188 h 2495550"/>
                  <a:gd name="connsiteX20" fmla="*/ 1905000 w 1905000"/>
                  <a:gd name="connsiteY20" fmla="*/ 1071563 h 2495550"/>
                  <a:gd name="connsiteX21" fmla="*/ 1666875 w 1905000"/>
                  <a:gd name="connsiteY21" fmla="*/ 833438 h 2495550"/>
                  <a:gd name="connsiteX22" fmla="*/ 1666875 w 1905000"/>
                  <a:gd name="connsiteY22" fmla="*/ 2262188 h 2495550"/>
                  <a:gd name="connsiteX23" fmla="*/ 238125 w 1905000"/>
                  <a:gd name="connsiteY23" fmla="*/ 2262188 h 2495550"/>
                  <a:gd name="connsiteX24" fmla="*/ 238125 w 1905000"/>
                  <a:gd name="connsiteY24" fmla="*/ 1071563 h 2495550"/>
                  <a:gd name="connsiteX25" fmla="*/ 1666875 w 1905000"/>
                  <a:gd name="connsiteY25" fmla="*/ 1071563 h 2495550"/>
                  <a:gd name="connsiteX26" fmla="*/ 1666875 w 1905000"/>
                  <a:gd name="connsiteY26" fmla="*/ 2262188 h 2495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905000" h="2495550">
                    <a:moveTo>
                      <a:pt x="952500" y="1905000"/>
                    </a:moveTo>
                    <a:cubicBezTo>
                      <a:pt x="1083418" y="1905000"/>
                      <a:pt x="1190625" y="1797793"/>
                      <a:pt x="1190625" y="1666875"/>
                    </a:cubicBezTo>
                    <a:cubicBezTo>
                      <a:pt x="1190625" y="1535957"/>
                      <a:pt x="1083418" y="1428750"/>
                      <a:pt x="952500" y="1428750"/>
                    </a:cubicBezTo>
                    <a:cubicBezTo>
                      <a:pt x="821518" y="1428750"/>
                      <a:pt x="714375" y="1535957"/>
                      <a:pt x="714375" y="1666875"/>
                    </a:cubicBezTo>
                    <a:cubicBezTo>
                      <a:pt x="714375" y="1797793"/>
                      <a:pt x="821518" y="1905000"/>
                      <a:pt x="952500" y="1905000"/>
                    </a:cubicBezTo>
                    <a:close/>
                    <a:moveTo>
                      <a:pt x="1666875" y="833438"/>
                    </a:moveTo>
                    <a:lnTo>
                      <a:pt x="1547813" y="833438"/>
                    </a:lnTo>
                    <a:lnTo>
                      <a:pt x="1547813" y="595313"/>
                    </a:lnTo>
                    <a:cubicBezTo>
                      <a:pt x="1547813" y="266725"/>
                      <a:pt x="1281087" y="0"/>
                      <a:pt x="952500" y="0"/>
                    </a:cubicBezTo>
                    <a:cubicBezTo>
                      <a:pt x="623913" y="0"/>
                      <a:pt x="357188" y="266725"/>
                      <a:pt x="357188" y="595313"/>
                    </a:cubicBezTo>
                    <a:lnTo>
                      <a:pt x="583393" y="595313"/>
                    </a:lnTo>
                    <a:cubicBezTo>
                      <a:pt x="583393" y="391719"/>
                      <a:pt x="748906" y="226270"/>
                      <a:pt x="952500" y="226270"/>
                    </a:cubicBezTo>
                    <a:cubicBezTo>
                      <a:pt x="1156094" y="226270"/>
                      <a:pt x="1321543" y="391725"/>
                      <a:pt x="1321543" y="595313"/>
                    </a:cubicBezTo>
                    <a:lnTo>
                      <a:pt x="1321543" y="833438"/>
                    </a:lnTo>
                    <a:lnTo>
                      <a:pt x="238125" y="833438"/>
                    </a:lnTo>
                    <a:cubicBezTo>
                      <a:pt x="107143" y="833438"/>
                      <a:pt x="0" y="940645"/>
                      <a:pt x="0" y="1071563"/>
                    </a:cubicBezTo>
                    <a:lnTo>
                      <a:pt x="0" y="2262188"/>
                    </a:lnTo>
                    <a:cubicBezTo>
                      <a:pt x="0" y="2393106"/>
                      <a:pt x="107143" y="2500313"/>
                      <a:pt x="238125" y="2500313"/>
                    </a:cubicBezTo>
                    <a:lnTo>
                      <a:pt x="1666875" y="2500313"/>
                    </a:lnTo>
                    <a:cubicBezTo>
                      <a:pt x="1797793" y="2500313"/>
                      <a:pt x="1905000" y="2393106"/>
                      <a:pt x="1905000" y="2262188"/>
                    </a:cubicBezTo>
                    <a:lnTo>
                      <a:pt x="1905000" y="1071563"/>
                    </a:lnTo>
                    <a:cubicBezTo>
                      <a:pt x="1905000" y="940645"/>
                      <a:pt x="1797793" y="833438"/>
                      <a:pt x="1666875" y="833438"/>
                    </a:cubicBezTo>
                    <a:close/>
                    <a:moveTo>
                      <a:pt x="1666875" y="2262188"/>
                    </a:moveTo>
                    <a:lnTo>
                      <a:pt x="238125" y="2262188"/>
                    </a:lnTo>
                    <a:lnTo>
                      <a:pt x="238125" y="1071563"/>
                    </a:lnTo>
                    <a:lnTo>
                      <a:pt x="1666875" y="1071563"/>
                    </a:lnTo>
                    <a:lnTo>
                      <a:pt x="1666875" y="2262188"/>
                    </a:lnTo>
                    <a:close/>
                  </a:path>
                </a:pathLst>
              </a:custGeom>
              <a:solidFill>
                <a:srgbClr val="FFFFFF"/>
              </a:solidFill>
              <a:ln w="6350" cap="flat">
                <a:noFill/>
                <a:prstDash val="solid"/>
                <a:miter/>
              </a:ln>
            </p:spPr>
            <p:txBody>
              <a:bodyPr rtlCol="0" anchor="ctr"/>
              <a:lstStyle/>
              <a:p>
                <a:endParaRPr lang="en-US" sz="1400" b="1" dirty="0">
                  <a:solidFill>
                    <a:schemeClr val="bg1"/>
                  </a:solidFill>
                </a:endParaRPr>
              </a:p>
            </p:txBody>
          </p:sp>
        </p:grpSp>
        <p:sp>
          <p:nvSpPr>
            <p:cNvPr id="111" name="TextBox 110">
              <a:extLst>
                <a:ext uri="{FF2B5EF4-FFF2-40B4-BE49-F238E27FC236}">
                  <a16:creationId xmlns:a16="http://schemas.microsoft.com/office/drawing/2014/main" id="{2B53E398-8ACD-F641-8052-1B76E017B988}"/>
                </a:ext>
              </a:extLst>
            </p:cNvPr>
            <p:cNvSpPr txBox="1"/>
            <p:nvPr userDrawn="1"/>
          </p:nvSpPr>
          <p:spPr>
            <a:xfrm>
              <a:off x="3267762" y="5405976"/>
              <a:ext cx="1176924" cy="523220"/>
            </a:xfrm>
            <a:prstGeom prst="rect">
              <a:avLst/>
            </a:prstGeom>
            <a:noFill/>
          </p:spPr>
          <p:txBody>
            <a:bodyPr wrap="none" rtlCol="0">
              <a:spAutoFit/>
            </a:bodyPr>
            <a:lstStyle/>
            <a:p>
              <a:pPr algn="ctr"/>
              <a:r>
                <a:rPr lang="en-US" sz="1400" b="1" dirty="0">
                  <a:solidFill>
                    <a:schemeClr val="bg1"/>
                  </a:solidFill>
                </a:rPr>
                <a:t>Open </a:t>
              </a:r>
              <a:br>
                <a:rPr lang="en-US" sz="1400" b="1" dirty="0">
                  <a:solidFill>
                    <a:schemeClr val="bg1"/>
                  </a:solidFill>
                </a:rPr>
              </a:br>
              <a:r>
                <a:rPr lang="en-US" sz="1400" b="1" dirty="0">
                  <a:solidFill>
                    <a:schemeClr val="bg1"/>
                  </a:solidFill>
                </a:rPr>
                <a:t>Innovation</a:t>
              </a:r>
            </a:p>
          </p:txBody>
        </p:sp>
      </p:grpSp>
      <p:grpSp>
        <p:nvGrpSpPr>
          <p:cNvPr id="114" name="Group 113">
            <a:extLst>
              <a:ext uri="{FF2B5EF4-FFF2-40B4-BE49-F238E27FC236}">
                <a16:creationId xmlns:a16="http://schemas.microsoft.com/office/drawing/2014/main" id="{7E2F403F-EF70-1345-8D65-6DE9CF836FB3}"/>
              </a:ext>
            </a:extLst>
          </p:cNvPr>
          <p:cNvGrpSpPr>
            <a:grpSpLocks noChangeAspect="1"/>
          </p:cNvGrpSpPr>
          <p:nvPr userDrawn="1"/>
        </p:nvGrpSpPr>
        <p:grpSpPr>
          <a:xfrm>
            <a:off x="5050372" y="1840976"/>
            <a:ext cx="2088000" cy="2088000"/>
            <a:chOff x="2926447" y="2002258"/>
            <a:chExt cx="1980000" cy="1980000"/>
          </a:xfrm>
        </p:grpSpPr>
        <p:grpSp>
          <p:nvGrpSpPr>
            <p:cNvPr id="91" name="Graphic 82">
              <a:extLst>
                <a:ext uri="{FF2B5EF4-FFF2-40B4-BE49-F238E27FC236}">
                  <a16:creationId xmlns:a16="http://schemas.microsoft.com/office/drawing/2014/main" id="{B9311E66-388C-D34F-9658-C4D58F3D7022}"/>
                </a:ext>
              </a:extLst>
            </p:cNvPr>
            <p:cNvGrpSpPr>
              <a:grpSpLocks noChangeAspect="1"/>
            </p:cNvGrpSpPr>
            <p:nvPr/>
          </p:nvGrpSpPr>
          <p:grpSpPr>
            <a:xfrm>
              <a:off x="2926447" y="2002258"/>
              <a:ext cx="1980000" cy="1980000"/>
              <a:chOff x="4341000" y="1674000"/>
              <a:chExt cx="5238750" cy="5238750"/>
            </a:xfrm>
          </p:grpSpPr>
          <p:sp>
            <p:nvSpPr>
              <p:cNvPr id="94" name="Freeform 93">
                <a:extLst>
                  <a:ext uri="{FF2B5EF4-FFF2-40B4-BE49-F238E27FC236}">
                    <a16:creationId xmlns:a16="http://schemas.microsoft.com/office/drawing/2014/main" id="{DFEF3707-279C-5C4B-9386-D4784C78C15B}"/>
                  </a:ext>
                </a:extLst>
              </p:cNvPr>
              <p:cNvSpPr>
                <a:spLocks noChangeAspect="1"/>
              </p:cNvSpPr>
              <p:nvPr/>
            </p:nvSpPr>
            <p:spPr>
              <a:xfrm>
                <a:off x="4341000" y="1674000"/>
                <a:ext cx="5238750" cy="5238750"/>
              </a:xfrm>
              <a:custGeom>
                <a:avLst/>
                <a:gdLst>
                  <a:gd name="connsiteX0" fmla="*/ 3810000 w 3810000"/>
                  <a:gd name="connsiteY0" fmla="*/ 1905000 h 3810000"/>
                  <a:gd name="connsiteX1" fmla="*/ 1905000 w 3810000"/>
                  <a:gd name="connsiteY1" fmla="*/ 3810000 h 3810000"/>
                  <a:gd name="connsiteX2" fmla="*/ 0 w 3810000"/>
                  <a:gd name="connsiteY2" fmla="*/ 1905000 h 3810000"/>
                  <a:gd name="connsiteX3" fmla="*/ 1905000 w 3810000"/>
                  <a:gd name="connsiteY3" fmla="*/ 0 h 3810000"/>
                  <a:gd name="connsiteX4" fmla="*/ 3810000 w 3810000"/>
                  <a:gd name="connsiteY4" fmla="*/ 1905000 h 3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00" h="3810000">
                    <a:moveTo>
                      <a:pt x="3810000" y="1905000"/>
                    </a:moveTo>
                    <a:cubicBezTo>
                      <a:pt x="3810000" y="2957103"/>
                      <a:pt x="2957103" y="3810000"/>
                      <a:pt x="1905000" y="3810000"/>
                    </a:cubicBezTo>
                    <a:cubicBezTo>
                      <a:pt x="852898" y="3810000"/>
                      <a:pt x="0" y="2957103"/>
                      <a:pt x="0" y="1905000"/>
                    </a:cubicBezTo>
                    <a:cubicBezTo>
                      <a:pt x="0" y="852898"/>
                      <a:pt x="852898" y="0"/>
                      <a:pt x="1905000" y="0"/>
                    </a:cubicBezTo>
                    <a:cubicBezTo>
                      <a:pt x="2957103" y="0"/>
                      <a:pt x="3810000" y="852898"/>
                      <a:pt x="3810000" y="1905000"/>
                    </a:cubicBezTo>
                    <a:close/>
                  </a:path>
                </a:pathLst>
              </a:custGeom>
              <a:solidFill>
                <a:schemeClr val="accent1"/>
              </a:solidFill>
              <a:ln w="6350" cap="flat">
                <a:noFill/>
                <a:prstDash val="solid"/>
                <a:miter/>
              </a:ln>
            </p:spPr>
            <p:txBody>
              <a:bodyPr rtlCol="0" anchor="ctr"/>
              <a:lstStyle/>
              <a:p>
                <a:endParaRPr lang="en-US" sz="1600" dirty="0"/>
              </a:p>
            </p:txBody>
          </p:sp>
          <p:sp>
            <p:nvSpPr>
              <p:cNvPr id="95" name="Freeform 94">
                <a:extLst>
                  <a:ext uri="{FF2B5EF4-FFF2-40B4-BE49-F238E27FC236}">
                    <a16:creationId xmlns:a16="http://schemas.microsoft.com/office/drawing/2014/main" id="{D45307F2-A622-FB4F-8DE2-70A5CFA8DC66}"/>
                  </a:ext>
                </a:extLst>
              </p:cNvPr>
              <p:cNvSpPr/>
              <p:nvPr/>
            </p:nvSpPr>
            <p:spPr>
              <a:xfrm>
                <a:off x="5128400" y="2467750"/>
                <a:ext cx="2222500" cy="2222500"/>
              </a:xfrm>
              <a:custGeom>
                <a:avLst/>
                <a:gdLst>
                  <a:gd name="connsiteX0" fmla="*/ 0 w 2222500"/>
                  <a:gd name="connsiteY0" fmla="*/ 0 h 2222500"/>
                  <a:gd name="connsiteX1" fmla="*/ 2222500 w 2222500"/>
                  <a:gd name="connsiteY1" fmla="*/ 0 h 2222500"/>
                  <a:gd name="connsiteX2" fmla="*/ 2222500 w 2222500"/>
                  <a:gd name="connsiteY2" fmla="*/ 2222500 h 2222500"/>
                  <a:gd name="connsiteX3" fmla="*/ 0 w 2222500"/>
                  <a:gd name="connsiteY3" fmla="*/ 2222500 h 2222500"/>
                  <a:gd name="connsiteX4" fmla="*/ 0 w 2222500"/>
                  <a:gd name="connsiteY4" fmla="*/ 0 h 2222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2500" h="2222500">
                    <a:moveTo>
                      <a:pt x="0" y="0"/>
                    </a:moveTo>
                    <a:lnTo>
                      <a:pt x="2222500" y="0"/>
                    </a:lnTo>
                    <a:lnTo>
                      <a:pt x="2222500" y="2222500"/>
                    </a:lnTo>
                    <a:lnTo>
                      <a:pt x="0" y="2222500"/>
                    </a:lnTo>
                    <a:lnTo>
                      <a:pt x="0" y="0"/>
                    </a:lnTo>
                    <a:close/>
                  </a:path>
                </a:pathLst>
              </a:custGeom>
              <a:noFill/>
              <a:ln w="6350" cap="flat">
                <a:noFill/>
                <a:prstDash val="solid"/>
                <a:miter/>
              </a:ln>
            </p:spPr>
            <p:txBody>
              <a:bodyPr rtlCol="0" anchor="ctr"/>
              <a:lstStyle/>
              <a:p>
                <a:endParaRPr lang="en-US" sz="1600" dirty="0"/>
              </a:p>
            </p:txBody>
          </p:sp>
          <p:sp>
            <p:nvSpPr>
              <p:cNvPr id="96" name="Freeform 95">
                <a:extLst>
                  <a:ext uri="{FF2B5EF4-FFF2-40B4-BE49-F238E27FC236}">
                    <a16:creationId xmlns:a16="http://schemas.microsoft.com/office/drawing/2014/main" id="{11855195-CF7E-734C-B168-A96230FE2EDC}"/>
                  </a:ext>
                </a:extLst>
              </p:cNvPr>
              <p:cNvSpPr>
                <a:spLocks noChangeAspect="1"/>
              </p:cNvSpPr>
              <p:nvPr/>
            </p:nvSpPr>
            <p:spPr>
              <a:xfrm>
                <a:off x="5929990" y="2784316"/>
                <a:ext cx="2095500" cy="1257300"/>
              </a:xfrm>
              <a:custGeom>
                <a:avLst/>
                <a:gdLst>
                  <a:gd name="connsiteX0" fmla="*/ 1466850 w 2095500"/>
                  <a:gd name="connsiteY0" fmla="*/ 0 h 1257300"/>
                  <a:gd name="connsiteX1" fmla="*/ 1706785 w 2095500"/>
                  <a:gd name="connsiteY1" fmla="*/ 239941 h 1257300"/>
                  <a:gd name="connsiteX2" fmla="*/ 1195496 w 2095500"/>
                  <a:gd name="connsiteY2" fmla="*/ 751231 h 1257300"/>
                  <a:gd name="connsiteX3" fmla="*/ 776395 w 2095500"/>
                  <a:gd name="connsiteY3" fmla="*/ 332130 h 1257300"/>
                  <a:gd name="connsiteX4" fmla="*/ 0 w 2095500"/>
                  <a:gd name="connsiteY4" fmla="*/ 1109548 h 1257300"/>
                  <a:gd name="connsiteX5" fmla="*/ 147752 w 2095500"/>
                  <a:gd name="connsiteY5" fmla="*/ 1257300 h 1257300"/>
                  <a:gd name="connsiteX6" fmla="*/ 776402 w 2095500"/>
                  <a:gd name="connsiteY6" fmla="*/ 628650 h 1257300"/>
                  <a:gd name="connsiteX7" fmla="*/ 1195502 w 2095500"/>
                  <a:gd name="connsiteY7" fmla="*/ 1047750 h 1257300"/>
                  <a:gd name="connsiteX8" fmla="*/ 1855565 w 2095500"/>
                  <a:gd name="connsiteY8" fmla="*/ 388709 h 1257300"/>
                  <a:gd name="connsiteX9" fmla="*/ 2095500 w 2095500"/>
                  <a:gd name="connsiteY9" fmla="*/ 628650 h 1257300"/>
                  <a:gd name="connsiteX10" fmla="*/ 2095500 w 2095500"/>
                  <a:gd name="connsiteY10" fmla="*/ 0 h 1257300"/>
                  <a:gd name="connsiteX11" fmla="*/ 1466850 w 2095500"/>
                  <a:gd name="connsiteY11" fmla="*/ 0 h 1257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95500" h="1257300">
                    <a:moveTo>
                      <a:pt x="1466850" y="0"/>
                    </a:moveTo>
                    <a:lnTo>
                      <a:pt x="1706785" y="239941"/>
                    </a:lnTo>
                    <a:lnTo>
                      <a:pt x="1195496" y="751231"/>
                    </a:lnTo>
                    <a:lnTo>
                      <a:pt x="776395" y="332130"/>
                    </a:lnTo>
                    <a:lnTo>
                      <a:pt x="0" y="1109548"/>
                    </a:lnTo>
                    <a:lnTo>
                      <a:pt x="147752" y="1257300"/>
                    </a:lnTo>
                    <a:lnTo>
                      <a:pt x="776402" y="628650"/>
                    </a:lnTo>
                    <a:lnTo>
                      <a:pt x="1195502" y="1047750"/>
                    </a:lnTo>
                    <a:lnTo>
                      <a:pt x="1855565" y="388709"/>
                    </a:lnTo>
                    <a:lnTo>
                      <a:pt x="2095500" y="628650"/>
                    </a:lnTo>
                    <a:lnTo>
                      <a:pt x="2095500" y="0"/>
                    </a:lnTo>
                    <a:lnTo>
                      <a:pt x="1466850" y="0"/>
                    </a:lnTo>
                    <a:close/>
                  </a:path>
                </a:pathLst>
              </a:custGeom>
              <a:solidFill>
                <a:srgbClr val="FFFFFF"/>
              </a:solidFill>
              <a:ln w="6350" cap="flat">
                <a:noFill/>
                <a:prstDash val="solid"/>
                <a:miter/>
              </a:ln>
            </p:spPr>
            <p:txBody>
              <a:bodyPr rtlCol="0" anchor="ctr"/>
              <a:lstStyle/>
              <a:p>
                <a:endParaRPr lang="en-US" sz="1600" dirty="0"/>
              </a:p>
            </p:txBody>
          </p:sp>
        </p:grpSp>
        <p:sp>
          <p:nvSpPr>
            <p:cNvPr id="113" name="TextBox 112">
              <a:extLst>
                <a:ext uri="{FF2B5EF4-FFF2-40B4-BE49-F238E27FC236}">
                  <a16:creationId xmlns:a16="http://schemas.microsoft.com/office/drawing/2014/main" id="{5597E1D4-E40E-0E4F-85EB-992C301993EC}"/>
                </a:ext>
              </a:extLst>
            </p:cNvPr>
            <p:cNvSpPr txBox="1"/>
            <p:nvPr userDrawn="1"/>
          </p:nvSpPr>
          <p:spPr>
            <a:xfrm>
              <a:off x="3028223" y="3152480"/>
              <a:ext cx="1776448" cy="523220"/>
            </a:xfrm>
            <a:prstGeom prst="rect">
              <a:avLst/>
            </a:prstGeom>
            <a:noFill/>
          </p:spPr>
          <p:txBody>
            <a:bodyPr wrap="square" rtlCol="0">
              <a:spAutoFit/>
            </a:bodyPr>
            <a:lstStyle/>
            <a:p>
              <a:pPr algn="ctr"/>
              <a:r>
                <a:rPr lang="en-US" sz="1400" b="1" dirty="0">
                  <a:solidFill>
                    <a:schemeClr val="bg1"/>
                  </a:solidFill>
                </a:rPr>
                <a:t>Continuous</a:t>
              </a:r>
              <a:br>
                <a:rPr lang="en-US" sz="1400" b="1" dirty="0">
                  <a:solidFill>
                    <a:schemeClr val="bg1"/>
                  </a:solidFill>
                </a:rPr>
              </a:br>
              <a:r>
                <a:rPr lang="en-US" sz="1400" b="1" dirty="0">
                  <a:solidFill>
                    <a:schemeClr val="bg1"/>
                  </a:solidFill>
                </a:rPr>
                <a:t>Improvement</a:t>
              </a:r>
            </a:p>
          </p:txBody>
        </p:sp>
      </p:grpSp>
      <p:sp>
        <p:nvSpPr>
          <p:cNvPr id="116" name="Content Placeholder 115">
            <a:extLst>
              <a:ext uri="{FF2B5EF4-FFF2-40B4-BE49-F238E27FC236}">
                <a16:creationId xmlns:a16="http://schemas.microsoft.com/office/drawing/2014/main" id="{588C6F7C-47B7-984B-A5A5-1F7B6CCCB659}"/>
              </a:ext>
            </a:extLst>
          </p:cNvPr>
          <p:cNvSpPr>
            <a:spLocks noGrp="1"/>
          </p:cNvSpPr>
          <p:nvPr>
            <p:ph sz="quarter" idx="11" hasCustomPrompt="1"/>
          </p:nvPr>
        </p:nvSpPr>
        <p:spPr>
          <a:xfrm>
            <a:off x="3076783" y="947077"/>
            <a:ext cx="6049019" cy="249675"/>
          </a:xfrm>
        </p:spPr>
        <p:txBody>
          <a:bodyPr anchor="ctr">
            <a:noAutofit/>
          </a:bodyPr>
          <a:lstStyle>
            <a:lvl1pPr marL="0" indent="0" algn="ctr">
              <a:lnSpc>
                <a:spcPct val="100000"/>
              </a:lnSpc>
              <a:buNone/>
              <a:defRPr sz="1600" b="0">
                <a:solidFill>
                  <a:schemeClr val="tx2"/>
                </a:solidFill>
              </a:defRPr>
            </a:lvl1pPr>
          </a:lstStyle>
          <a:p>
            <a:pPr lvl="0"/>
            <a:r>
              <a:rPr lang="en-US" dirty="0"/>
              <a:t>Viima can help drive innovation for you in many ways:</a:t>
            </a:r>
          </a:p>
        </p:txBody>
      </p:sp>
    </p:spTree>
    <p:extLst>
      <p:ext uri="{BB962C8B-B14F-4D97-AF65-F5344CB8AC3E}">
        <p14:creationId xmlns:p14="http://schemas.microsoft.com/office/powerpoint/2010/main" val="3691128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192E19C-1AA8-F146-881B-82724F279D5D}"/>
              </a:ext>
            </a:extLst>
          </p:cNvPr>
          <p:cNvSpPr>
            <a:spLocks noGrp="1"/>
          </p:cNvSpPr>
          <p:nvPr>
            <p:ph type="title"/>
          </p:nvPr>
        </p:nvSpPr>
        <p:spPr>
          <a:xfrm>
            <a:off x="697006" y="400558"/>
            <a:ext cx="10797988" cy="1325563"/>
          </a:xfrm>
          <a:prstGeom prst="rect">
            <a:avLst/>
          </a:prstGeom>
        </p:spPr>
        <p:txBody>
          <a:bodyPr vert="horz" lIns="91440" tIns="45720" rIns="91440" bIns="45720" rtlCol="0" anchor="ctr">
            <a:normAutofit/>
          </a:bodyPr>
          <a:lstStyle/>
          <a:p>
            <a:r>
              <a:rPr lang="en-US" dirty="0"/>
              <a:t>Click to edit Master title style</a:t>
            </a:r>
            <a:endParaRPr lang="fi-FI" dirty="0"/>
          </a:p>
        </p:txBody>
      </p:sp>
      <p:sp>
        <p:nvSpPr>
          <p:cNvPr id="7" name="Text Placeholder 6">
            <a:extLst>
              <a:ext uri="{FF2B5EF4-FFF2-40B4-BE49-F238E27FC236}">
                <a16:creationId xmlns:a16="http://schemas.microsoft.com/office/drawing/2014/main" id="{F1126B07-13AD-FD42-A9D9-22E065678729}"/>
              </a:ext>
            </a:extLst>
          </p:cNvPr>
          <p:cNvSpPr>
            <a:spLocks noGrp="1"/>
          </p:cNvSpPr>
          <p:nvPr>
            <p:ph type="body" idx="1"/>
          </p:nvPr>
        </p:nvSpPr>
        <p:spPr>
          <a:xfrm>
            <a:off x="697006" y="1834164"/>
            <a:ext cx="10797988" cy="434657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fi-FI" dirty="0"/>
          </a:p>
        </p:txBody>
      </p:sp>
    </p:spTree>
    <p:extLst>
      <p:ext uri="{BB962C8B-B14F-4D97-AF65-F5344CB8AC3E}">
        <p14:creationId xmlns:p14="http://schemas.microsoft.com/office/powerpoint/2010/main" val="1739502527"/>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671" r:id="rId3"/>
    <p:sldLayoutId id="2147483652" r:id="rId4"/>
    <p:sldLayoutId id="2147483660" r:id="rId5"/>
    <p:sldLayoutId id="2147483667" r:id="rId6"/>
    <p:sldLayoutId id="2147483661" r:id="rId7"/>
    <p:sldLayoutId id="2147483669" r:id="rId8"/>
    <p:sldLayoutId id="2147483664" r:id="rId9"/>
    <p:sldLayoutId id="2147483666" r:id="rId10"/>
    <p:sldLayoutId id="2147483650" r:id="rId11"/>
    <p:sldLayoutId id="2147483654" r:id="rId12"/>
    <p:sldLayoutId id="2147483668" r:id="rId13"/>
    <p:sldLayoutId id="2147483670" r:id="rId14"/>
    <p:sldLayoutId id="2147483655" r:id="rId15"/>
    <p:sldLayoutId id="2147483662" r:id="rId16"/>
    <p:sldLayoutId id="2147483665" r:id="rId17"/>
    <p:sldLayoutId id="2147483659" r:id="rId18"/>
    <p:sldLayoutId id="2147483672" r:id="rId19"/>
    <p:sldLayoutId id="2147483663" r:id="rId20"/>
    <p:sldLayoutId id="2147483673" r:id="rId21"/>
    <p:sldLayoutId id="2147483674" r:id="rId22"/>
  </p:sldLayoutIdLst>
  <p:hf sldNum="0" hdr="0" ftr="0" dt="0"/>
  <p:txStyles>
    <p:titleStyle>
      <a:lvl1pPr algn="l" defTabSz="914400" rtl="0" eaLnBrk="1" latinLnBrk="0" hangingPunct="1">
        <a:lnSpc>
          <a:spcPct val="90000"/>
        </a:lnSpc>
        <a:spcBef>
          <a:spcPct val="0"/>
        </a:spcBef>
        <a:buNone/>
        <a:defRPr sz="3200" b="1" i="0" kern="1200">
          <a:solidFill>
            <a:schemeClr val="tx1"/>
          </a:solidFill>
          <a:latin typeface="Noto Sans" panose="020B0502040504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b="0" i="0" kern="1200">
          <a:solidFill>
            <a:schemeClr val="tx2"/>
          </a:solidFill>
          <a:latin typeface="Noto Sans" panose="020B0502040504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2"/>
          </a:solidFill>
          <a:latin typeface="Noto Sans" panose="020B0502040504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2"/>
          </a:solidFill>
          <a:latin typeface="Noto Sans" panose="020B0502040504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b="0" i="0" kern="1200">
          <a:solidFill>
            <a:schemeClr val="tx2"/>
          </a:solidFill>
          <a:latin typeface="Noto Sans" panose="020B0502040504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b="0" i="0" kern="1200">
          <a:solidFill>
            <a:schemeClr val="tx2"/>
          </a:solidFill>
          <a:latin typeface="Noto Sans" panose="020B05020405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6.jpeg"/><Relationship Id="rId1" Type="http://schemas.openxmlformats.org/officeDocument/2006/relationships/slideLayout" Target="../slideLayouts/slideLayout2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1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1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hyperlink" Target="https://brianbalfour.com/essays/product-market-fit-isnt-enough" TargetMode="External"/><Relationship Id="rId7" Type="http://schemas.openxmlformats.org/officeDocument/2006/relationships/diagramColors" Target="../diagrams/colors3.xml"/><Relationship Id="rId2" Type="http://schemas.openxmlformats.org/officeDocument/2006/relationships/notesSlide" Target="../notesSlides/notesSlide9.xml"/><Relationship Id="rId1" Type="http://schemas.openxmlformats.org/officeDocument/2006/relationships/slideLayout" Target="../slideLayouts/slideLayout11.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14.xml.rels><?xml version="1.0" encoding="UTF-8" standalone="yes"?>
<Relationships xmlns="http://schemas.openxmlformats.org/package/2006/relationships"><Relationship Id="rId8" Type="http://schemas.openxmlformats.org/officeDocument/2006/relationships/hyperlink" Target="https://brianbalfour.com/essays/product-market-fit-isnt-enough" TargetMode="External"/><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0.xml"/><Relationship Id="rId1" Type="http://schemas.openxmlformats.org/officeDocument/2006/relationships/slideLayout" Target="../slideLayouts/slideLayout11.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1.xml"/><Relationship Id="rId1" Type="http://schemas.openxmlformats.org/officeDocument/2006/relationships/slideLayout" Target="../slideLayouts/slideLayout11.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6.xml.rels><?xml version="1.0" encoding="UTF-8" standalone="yes"?>
<Relationships xmlns="http://schemas.openxmlformats.org/package/2006/relationships"><Relationship Id="rId8" Type="http://schemas.openxmlformats.org/officeDocument/2006/relationships/hyperlink" Target="https://www.youtube.com/watch?v=t705r8ICkRw&amp;t=810s" TargetMode="External"/><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2.xml"/><Relationship Id="rId1" Type="http://schemas.openxmlformats.org/officeDocument/2006/relationships/slideLayout" Target="../slideLayouts/slideLayout11.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0.xml.rels><?xml version="1.0" encoding="UTF-8" standalone="yes"?>
<Relationships xmlns="http://schemas.openxmlformats.org/package/2006/relationships"><Relationship Id="rId3" Type="http://schemas.openxmlformats.org/officeDocument/2006/relationships/hyperlink" Target="https://www.viima.com/blog/flywheel-of-growth" TargetMode="External"/><Relationship Id="rId2" Type="http://schemas.openxmlformats.org/officeDocument/2006/relationships/image" Target="../media/image30.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32.svg"/><Relationship Id="rId3" Type="http://schemas.openxmlformats.org/officeDocument/2006/relationships/diagramLayout" Target="../diagrams/layout7.xml"/><Relationship Id="rId7" Type="http://schemas.openxmlformats.org/officeDocument/2006/relationships/image" Target="../media/image31.png"/><Relationship Id="rId2" Type="http://schemas.openxmlformats.org/officeDocument/2006/relationships/diagramData" Target="../diagrams/data7.xml"/><Relationship Id="rId1" Type="http://schemas.openxmlformats.org/officeDocument/2006/relationships/slideLayout" Target="../slideLayouts/slideLayout11.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2.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cleantechnica.com/2019/03/30/teslas-vertical-integration-unlocks-hidden-flexibility-innovation/" TargetMode="External"/><Relationship Id="rId2" Type="http://schemas.openxmlformats.org/officeDocument/2006/relationships/image" Target="../media/image34.jpg"/><Relationship Id="rId1" Type="http://schemas.openxmlformats.org/officeDocument/2006/relationships/slideLayout" Target="../slideLayouts/slideLayout3.xml"/><Relationship Id="rId4" Type="http://schemas.openxmlformats.org/officeDocument/2006/relationships/hyperlink" Target="https://www.theverge.com/2021/10/20/22736859/tesla-q3-earnings-profit-chip-shortage-sales-elon-musk" TargetMode="External"/></Relationships>
</file>

<file path=ppt/slides/_rels/slide24.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hyperlink" Target="https://www.viima.com/make-innovation-happen" TargetMode="External"/><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16.xml"/><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s://www.viima.com/blog" TargetMode="External"/><Relationship Id="rId4" Type="http://schemas.openxmlformats.org/officeDocument/2006/relationships/hyperlink" Target="http://viima.com/blog/scaling-innovation" TargetMode="Externa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Placeholder 16">
            <a:extLst>
              <a:ext uri="{FF2B5EF4-FFF2-40B4-BE49-F238E27FC236}">
                <a16:creationId xmlns:a16="http://schemas.microsoft.com/office/drawing/2014/main" id="{7067E74D-9CD4-5E4E-81BB-DAE8D07D9B67}"/>
              </a:ext>
            </a:extLst>
          </p:cNvPr>
          <p:cNvPicPr>
            <a:picLocks noGrp="1" noChangeAspect="1"/>
          </p:cNvPicPr>
          <p:nvPr>
            <p:ph type="pic" sz="quarter" idx="12"/>
          </p:nvPr>
        </p:nvPicPr>
        <p:blipFill rotWithShape="1">
          <a:blip r:embed="rId2"/>
          <a:srcRect l="203" t="7502" r="15026"/>
          <a:stretch/>
        </p:blipFill>
        <p:spPr>
          <a:xfrm>
            <a:off x="0" y="-618488"/>
            <a:ext cx="12192000" cy="7476487"/>
          </a:xfrm>
        </p:spPr>
      </p:pic>
      <p:sp>
        <p:nvSpPr>
          <p:cNvPr id="3" name="Text Placeholder 2">
            <a:extLst>
              <a:ext uri="{FF2B5EF4-FFF2-40B4-BE49-F238E27FC236}">
                <a16:creationId xmlns:a16="http://schemas.microsoft.com/office/drawing/2014/main" id="{A9A785CA-2382-5740-88FA-3AEA707859A7}"/>
              </a:ext>
            </a:extLst>
          </p:cNvPr>
          <p:cNvSpPr>
            <a:spLocks noGrp="1"/>
          </p:cNvSpPr>
          <p:nvPr>
            <p:ph type="body" sz="quarter" idx="11"/>
          </p:nvPr>
        </p:nvSpPr>
        <p:spPr>
          <a:xfrm>
            <a:off x="3287807" y="514471"/>
            <a:ext cx="5616384" cy="5616384"/>
          </a:xfrm>
          <a:prstGeom prst="ellipse">
            <a:avLst/>
          </a:prstGeom>
          <a:gradFill>
            <a:gsLst>
              <a:gs pos="0">
                <a:schemeClr val="accent1">
                  <a:alpha val="70000"/>
                </a:schemeClr>
              </a:gs>
              <a:gs pos="100000">
                <a:srgbClr val="BBBBBB"/>
              </a:gs>
            </a:gsLst>
          </a:gradFill>
        </p:spPr>
        <p:txBody>
          <a:bodyPr>
            <a:normAutofit/>
          </a:bodyPr>
          <a:lstStyle/>
          <a:p>
            <a:r>
              <a:rPr lang="en-US" sz="5400" spc="300" dirty="0"/>
              <a:t>SCALING</a:t>
            </a:r>
            <a:endParaRPr lang="en-US" sz="4000" spc="300" dirty="0"/>
          </a:p>
        </p:txBody>
      </p:sp>
      <p:sp>
        <p:nvSpPr>
          <p:cNvPr id="11" name="TextBox 10">
            <a:extLst>
              <a:ext uri="{FF2B5EF4-FFF2-40B4-BE49-F238E27FC236}">
                <a16:creationId xmlns:a16="http://schemas.microsoft.com/office/drawing/2014/main" id="{39DE9F5C-B22B-E040-BC57-D5E0A8163133}"/>
              </a:ext>
            </a:extLst>
          </p:cNvPr>
          <p:cNvSpPr txBox="1"/>
          <p:nvPr/>
        </p:nvSpPr>
        <p:spPr>
          <a:xfrm>
            <a:off x="4439816" y="3933056"/>
            <a:ext cx="3331361" cy="584775"/>
          </a:xfrm>
          <a:prstGeom prst="rect">
            <a:avLst/>
          </a:prstGeom>
          <a:noFill/>
        </p:spPr>
        <p:txBody>
          <a:bodyPr wrap="none" rtlCol="0">
            <a:spAutoFit/>
          </a:bodyPr>
          <a:lstStyle/>
          <a:p>
            <a:r>
              <a:rPr lang="en-US" sz="3200" b="1" spc="300" dirty="0">
                <a:solidFill>
                  <a:schemeClr val="bg1"/>
                </a:solidFill>
              </a:rPr>
              <a:t>INNOVATION</a:t>
            </a:r>
          </a:p>
        </p:txBody>
      </p:sp>
      <p:sp>
        <p:nvSpPr>
          <p:cNvPr id="12" name="Rectangle 11">
            <a:extLst>
              <a:ext uri="{FF2B5EF4-FFF2-40B4-BE49-F238E27FC236}">
                <a16:creationId xmlns:a16="http://schemas.microsoft.com/office/drawing/2014/main" id="{8414C51B-C1F5-A347-9D10-F6CD5080E2B1}"/>
              </a:ext>
            </a:extLst>
          </p:cNvPr>
          <p:cNvSpPr/>
          <p:nvPr/>
        </p:nvSpPr>
        <p:spPr>
          <a:xfrm>
            <a:off x="4461705" y="2579908"/>
            <a:ext cx="3249857" cy="430887"/>
          </a:xfrm>
          <a:prstGeom prst="rect">
            <a:avLst/>
          </a:prstGeom>
        </p:spPr>
        <p:txBody>
          <a:bodyPr wrap="square">
            <a:spAutoFit/>
          </a:bodyPr>
          <a:lstStyle/>
          <a:p>
            <a:pPr algn="ctr"/>
            <a:r>
              <a:rPr lang="en-US" sz="2200" b="1" spc="300" dirty="0">
                <a:solidFill>
                  <a:schemeClr val="bg1"/>
                </a:solidFill>
              </a:rPr>
              <a:t>THE TOOLKIT FOR</a:t>
            </a:r>
            <a:endParaRPr lang="en-US" sz="2200" spc="300" dirty="0"/>
          </a:p>
        </p:txBody>
      </p:sp>
      <p:pic>
        <p:nvPicPr>
          <p:cNvPr id="16" name="Picture 15">
            <a:extLst>
              <a:ext uri="{FF2B5EF4-FFF2-40B4-BE49-F238E27FC236}">
                <a16:creationId xmlns:a16="http://schemas.microsoft.com/office/drawing/2014/main" id="{8543759E-5801-DB42-843F-BA82913B5B7D}"/>
              </a:ext>
            </a:extLst>
          </p:cNvPr>
          <p:cNvPicPr>
            <a:picLocks noChangeAspect="1"/>
          </p:cNvPicPr>
          <p:nvPr/>
        </p:nvPicPr>
        <p:blipFill>
          <a:blip r:embed="rId3"/>
          <a:stretch>
            <a:fillRect/>
          </a:stretch>
        </p:blipFill>
        <p:spPr>
          <a:xfrm>
            <a:off x="4962769" y="1185651"/>
            <a:ext cx="2247731" cy="803189"/>
          </a:xfrm>
          <a:prstGeom prst="rect">
            <a:avLst/>
          </a:prstGeom>
        </p:spPr>
      </p:pic>
    </p:spTree>
    <p:extLst>
      <p:ext uri="{BB962C8B-B14F-4D97-AF65-F5344CB8AC3E}">
        <p14:creationId xmlns:p14="http://schemas.microsoft.com/office/powerpoint/2010/main" val="31422594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a:extLst>
              <a:ext uri="{FF2B5EF4-FFF2-40B4-BE49-F238E27FC236}">
                <a16:creationId xmlns:a16="http://schemas.microsoft.com/office/drawing/2014/main" id="{18859D82-C10C-FE41-BF50-6530C6A99ECD}"/>
              </a:ext>
            </a:extLst>
          </p:cNvPr>
          <p:cNvGraphicFramePr>
            <a:graphicFrameLocks noGrp="1" noChangeAspect="1"/>
          </p:cNvGraphicFramePr>
          <p:nvPr>
            <p:ph idx="1"/>
          </p:nvPr>
        </p:nvGraphicFramePr>
        <p:xfrm>
          <a:off x="-623784" y="723106"/>
          <a:ext cx="13439568" cy="54117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Right Arrow 11">
            <a:extLst>
              <a:ext uri="{FF2B5EF4-FFF2-40B4-BE49-F238E27FC236}">
                <a16:creationId xmlns:a16="http://schemas.microsoft.com/office/drawing/2014/main" id="{CE5FB6CA-FDC4-A447-9DBD-E1185FB47E33}"/>
              </a:ext>
            </a:extLst>
          </p:cNvPr>
          <p:cNvSpPr/>
          <p:nvPr/>
        </p:nvSpPr>
        <p:spPr>
          <a:xfrm rot="18729864">
            <a:off x="4960986" y="2272223"/>
            <a:ext cx="421200" cy="468000"/>
          </a:xfrm>
          <a:prstGeom prst="rightArrow">
            <a:avLst/>
          </a:prstGeom>
          <a:noFill/>
          <a:ln w="38100">
            <a:solidFill>
              <a:schemeClr val="tx2">
                <a:lumMod val="60000"/>
                <a:lumOff val="40000"/>
              </a:schemeClr>
            </a:solidFill>
            <a:prstDash val="sysDash"/>
          </a:ln>
          <a:effectLst/>
        </p:spPr>
        <p:txBody>
          <a:bodyPr spcFirstLastPara="0" vert="horz" wrap="square" lIns="0" tIns="0" rIns="0" bIns="0" numCol="1" spcCol="1270" anchor="ctr" anchorCtr="0">
            <a:noAutofit/>
          </a:bodyPr>
          <a:lstStyle/>
          <a:p>
            <a:endParaRPr lang="en-US"/>
          </a:p>
        </p:txBody>
      </p:sp>
    </p:spTree>
    <p:extLst>
      <p:ext uri="{BB962C8B-B14F-4D97-AF65-F5344CB8AC3E}">
        <p14:creationId xmlns:p14="http://schemas.microsoft.com/office/powerpoint/2010/main" val="24940566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5361F4C9-CC84-9B42-B4ED-5B2A1D641CA5}"/>
              </a:ext>
            </a:extLst>
          </p:cNvPr>
          <p:cNvGraphicFramePr>
            <a:graphicFrameLocks noGrp="1"/>
          </p:cNvGraphicFramePr>
          <p:nvPr>
            <p:ph idx="1"/>
            <p:extLst>
              <p:ext uri="{D42A27DB-BD31-4B8C-83A1-F6EECF244321}">
                <p14:modId xmlns:p14="http://schemas.microsoft.com/office/powerpoint/2010/main" val="2838949241"/>
              </p:ext>
            </p:extLst>
          </p:nvPr>
        </p:nvGraphicFramePr>
        <p:xfrm>
          <a:off x="-1427044" y="475853"/>
          <a:ext cx="15046087" cy="60586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829009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171C755-958F-B54A-8068-52E468D88936}"/>
              </a:ext>
            </a:extLst>
          </p:cNvPr>
          <p:cNvSpPr>
            <a:spLocks noGrp="1"/>
          </p:cNvSpPr>
          <p:nvPr>
            <p:ph type="body" sz="quarter" idx="10"/>
          </p:nvPr>
        </p:nvSpPr>
        <p:spPr/>
        <p:txBody>
          <a:bodyPr/>
          <a:lstStyle/>
          <a:p>
            <a:r>
              <a:rPr lang="en-US" dirty="0"/>
              <a:t>THE FRAMEWORKS</a:t>
            </a:r>
          </a:p>
        </p:txBody>
      </p:sp>
    </p:spTree>
    <p:extLst>
      <p:ext uri="{BB962C8B-B14F-4D97-AF65-F5344CB8AC3E}">
        <p14:creationId xmlns:p14="http://schemas.microsoft.com/office/powerpoint/2010/main" val="9321057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FCD2FD97-AF23-1244-8D51-6759EDC259BA}"/>
              </a:ext>
            </a:extLst>
          </p:cNvPr>
          <p:cNvGrpSpPr/>
          <p:nvPr/>
        </p:nvGrpSpPr>
        <p:grpSpPr>
          <a:xfrm>
            <a:off x="513750" y="1336815"/>
            <a:ext cx="11342890" cy="4182366"/>
            <a:chOff x="513750" y="1393091"/>
            <a:chExt cx="11342890" cy="4182366"/>
          </a:xfrm>
        </p:grpSpPr>
        <p:sp>
          <p:nvSpPr>
            <p:cNvPr id="15" name="TextBox 14">
              <a:extLst>
                <a:ext uri="{FF2B5EF4-FFF2-40B4-BE49-F238E27FC236}">
                  <a16:creationId xmlns:a16="http://schemas.microsoft.com/office/drawing/2014/main" id="{379F8F38-F1DC-3D44-B618-0567897A8BF8}"/>
                </a:ext>
              </a:extLst>
            </p:cNvPr>
            <p:cNvSpPr txBox="1"/>
            <p:nvPr/>
          </p:nvSpPr>
          <p:spPr>
            <a:xfrm>
              <a:off x="513750" y="3473468"/>
              <a:ext cx="3143850" cy="1851005"/>
            </a:xfrm>
            <a:prstGeom prst="round2SameRect">
              <a:avLst>
                <a:gd name="adj1" fmla="val 0"/>
                <a:gd name="adj2" fmla="val 9687"/>
              </a:avLst>
            </a:prstGeom>
            <a:noFill/>
            <a:ln>
              <a:noFill/>
            </a:ln>
          </p:spPr>
          <p:txBody>
            <a:bodyPr wrap="square" rtlCol="0">
              <a:spAutoFit/>
            </a:bodyPr>
            <a:lstStyle/>
            <a:p>
              <a:pPr marL="285750" indent="-285750">
                <a:buFont typeface="Arial" panose="020B0604020202020204" pitchFamily="34" charset="0"/>
                <a:buChar char="•"/>
              </a:pPr>
              <a:r>
                <a:rPr lang="en-US" sz="1600" dirty="0"/>
                <a:t>Find a business model to capture some of the value created</a:t>
              </a:r>
            </a:p>
            <a:p>
              <a:pPr marL="285750" indent="-285750">
                <a:buFont typeface="Arial" panose="020B0604020202020204" pitchFamily="34" charset="0"/>
                <a:buChar char="•"/>
              </a:pPr>
              <a:r>
                <a:rPr lang="en-US" sz="1600" dirty="0"/>
                <a:t>Aim is NOT to maximize value capture, but to </a:t>
              </a:r>
              <a:r>
                <a:rPr lang="en-US" sz="1600" b="1" dirty="0"/>
                <a:t>maximize total value created</a:t>
              </a:r>
            </a:p>
          </p:txBody>
        </p:sp>
        <p:sp>
          <p:nvSpPr>
            <p:cNvPr id="16" name="TextBox 15">
              <a:extLst>
                <a:ext uri="{FF2B5EF4-FFF2-40B4-BE49-F238E27FC236}">
                  <a16:creationId xmlns:a16="http://schemas.microsoft.com/office/drawing/2014/main" id="{084DEF90-7130-604D-B851-E2C5C82D538F}"/>
                </a:ext>
              </a:extLst>
            </p:cNvPr>
            <p:cNvSpPr txBox="1"/>
            <p:nvPr/>
          </p:nvSpPr>
          <p:spPr>
            <a:xfrm>
              <a:off x="513750" y="1393091"/>
              <a:ext cx="2880000" cy="1630382"/>
            </a:xfrm>
            <a:prstGeom prst="round2SameRect">
              <a:avLst>
                <a:gd name="adj1" fmla="val 13727"/>
                <a:gd name="adj2" fmla="val 0"/>
              </a:avLst>
            </a:prstGeom>
            <a:noFill/>
            <a:ln>
              <a:noFill/>
            </a:ln>
          </p:spPr>
          <p:txBody>
            <a:bodyPr wrap="square" rtlCol="0">
              <a:spAutoFit/>
            </a:bodyPr>
            <a:lstStyle/>
            <a:p>
              <a:pPr marL="285750" indent="-285750">
                <a:buFont typeface="Arial" panose="020B0604020202020204" pitchFamily="34" charset="0"/>
                <a:buChar char="•"/>
              </a:pPr>
              <a:r>
                <a:rPr lang="en-US" sz="1600" dirty="0"/>
                <a:t>Find </a:t>
              </a:r>
              <a:r>
                <a:rPr lang="en-US" sz="1600" b="1" dirty="0"/>
                <a:t>a market with real demand</a:t>
              </a:r>
            </a:p>
            <a:p>
              <a:pPr marL="285750" indent="-285750">
                <a:buFont typeface="Arial" panose="020B0604020202020204" pitchFamily="34" charset="0"/>
                <a:buChar char="•"/>
              </a:pPr>
              <a:r>
                <a:rPr lang="en-US" sz="1600" dirty="0"/>
                <a:t>Note that it might not exist before your innovation, which can make this challenging</a:t>
              </a:r>
            </a:p>
          </p:txBody>
        </p:sp>
        <p:sp>
          <p:nvSpPr>
            <p:cNvPr id="11" name="TextBox 10">
              <a:extLst>
                <a:ext uri="{FF2B5EF4-FFF2-40B4-BE49-F238E27FC236}">
                  <a16:creationId xmlns:a16="http://schemas.microsoft.com/office/drawing/2014/main" id="{0DDEA8B3-4BE7-7842-B204-EAF6B75166BE}"/>
                </a:ext>
              </a:extLst>
            </p:cNvPr>
            <p:cNvSpPr txBox="1"/>
            <p:nvPr/>
          </p:nvSpPr>
          <p:spPr>
            <a:xfrm>
              <a:off x="8720000" y="3473468"/>
              <a:ext cx="2880000" cy="2101989"/>
            </a:xfrm>
            <a:prstGeom prst="round2SameRect">
              <a:avLst>
                <a:gd name="adj1" fmla="val 0"/>
                <a:gd name="adj2" fmla="val 9687"/>
              </a:avLst>
            </a:prstGeom>
            <a:noFill/>
            <a:ln>
              <a:noFill/>
            </a:ln>
          </p:spPr>
          <p:txBody>
            <a:bodyPr wrap="square" rtlCol="0">
              <a:spAutoFit/>
            </a:bodyPr>
            <a:lstStyle/>
            <a:p>
              <a:pPr marL="285750" indent="-285750">
                <a:buFont typeface="Arial" panose="020B0604020202020204" pitchFamily="34" charset="0"/>
                <a:buChar char="•"/>
              </a:pPr>
              <a:r>
                <a:rPr lang="en-US" sz="1600" dirty="0"/>
                <a:t>Find the right channels to </a:t>
              </a:r>
              <a:r>
                <a:rPr lang="en-US" sz="1600" b="1" dirty="0"/>
                <a:t>reach the buyers in a scalable and cost-effective way</a:t>
              </a:r>
            </a:p>
            <a:p>
              <a:pPr marL="285750" indent="-285750">
                <a:buFont typeface="Arial" panose="020B0604020202020204" pitchFamily="34" charset="0"/>
                <a:buChar char="•"/>
              </a:pPr>
              <a:r>
                <a:rPr lang="en-US" sz="1600" dirty="0"/>
                <a:t>The cost structures must also align with the business model and value created</a:t>
              </a:r>
            </a:p>
          </p:txBody>
        </p:sp>
        <p:sp>
          <p:nvSpPr>
            <p:cNvPr id="14" name="TextBox 13">
              <a:extLst>
                <a:ext uri="{FF2B5EF4-FFF2-40B4-BE49-F238E27FC236}">
                  <a16:creationId xmlns:a16="http://schemas.microsoft.com/office/drawing/2014/main" id="{A440BF37-73E8-DA4A-A60A-8ED05990AC65}"/>
                </a:ext>
              </a:extLst>
            </p:cNvPr>
            <p:cNvSpPr txBox="1"/>
            <p:nvPr/>
          </p:nvSpPr>
          <p:spPr>
            <a:xfrm>
              <a:off x="8720000" y="1520964"/>
              <a:ext cx="3136640" cy="1374636"/>
            </a:xfrm>
            <a:prstGeom prst="round2SameRect">
              <a:avLst>
                <a:gd name="adj1" fmla="val 13727"/>
                <a:gd name="adj2" fmla="val 0"/>
              </a:avLst>
            </a:prstGeom>
            <a:noFill/>
            <a:ln>
              <a:noFill/>
            </a:ln>
          </p:spPr>
          <p:txBody>
            <a:bodyPr wrap="square" rtlCol="0">
              <a:spAutoFit/>
            </a:bodyPr>
            <a:lstStyle/>
            <a:p>
              <a:pPr marL="285750" indent="-285750">
                <a:buFont typeface="Arial" panose="020B0604020202020204" pitchFamily="34" charset="0"/>
                <a:buChar char="•"/>
              </a:pPr>
              <a:r>
                <a:rPr lang="en-US" sz="1600" dirty="0"/>
                <a:t>Create a product </a:t>
              </a:r>
              <a:r>
                <a:rPr lang="en-US" sz="1600" b="1" dirty="0"/>
                <a:t>around the innovation that matches the needs of the market</a:t>
              </a:r>
              <a:r>
                <a:rPr lang="en-US" sz="1600" dirty="0"/>
                <a:t> and creates real value for customers</a:t>
              </a:r>
            </a:p>
          </p:txBody>
        </p:sp>
      </p:grpSp>
      <p:sp>
        <p:nvSpPr>
          <p:cNvPr id="2" name="TextBox 1">
            <a:extLst>
              <a:ext uri="{FF2B5EF4-FFF2-40B4-BE49-F238E27FC236}">
                <a16:creationId xmlns:a16="http://schemas.microsoft.com/office/drawing/2014/main" id="{C6A84595-5D51-F64A-8DEF-6069B13843B4}"/>
              </a:ext>
            </a:extLst>
          </p:cNvPr>
          <p:cNvSpPr txBox="1"/>
          <p:nvPr/>
        </p:nvSpPr>
        <p:spPr>
          <a:xfrm>
            <a:off x="1310074" y="5880913"/>
            <a:ext cx="9571851" cy="584775"/>
          </a:xfrm>
          <a:prstGeom prst="rect">
            <a:avLst/>
          </a:prstGeom>
          <a:noFill/>
        </p:spPr>
        <p:txBody>
          <a:bodyPr wrap="none" rtlCol="0">
            <a:spAutoFit/>
          </a:bodyPr>
          <a:lstStyle/>
          <a:p>
            <a:pPr marL="285750" indent="-285750">
              <a:buFont typeface="Arial" panose="020B0604020202020204" pitchFamily="34" charset="0"/>
              <a:buChar char="•"/>
            </a:pPr>
            <a:r>
              <a:rPr lang="en-US" sz="1600" b="1" dirty="0">
                <a:solidFill>
                  <a:schemeClr val="tx2"/>
                </a:solidFill>
              </a:rPr>
              <a:t>Your innovation is just a starting point for the product, and it alone will never be enough</a:t>
            </a:r>
          </a:p>
          <a:p>
            <a:pPr marL="285750" indent="-285750">
              <a:buFont typeface="Arial" panose="020B0604020202020204" pitchFamily="34" charset="0"/>
              <a:buChar char="•"/>
            </a:pPr>
            <a:r>
              <a:rPr lang="en-US" sz="1600" b="1" dirty="0">
                <a:solidFill>
                  <a:schemeClr val="tx2"/>
                </a:solidFill>
              </a:rPr>
              <a:t>If any part changes, others will have to adapt accordingly!</a:t>
            </a:r>
          </a:p>
        </p:txBody>
      </p:sp>
      <p:sp>
        <p:nvSpPr>
          <p:cNvPr id="3" name="TextBox 2">
            <a:extLst>
              <a:ext uri="{FF2B5EF4-FFF2-40B4-BE49-F238E27FC236}">
                <a16:creationId xmlns:a16="http://schemas.microsoft.com/office/drawing/2014/main" id="{EA1F05AF-11E3-1140-9C38-05B7CD2A4636}"/>
              </a:ext>
            </a:extLst>
          </p:cNvPr>
          <p:cNvSpPr txBox="1"/>
          <p:nvPr/>
        </p:nvSpPr>
        <p:spPr>
          <a:xfrm>
            <a:off x="10322246" y="6604084"/>
            <a:ext cx="1534394" cy="253916"/>
          </a:xfrm>
          <a:prstGeom prst="rect">
            <a:avLst/>
          </a:prstGeom>
          <a:noFill/>
        </p:spPr>
        <p:txBody>
          <a:bodyPr wrap="none" rtlCol="0">
            <a:spAutoFit/>
          </a:bodyPr>
          <a:lstStyle/>
          <a:p>
            <a:r>
              <a:rPr lang="en-US" sz="1050" dirty="0">
                <a:solidFill>
                  <a:schemeClr val="tx2">
                    <a:lumMod val="60000"/>
                    <a:lumOff val="40000"/>
                  </a:schemeClr>
                </a:solidFill>
              </a:rPr>
              <a:t>Source: </a:t>
            </a:r>
            <a:r>
              <a:rPr lang="en-US" sz="1050" dirty="0">
                <a:solidFill>
                  <a:schemeClr val="tx2">
                    <a:lumMod val="60000"/>
                    <a:lumOff val="40000"/>
                  </a:schemeClr>
                </a:solidFill>
                <a:hlinkClick r:id="rId3">
                  <a:extLst>
                    <a:ext uri="{A12FA001-AC4F-418D-AE19-62706E023703}">
                      <ahyp:hlinkClr xmlns:ahyp="http://schemas.microsoft.com/office/drawing/2018/hyperlinkcolor" val="tx"/>
                    </a:ext>
                  </a:extLst>
                </a:hlinkClick>
              </a:rPr>
              <a:t>Brian Balfour</a:t>
            </a:r>
            <a:endParaRPr lang="en-US" sz="1050" dirty="0">
              <a:solidFill>
                <a:schemeClr val="tx2">
                  <a:lumMod val="60000"/>
                  <a:lumOff val="40000"/>
                </a:schemeClr>
              </a:solidFill>
            </a:endParaRPr>
          </a:p>
        </p:txBody>
      </p:sp>
      <p:graphicFrame>
        <p:nvGraphicFramePr>
          <p:cNvPr id="17" name="Diagram 16">
            <a:extLst>
              <a:ext uri="{FF2B5EF4-FFF2-40B4-BE49-F238E27FC236}">
                <a16:creationId xmlns:a16="http://schemas.microsoft.com/office/drawing/2014/main" id="{3F17A05A-54E6-6442-99D3-95769075FA34}"/>
              </a:ext>
            </a:extLst>
          </p:cNvPr>
          <p:cNvGraphicFramePr/>
          <p:nvPr>
            <p:extLst>
              <p:ext uri="{D42A27DB-BD31-4B8C-83A1-F6EECF244321}">
                <p14:modId xmlns:p14="http://schemas.microsoft.com/office/powerpoint/2010/main" val="1706946709"/>
              </p:ext>
            </p:extLst>
          </p:nvPr>
        </p:nvGraphicFramePr>
        <p:xfrm>
          <a:off x="2032000" y="548680"/>
          <a:ext cx="8128000"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8" name="Up-Down Arrow 12">
            <a:extLst>
              <a:ext uri="{FF2B5EF4-FFF2-40B4-BE49-F238E27FC236}">
                <a16:creationId xmlns:a16="http://schemas.microsoft.com/office/drawing/2014/main" id="{AAF225E1-DE97-8643-B3A4-5B58D4411833}"/>
              </a:ext>
            </a:extLst>
          </p:cNvPr>
          <p:cNvSpPr/>
          <p:nvPr/>
        </p:nvSpPr>
        <p:spPr>
          <a:xfrm rot="16200000">
            <a:off x="5979749" y="3265795"/>
            <a:ext cx="234000" cy="704426"/>
          </a:xfrm>
          <a:prstGeom prst="upDownArrow">
            <a:avLst/>
          </a:prstGeom>
          <a:solidFill>
            <a:schemeClr val="tx2">
              <a:lumMod val="20000"/>
              <a:lumOff val="80000"/>
            </a:schemeClr>
          </a:solidFill>
          <a:ln>
            <a:noFill/>
          </a:ln>
        </p:spPr>
        <p:style>
          <a:lnRef idx="2">
            <a:schemeClr val="lt1">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sp>
      <p:sp>
        <p:nvSpPr>
          <p:cNvPr id="19" name="Up-down Arrow 18">
            <a:extLst>
              <a:ext uri="{FF2B5EF4-FFF2-40B4-BE49-F238E27FC236}">
                <a16:creationId xmlns:a16="http://schemas.microsoft.com/office/drawing/2014/main" id="{4B86BF49-D1B2-664B-88EB-DC6447B860A7}"/>
              </a:ext>
            </a:extLst>
          </p:cNvPr>
          <p:cNvSpPr/>
          <p:nvPr/>
        </p:nvSpPr>
        <p:spPr>
          <a:xfrm rot="10800000">
            <a:off x="5604285" y="2905800"/>
            <a:ext cx="234019" cy="704426"/>
          </a:xfrm>
          <a:prstGeom prst="upDownArrow">
            <a:avLst/>
          </a:prstGeom>
          <a:solidFill>
            <a:schemeClr val="tx2">
              <a:lumMod val="20000"/>
              <a:lumOff val="80000"/>
            </a:schemeClr>
          </a:solidFill>
          <a:ln>
            <a:noFill/>
          </a:ln>
        </p:spPr>
        <p:style>
          <a:lnRef idx="2">
            <a:scrgbClr r="0" g="0" b="0"/>
          </a:lnRef>
          <a:fillRef idx="1">
            <a:scrgbClr r="0" g="0" b="0"/>
          </a:fillRef>
          <a:effectRef idx="0">
            <a:schemeClr val="accent1">
              <a:tint val="60000"/>
              <a:hueOff val="0"/>
              <a:satOff val="0"/>
              <a:lumOff val="0"/>
              <a:alphaOff val="0"/>
            </a:schemeClr>
          </a:effectRef>
          <a:fontRef idx="minor">
            <a:schemeClr val="dk1">
              <a:hueOff val="0"/>
              <a:satOff val="0"/>
              <a:lumOff val="0"/>
              <a:alphaOff val="0"/>
            </a:schemeClr>
          </a:fontRef>
        </p:style>
      </p:sp>
      <p:sp>
        <p:nvSpPr>
          <p:cNvPr id="20" name="Up-down Arrow 19">
            <a:extLst>
              <a:ext uri="{FF2B5EF4-FFF2-40B4-BE49-F238E27FC236}">
                <a16:creationId xmlns:a16="http://schemas.microsoft.com/office/drawing/2014/main" id="{9160C340-3DF3-584D-BAFF-02F645A0BAFD}"/>
              </a:ext>
            </a:extLst>
          </p:cNvPr>
          <p:cNvSpPr/>
          <p:nvPr/>
        </p:nvSpPr>
        <p:spPr>
          <a:xfrm rot="10800000">
            <a:off x="6353698" y="2905800"/>
            <a:ext cx="234019" cy="704426"/>
          </a:xfrm>
          <a:prstGeom prst="upDownArrow">
            <a:avLst/>
          </a:prstGeom>
          <a:solidFill>
            <a:schemeClr val="tx2">
              <a:lumMod val="20000"/>
              <a:lumOff val="80000"/>
            </a:schemeClr>
          </a:solidFill>
          <a:ln>
            <a:noFill/>
          </a:ln>
        </p:spPr>
        <p:style>
          <a:lnRef idx="2">
            <a:scrgbClr r="0" g="0" b="0"/>
          </a:lnRef>
          <a:fillRef idx="1">
            <a:scrgbClr r="0" g="0" b="0"/>
          </a:fillRef>
          <a:effectRef idx="0">
            <a:schemeClr val="accent1">
              <a:tint val="60000"/>
              <a:hueOff val="0"/>
              <a:satOff val="0"/>
              <a:lumOff val="0"/>
              <a:alphaOff val="0"/>
            </a:schemeClr>
          </a:effectRef>
          <a:fontRef idx="minor">
            <a:schemeClr val="dk1">
              <a:hueOff val="0"/>
              <a:satOff val="0"/>
              <a:lumOff val="0"/>
              <a:alphaOff val="0"/>
            </a:schemeClr>
          </a:fontRef>
        </p:style>
      </p:sp>
      <p:sp>
        <p:nvSpPr>
          <p:cNvPr id="21" name="TextBox 20">
            <a:extLst>
              <a:ext uri="{FF2B5EF4-FFF2-40B4-BE49-F238E27FC236}">
                <a16:creationId xmlns:a16="http://schemas.microsoft.com/office/drawing/2014/main" id="{6EA1C4EF-C95C-8447-96C2-A41F9FC7DEEA}"/>
              </a:ext>
            </a:extLst>
          </p:cNvPr>
          <p:cNvSpPr txBox="1"/>
          <p:nvPr/>
        </p:nvSpPr>
        <p:spPr>
          <a:xfrm>
            <a:off x="83392" y="6237312"/>
            <a:ext cx="540000" cy="540000"/>
          </a:xfrm>
          <a:prstGeom prst="ellipse">
            <a:avLst/>
          </a:prstGeom>
          <a:solidFill>
            <a:schemeClr val="accent2"/>
          </a:solidFill>
        </p:spPr>
        <p:txBody>
          <a:bodyPr wrap="square" lIns="0" rIns="0" rtlCol="0" anchor="ctr">
            <a:spAutoFit/>
          </a:bodyPr>
          <a:lstStyle/>
          <a:p>
            <a:pPr algn="ctr"/>
            <a:r>
              <a:rPr lang="en-US" sz="1400" b="1" dirty="0">
                <a:solidFill>
                  <a:srgbClr val="FCFCFC"/>
                </a:solidFill>
              </a:rPr>
              <a:t>OUT</a:t>
            </a:r>
          </a:p>
        </p:txBody>
      </p:sp>
      <p:sp>
        <p:nvSpPr>
          <p:cNvPr id="4" name="TextBox 3">
            <a:extLst>
              <a:ext uri="{FF2B5EF4-FFF2-40B4-BE49-F238E27FC236}">
                <a16:creationId xmlns:a16="http://schemas.microsoft.com/office/drawing/2014/main" id="{89D62E53-3C37-E848-8548-5E26B04B0745}"/>
              </a:ext>
            </a:extLst>
          </p:cNvPr>
          <p:cNvSpPr txBox="1"/>
          <p:nvPr/>
        </p:nvSpPr>
        <p:spPr>
          <a:xfrm>
            <a:off x="2390498" y="192257"/>
            <a:ext cx="7411003" cy="400110"/>
          </a:xfrm>
          <a:prstGeom prst="rect">
            <a:avLst/>
          </a:prstGeom>
          <a:noFill/>
        </p:spPr>
        <p:txBody>
          <a:bodyPr wrap="none" rtlCol="0">
            <a:spAutoFit/>
          </a:bodyPr>
          <a:lstStyle/>
          <a:p>
            <a:r>
              <a:rPr lang="en-US" sz="2000" b="1" dirty="0"/>
              <a:t>The Product-Market-Model-Channel Framework (PMMC)</a:t>
            </a:r>
          </a:p>
        </p:txBody>
      </p:sp>
    </p:spTree>
    <p:extLst>
      <p:ext uri="{BB962C8B-B14F-4D97-AF65-F5344CB8AC3E}">
        <p14:creationId xmlns:p14="http://schemas.microsoft.com/office/powerpoint/2010/main" val="776838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id="{1EC4E47C-4AFD-7047-BCE4-12C3F668569B}"/>
              </a:ext>
            </a:extLst>
          </p:cNvPr>
          <p:cNvGraphicFramePr/>
          <p:nvPr/>
        </p:nvGraphicFramePr>
        <p:xfrm>
          <a:off x="2032000" y="69269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Up-Down Arrow 12">
            <a:extLst>
              <a:ext uri="{FF2B5EF4-FFF2-40B4-BE49-F238E27FC236}">
                <a16:creationId xmlns:a16="http://schemas.microsoft.com/office/drawing/2014/main" id="{E7645D27-2A45-F344-83E5-99BF8520F1D3}"/>
              </a:ext>
            </a:extLst>
          </p:cNvPr>
          <p:cNvSpPr/>
          <p:nvPr/>
        </p:nvSpPr>
        <p:spPr>
          <a:xfrm rot="16200000">
            <a:off x="5979749" y="3409811"/>
            <a:ext cx="234000" cy="704426"/>
          </a:xfrm>
          <a:prstGeom prst="upDownArrow">
            <a:avLst/>
          </a:prstGeom>
          <a:solidFill>
            <a:schemeClr val="tx2">
              <a:lumMod val="20000"/>
              <a:lumOff val="80000"/>
            </a:schemeClr>
          </a:solidFill>
          <a:ln>
            <a:noFill/>
          </a:ln>
        </p:spPr>
        <p:style>
          <a:lnRef idx="2">
            <a:schemeClr val="lt1">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sp>
      <p:sp>
        <p:nvSpPr>
          <p:cNvPr id="15" name="TextBox 14">
            <a:extLst>
              <a:ext uri="{FF2B5EF4-FFF2-40B4-BE49-F238E27FC236}">
                <a16:creationId xmlns:a16="http://schemas.microsoft.com/office/drawing/2014/main" id="{379F8F38-F1DC-3D44-B618-0567897A8BF8}"/>
              </a:ext>
            </a:extLst>
          </p:cNvPr>
          <p:cNvSpPr txBox="1"/>
          <p:nvPr/>
        </p:nvSpPr>
        <p:spPr>
          <a:xfrm>
            <a:off x="513750" y="3473468"/>
            <a:ext cx="2880000" cy="2541210"/>
          </a:xfrm>
          <a:prstGeom prst="round2SameRect">
            <a:avLst>
              <a:gd name="adj1" fmla="val 0"/>
              <a:gd name="adj2" fmla="val 9687"/>
            </a:avLst>
          </a:prstGeom>
          <a:solidFill>
            <a:schemeClr val="bg1">
              <a:lumMod val="95000"/>
            </a:schemeClr>
          </a:solidFill>
          <a:ln>
            <a:noFill/>
          </a:ln>
        </p:spPr>
        <p:txBody>
          <a:bodyPr wrap="square" rtlCol="0">
            <a:spAutoFit/>
          </a:bodyPr>
          <a:lstStyle/>
          <a:p>
            <a:r>
              <a:rPr lang="en-US" sz="1200" b="1" dirty="0"/>
              <a:t>BUSINESS &amp; OPERATING MODEL</a:t>
            </a:r>
            <a:br>
              <a:rPr lang="en-US" sz="1200" b="1" dirty="0"/>
            </a:br>
            <a:br>
              <a:rPr lang="en-US" sz="1200" b="1" dirty="0"/>
            </a:br>
            <a:br>
              <a:rPr lang="en-US" sz="1200" b="1" dirty="0"/>
            </a:br>
            <a:br>
              <a:rPr lang="en-US" sz="1200" b="1" dirty="0"/>
            </a:br>
            <a:br>
              <a:rPr lang="en-US" sz="1200" b="1" dirty="0"/>
            </a:br>
            <a:br>
              <a:rPr lang="en-US" sz="1200" b="1" dirty="0"/>
            </a:br>
            <a:br>
              <a:rPr lang="en-US" sz="1200" b="1" dirty="0"/>
            </a:br>
            <a:br>
              <a:rPr lang="en-US" sz="1200" b="1" dirty="0"/>
            </a:br>
            <a:br>
              <a:rPr lang="en-US" sz="1200" b="1" dirty="0"/>
            </a:br>
            <a:br>
              <a:rPr lang="en-US" sz="1200" b="1" dirty="0"/>
            </a:br>
            <a:br>
              <a:rPr lang="en-US" sz="1200" b="1" dirty="0"/>
            </a:br>
            <a:br>
              <a:rPr lang="en-US" sz="1200" b="1" dirty="0"/>
            </a:br>
            <a:endParaRPr lang="en-US" sz="1200" b="1" dirty="0"/>
          </a:p>
        </p:txBody>
      </p:sp>
      <p:sp>
        <p:nvSpPr>
          <p:cNvPr id="16" name="TextBox 15">
            <a:extLst>
              <a:ext uri="{FF2B5EF4-FFF2-40B4-BE49-F238E27FC236}">
                <a16:creationId xmlns:a16="http://schemas.microsoft.com/office/drawing/2014/main" id="{084DEF90-7130-604D-B851-E2C5C82D538F}"/>
              </a:ext>
            </a:extLst>
          </p:cNvPr>
          <p:cNvSpPr txBox="1"/>
          <p:nvPr/>
        </p:nvSpPr>
        <p:spPr>
          <a:xfrm>
            <a:off x="491258" y="805253"/>
            <a:ext cx="2880000" cy="2589431"/>
          </a:xfrm>
          <a:prstGeom prst="round2SameRect">
            <a:avLst>
              <a:gd name="adj1" fmla="val 13727"/>
              <a:gd name="adj2" fmla="val 0"/>
            </a:avLst>
          </a:prstGeom>
          <a:solidFill>
            <a:schemeClr val="bg1">
              <a:lumMod val="95000"/>
            </a:schemeClr>
          </a:solidFill>
          <a:ln>
            <a:noFill/>
          </a:ln>
        </p:spPr>
        <p:txBody>
          <a:bodyPr wrap="square" rtlCol="0">
            <a:spAutoFit/>
          </a:bodyPr>
          <a:lstStyle/>
          <a:p>
            <a:r>
              <a:rPr lang="en-US" sz="1200" b="1" dirty="0"/>
              <a:t>MARKET</a:t>
            </a:r>
            <a:br>
              <a:rPr lang="en-US" sz="1200" b="1" dirty="0"/>
            </a:br>
            <a:br>
              <a:rPr lang="en-US" sz="1200" b="1" dirty="0"/>
            </a:br>
            <a:br>
              <a:rPr lang="en-US" sz="1200" b="1" dirty="0"/>
            </a:br>
            <a:br>
              <a:rPr lang="en-US" sz="1200" b="1" dirty="0"/>
            </a:br>
            <a:br>
              <a:rPr lang="en-US" sz="1200" b="1" dirty="0"/>
            </a:br>
            <a:br>
              <a:rPr lang="en-US" sz="1200" b="1" dirty="0"/>
            </a:br>
            <a:br>
              <a:rPr lang="en-US" sz="1200" b="1" dirty="0"/>
            </a:br>
            <a:br>
              <a:rPr lang="en-US" sz="1200" b="1" dirty="0"/>
            </a:br>
            <a:br>
              <a:rPr lang="en-US" sz="1200" b="1" dirty="0"/>
            </a:br>
            <a:br>
              <a:rPr lang="en-US" sz="1200" b="1" dirty="0"/>
            </a:br>
            <a:br>
              <a:rPr lang="en-US" sz="1200" b="1" dirty="0"/>
            </a:br>
            <a:br>
              <a:rPr lang="en-US" sz="1200" b="1" dirty="0"/>
            </a:br>
            <a:endParaRPr lang="en-US" sz="1200" dirty="0"/>
          </a:p>
        </p:txBody>
      </p:sp>
      <p:sp>
        <p:nvSpPr>
          <p:cNvPr id="11" name="TextBox 10">
            <a:extLst>
              <a:ext uri="{FF2B5EF4-FFF2-40B4-BE49-F238E27FC236}">
                <a16:creationId xmlns:a16="http://schemas.microsoft.com/office/drawing/2014/main" id="{0DDEA8B3-4BE7-7842-B204-EAF6B75166BE}"/>
              </a:ext>
            </a:extLst>
          </p:cNvPr>
          <p:cNvSpPr txBox="1"/>
          <p:nvPr/>
        </p:nvSpPr>
        <p:spPr>
          <a:xfrm>
            <a:off x="8720000" y="3473468"/>
            <a:ext cx="2880000" cy="2541210"/>
          </a:xfrm>
          <a:prstGeom prst="round2SameRect">
            <a:avLst>
              <a:gd name="adj1" fmla="val 0"/>
              <a:gd name="adj2" fmla="val 9687"/>
            </a:avLst>
          </a:prstGeom>
          <a:solidFill>
            <a:schemeClr val="bg1">
              <a:lumMod val="95000"/>
            </a:schemeClr>
          </a:solidFill>
          <a:ln>
            <a:noFill/>
          </a:ln>
        </p:spPr>
        <p:txBody>
          <a:bodyPr wrap="square" rtlCol="0">
            <a:spAutoFit/>
          </a:bodyPr>
          <a:lstStyle/>
          <a:p>
            <a:r>
              <a:rPr lang="en-US" sz="1200" b="1" dirty="0"/>
              <a:t>CHANNELS</a:t>
            </a:r>
            <a:br>
              <a:rPr lang="en-US" sz="1200" b="1" dirty="0"/>
            </a:br>
            <a:br>
              <a:rPr lang="en-US" sz="1200" b="1" dirty="0"/>
            </a:br>
            <a:br>
              <a:rPr lang="en-US" sz="1200" b="1" dirty="0"/>
            </a:br>
            <a:br>
              <a:rPr lang="en-US" sz="1200" b="1" dirty="0"/>
            </a:br>
            <a:br>
              <a:rPr lang="en-US" sz="1200" b="1" dirty="0"/>
            </a:br>
            <a:br>
              <a:rPr lang="en-US" sz="1200" b="1" dirty="0"/>
            </a:br>
            <a:br>
              <a:rPr lang="en-US" sz="1200" b="1" dirty="0"/>
            </a:br>
            <a:br>
              <a:rPr lang="en-US" sz="1200" b="1" dirty="0"/>
            </a:br>
            <a:br>
              <a:rPr lang="en-US" sz="1200" b="1" dirty="0"/>
            </a:br>
            <a:br>
              <a:rPr lang="en-US" sz="1200" b="1" dirty="0"/>
            </a:br>
            <a:br>
              <a:rPr lang="en-US" sz="1200" b="1" dirty="0"/>
            </a:br>
            <a:br>
              <a:rPr lang="en-US" sz="1200" b="1" dirty="0"/>
            </a:br>
            <a:endParaRPr lang="en-US" sz="1200" b="1" dirty="0"/>
          </a:p>
        </p:txBody>
      </p:sp>
      <p:sp>
        <p:nvSpPr>
          <p:cNvPr id="14" name="TextBox 13">
            <a:extLst>
              <a:ext uri="{FF2B5EF4-FFF2-40B4-BE49-F238E27FC236}">
                <a16:creationId xmlns:a16="http://schemas.microsoft.com/office/drawing/2014/main" id="{A440BF37-73E8-DA4A-A60A-8ED05990AC65}"/>
              </a:ext>
            </a:extLst>
          </p:cNvPr>
          <p:cNvSpPr txBox="1"/>
          <p:nvPr/>
        </p:nvSpPr>
        <p:spPr>
          <a:xfrm>
            <a:off x="8720000" y="810591"/>
            <a:ext cx="2880000" cy="2589431"/>
          </a:xfrm>
          <a:prstGeom prst="round2SameRect">
            <a:avLst>
              <a:gd name="adj1" fmla="val 13727"/>
              <a:gd name="adj2" fmla="val 0"/>
            </a:avLst>
          </a:prstGeom>
          <a:solidFill>
            <a:schemeClr val="bg1">
              <a:lumMod val="95000"/>
            </a:schemeClr>
          </a:solidFill>
          <a:ln>
            <a:noFill/>
          </a:ln>
        </p:spPr>
        <p:txBody>
          <a:bodyPr wrap="square" rtlCol="0">
            <a:spAutoFit/>
          </a:bodyPr>
          <a:lstStyle/>
          <a:p>
            <a:r>
              <a:rPr lang="en-US" sz="1200" b="1" dirty="0"/>
              <a:t>PRODUCT</a:t>
            </a:r>
            <a:br>
              <a:rPr lang="en-US" sz="1200" b="1" dirty="0"/>
            </a:br>
            <a:br>
              <a:rPr lang="en-US" sz="1200" b="1" dirty="0"/>
            </a:br>
            <a:br>
              <a:rPr lang="en-US" sz="1200" b="1" dirty="0"/>
            </a:br>
            <a:br>
              <a:rPr lang="en-US" sz="1200" b="1" dirty="0"/>
            </a:br>
            <a:br>
              <a:rPr lang="en-US" sz="1200" b="1" dirty="0"/>
            </a:br>
            <a:br>
              <a:rPr lang="en-US" sz="1200" b="1" dirty="0"/>
            </a:br>
            <a:br>
              <a:rPr lang="en-US" sz="1200" b="1" dirty="0"/>
            </a:br>
            <a:br>
              <a:rPr lang="en-US" sz="1200" b="1" dirty="0"/>
            </a:br>
            <a:br>
              <a:rPr lang="en-US" sz="1200" b="1" dirty="0"/>
            </a:br>
            <a:br>
              <a:rPr lang="en-US" sz="1200" b="1" dirty="0"/>
            </a:br>
            <a:br>
              <a:rPr lang="en-US" sz="1200" b="1" dirty="0"/>
            </a:br>
            <a:br>
              <a:rPr lang="en-US" sz="1200" b="1" dirty="0"/>
            </a:br>
            <a:endParaRPr lang="en-US" sz="1200" b="1" dirty="0"/>
          </a:p>
        </p:txBody>
      </p:sp>
      <p:sp>
        <p:nvSpPr>
          <p:cNvPr id="9" name="Up-down Arrow 8">
            <a:extLst>
              <a:ext uri="{FF2B5EF4-FFF2-40B4-BE49-F238E27FC236}">
                <a16:creationId xmlns:a16="http://schemas.microsoft.com/office/drawing/2014/main" id="{27363D21-8EF7-134F-9960-22439C42A7AB}"/>
              </a:ext>
            </a:extLst>
          </p:cNvPr>
          <p:cNvSpPr/>
          <p:nvPr/>
        </p:nvSpPr>
        <p:spPr>
          <a:xfrm rot="10800000">
            <a:off x="5604285" y="3049816"/>
            <a:ext cx="234019" cy="704426"/>
          </a:xfrm>
          <a:prstGeom prst="upDownArrow">
            <a:avLst/>
          </a:prstGeom>
          <a:solidFill>
            <a:schemeClr val="tx2">
              <a:lumMod val="20000"/>
              <a:lumOff val="80000"/>
            </a:schemeClr>
          </a:solidFill>
          <a:ln>
            <a:noFill/>
          </a:ln>
        </p:spPr>
        <p:style>
          <a:lnRef idx="2">
            <a:scrgbClr r="0" g="0" b="0"/>
          </a:lnRef>
          <a:fillRef idx="1">
            <a:scrgbClr r="0" g="0" b="0"/>
          </a:fillRef>
          <a:effectRef idx="0">
            <a:schemeClr val="accent1">
              <a:tint val="60000"/>
              <a:hueOff val="0"/>
              <a:satOff val="0"/>
              <a:lumOff val="0"/>
              <a:alphaOff val="0"/>
            </a:schemeClr>
          </a:effectRef>
          <a:fontRef idx="minor">
            <a:schemeClr val="dk1">
              <a:hueOff val="0"/>
              <a:satOff val="0"/>
              <a:lumOff val="0"/>
              <a:alphaOff val="0"/>
            </a:schemeClr>
          </a:fontRef>
        </p:style>
      </p:sp>
      <p:sp>
        <p:nvSpPr>
          <p:cNvPr id="10" name="Up-down Arrow 9">
            <a:extLst>
              <a:ext uri="{FF2B5EF4-FFF2-40B4-BE49-F238E27FC236}">
                <a16:creationId xmlns:a16="http://schemas.microsoft.com/office/drawing/2014/main" id="{09280600-093A-1F42-8474-F3214100E3D9}"/>
              </a:ext>
            </a:extLst>
          </p:cNvPr>
          <p:cNvSpPr/>
          <p:nvPr/>
        </p:nvSpPr>
        <p:spPr>
          <a:xfrm rot="10800000">
            <a:off x="6353698" y="3049816"/>
            <a:ext cx="234019" cy="704426"/>
          </a:xfrm>
          <a:prstGeom prst="upDownArrow">
            <a:avLst/>
          </a:prstGeom>
          <a:solidFill>
            <a:schemeClr val="tx2">
              <a:lumMod val="20000"/>
              <a:lumOff val="80000"/>
            </a:schemeClr>
          </a:solidFill>
          <a:ln>
            <a:noFill/>
          </a:ln>
        </p:spPr>
        <p:style>
          <a:lnRef idx="2">
            <a:scrgbClr r="0" g="0" b="0"/>
          </a:lnRef>
          <a:fillRef idx="1">
            <a:scrgbClr r="0" g="0" b="0"/>
          </a:fillRef>
          <a:effectRef idx="0">
            <a:schemeClr val="accent1">
              <a:tint val="60000"/>
              <a:hueOff val="0"/>
              <a:satOff val="0"/>
              <a:lumOff val="0"/>
              <a:alphaOff val="0"/>
            </a:schemeClr>
          </a:effectRef>
          <a:fontRef idx="minor">
            <a:schemeClr val="dk1">
              <a:hueOff val="0"/>
              <a:satOff val="0"/>
              <a:lumOff val="0"/>
              <a:alphaOff val="0"/>
            </a:schemeClr>
          </a:fontRef>
        </p:style>
      </p:sp>
      <p:sp>
        <p:nvSpPr>
          <p:cNvPr id="5" name="Rounded Rectangle 4">
            <a:extLst>
              <a:ext uri="{FF2B5EF4-FFF2-40B4-BE49-F238E27FC236}">
                <a16:creationId xmlns:a16="http://schemas.microsoft.com/office/drawing/2014/main" id="{BBD762C3-5B45-E948-B34B-35BA2F43C642}"/>
              </a:ext>
            </a:extLst>
          </p:cNvPr>
          <p:cNvSpPr/>
          <p:nvPr/>
        </p:nvSpPr>
        <p:spPr>
          <a:xfrm>
            <a:off x="10254836" y="146003"/>
            <a:ext cx="1361720" cy="360040"/>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676A8124-2F37-ED4D-A65E-6740C67B1DE8}"/>
              </a:ext>
            </a:extLst>
          </p:cNvPr>
          <p:cNvSpPr txBox="1"/>
          <p:nvPr/>
        </p:nvSpPr>
        <p:spPr>
          <a:xfrm>
            <a:off x="9704685" y="187523"/>
            <a:ext cx="550151" cy="276999"/>
          </a:xfrm>
          <a:prstGeom prst="rect">
            <a:avLst/>
          </a:prstGeom>
          <a:noFill/>
        </p:spPr>
        <p:txBody>
          <a:bodyPr wrap="none" rtlCol="0">
            <a:spAutoFit/>
          </a:bodyPr>
          <a:lstStyle/>
          <a:p>
            <a:r>
              <a:rPr lang="en-US" sz="1200" b="1" dirty="0">
                <a:solidFill>
                  <a:schemeClr val="tx2"/>
                </a:solidFill>
              </a:rPr>
              <a:t>Date</a:t>
            </a:r>
          </a:p>
        </p:txBody>
      </p:sp>
      <p:sp>
        <p:nvSpPr>
          <p:cNvPr id="17" name="Rounded Rectangle 16">
            <a:extLst>
              <a:ext uri="{FF2B5EF4-FFF2-40B4-BE49-F238E27FC236}">
                <a16:creationId xmlns:a16="http://schemas.microsoft.com/office/drawing/2014/main" id="{9F17D70E-2D29-4B4A-B08C-C4F5B975576B}"/>
              </a:ext>
            </a:extLst>
          </p:cNvPr>
          <p:cNvSpPr/>
          <p:nvPr/>
        </p:nvSpPr>
        <p:spPr>
          <a:xfrm>
            <a:off x="7408700" y="146003"/>
            <a:ext cx="2099845" cy="360040"/>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7D2DE81B-8AE2-D843-83C9-08524C9CE9E3}"/>
              </a:ext>
            </a:extLst>
          </p:cNvPr>
          <p:cNvSpPr txBox="1"/>
          <p:nvPr/>
        </p:nvSpPr>
        <p:spPr>
          <a:xfrm>
            <a:off x="6882594" y="187523"/>
            <a:ext cx="526106" cy="276999"/>
          </a:xfrm>
          <a:prstGeom prst="rect">
            <a:avLst/>
          </a:prstGeom>
          <a:noFill/>
        </p:spPr>
        <p:txBody>
          <a:bodyPr wrap="none" rtlCol="0">
            <a:spAutoFit/>
          </a:bodyPr>
          <a:lstStyle/>
          <a:p>
            <a:r>
              <a:rPr lang="en-US" sz="1200" b="1" dirty="0">
                <a:solidFill>
                  <a:schemeClr val="tx2"/>
                </a:solidFill>
              </a:rPr>
              <a:t>Title</a:t>
            </a:r>
          </a:p>
        </p:txBody>
      </p:sp>
      <p:sp>
        <p:nvSpPr>
          <p:cNvPr id="19" name="TextBox 18">
            <a:extLst>
              <a:ext uri="{FF2B5EF4-FFF2-40B4-BE49-F238E27FC236}">
                <a16:creationId xmlns:a16="http://schemas.microsoft.com/office/drawing/2014/main" id="{9124782B-BB63-F04E-92C1-2E5FC38E480E}"/>
              </a:ext>
            </a:extLst>
          </p:cNvPr>
          <p:cNvSpPr txBox="1"/>
          <p:nvPr/>
        </p:nvSpPr>
        <p:spPr>
          <a:xfrm>
            <a:off x="10322246" y="6604084"/>
            <a:ext cx="1534394" cy="253916"/>
          </a:xfrm>
          <a:prstGeom prst="rect">
            <a:avLst/>
          </a:prstGeom>
          <a:noFill/>
        </p:spPr>
        <p:txBody>
          <a:bodyPr wrap="none" rtlCol="0">
            <a:spAutoFit/>
          </a:bodyPr>
          <a:lstStyle/>
          <a:p>
            <a:r>
              <a:rPr lang="en-US" sz="1050" dirty="0">
                <a:solidFill>
                  <a:schemeClr val="tx2">
                    <a:lumMod val="60000"/>
                    <a:lumOff val="40000"/>
                  </a:schemeClr>
                </a:solidFill>
              </a:rPr>
              <a:t>Source: </a:t>
            </a:r>
            <a:r>
              <a:rPr lang="en-US" sz="1050" dirty="0">
                <a:solidFill>
                  <a:schemeClr val="tx2">
                    <a:lumMod val="60000"/>
                    <a:lumOff val="40000"/>
                  </a:schemeClr>
                </a:solidFill>
                <a:hlinkClick r:id="rId8">
                  <a:extLst>
                    <a:ext uri="{A12FA001-AC4F-418D-AE19-62706E023703}">
                      <ahyp:hlinkClr xmlns:ahyp="http://schemas.microsoft.com/office/drawing/2018/hyperlinkcolor" val="tx"/>
                    </a:ext>
                  </a:extLst>
                </a:hlinkClick>
              </a:rPr>
              <a:t>Brian Balfour</a:t>
            </a:r>
            <a:endParaRPr lang="en-US" sz="1050" dirty="0">
              <a:solidFill>
                <a:schemeClr val="tx2">
                  <a:lumMod val="60000"/>
                  <a:lumOff val="40000"/>
                </a:schemeClr>
              </a:solidFill>
            </a:endParaRPr>
          </a:p>
        </p:txBody>
      </p:sp>
    </p:spTree>
    <p:extLst>
      <p:ext uri="{BB962C8B-B14F-4D97-AF65-F5344CB8AC3E}">
        <p14:creationId xmlns:p14="http://schemas.microsoft.com/office/powerpoint/2010/main" val="11809730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Diagram 9">
            <a:extLst>
              <a:ext uri="{FF2B5EF4-FFF2-40B4-BE49-F238E27FC236}">
                <a16:creationId xmlns:a16="http://schemas.microsoft.com/office/drawing/2014/main" id="{C58FBA5B-9204-0B4E-89A8-F85BFB11C6CB}"/>
              </a:ext>
            </a:extLst>
          </p:cNvPr>
          <p:cNvGraphicFramePr/>
          <p:nvPr>
            <p:extLst>
              <p:ext uri="{D42A27DB-BD31-4B8C-83A1-F6EECF244321}">
                <p14:modId xmlns:p14="http://schemas.microsoft.com/office/powerpoint/2010/main" val="523245773"/>
              </p:ext>
            </p:extLst>
          </p:nvPr>
        </p:nvGraphicFramePr>
        <p:xfrm>
          <a:off x="939210" y="257549"/>
          <a:ext cx="10313579" cy="66289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59CD1290-11F1-0740-98EF-B5F22E8EBEA9}"/>
              </a:ext>
            </a:extLst>
          </p:cNvPr>
          <p:cNvSpPr txBox="1"/>
          <p:nvPr/>
        </p:nvSpPr>
        <p:spPr>
          <a:xfrm>
            <a:off x="83392" y="6237312"/>
            <a:ext cx="540000" cy="540000"/>
          </a:xfrm>
          <a:prstGeom prst="ellipse">
            <a:avLst/>
          </a:prstGeom>
          <a:solidFill>
            <a:schemeClr val="accent2"/>
          </a:solidFill>
        </p:spPr>
        <p:txBody>
          <a:bodyPr wrap="square" lIns="0" rIns="0" rtlCol="0" anchor="ctr">
            <a:spAutoFit/>
          </a:bodyPr>
          <a:lstStyle/>
          <a:p>
            <a:pPr algn="ctr"/>
            <a:r>
              <a:rPr lang="en-US" sz="1400" b="1" dirty="0">
                <a:solidFill>
                  <a:srgbClr val="FCFCFC"/>
                </a:solidFill>
              </a:rPr>
              <a:t>OUT</a:t>
            </a:r>
          </a:p>
        </p:txBody>
      </p:sp>
      <p:sp>
        <p:nvSpPr>
          <p:cNvPr id="2" name="TextBox 1">
            <a:extLst>
              <a:ext uri="{FF2B5EF4-FFF2-40B4-BE49-F238E27FC236}">
                <a16:creationId xmlns:a16="http://schemas.microsoft.com/office/drawing/2014/main" id="{B76D1CA0-F1FE-4F43-AE2C-F413A5BD828E}"/>
              </a:ext>
            </a:extLst>
          </p:cNvPr>
          <p:cNvSpPr txBox="1"/>
          <p:nvPr/>
        </p:nvSpPr>
        <p:spPr>
          <a:xfrm>
            <a:off x="4384633" y="236802"/>
            <a:ext cx="3422732" cy="461665"/>
          </a:xfrm>
          <a:prstGeom prst="rect">
            <a:avLst/>
          </a:prstGeom>
          <a:noFill/>
        </p:spPr>
        <p:txBody>
          <a:bodyPr wrap="none" rtlCol="0">
            <a:spAutoFit/>
          </a:bodyPr>
          <a:lstStyle/>
          <a:p>
            <a:r>
              <a:rPr lang="en-US" sz="2400" b="1" dirty="0"/>
              <a:t>Paths for Scaling Out</a:t>
            </a:r>
          </a:p>
        </p:txBody>
      </p:sp>
    </p:spTree>
    <p:extLst>
      <p:ext uri="{BB962C8B-B14F-4D97-AF65-F5344CB8AC3E}">
        <p14:creationId xmlns:p14="http://schemas.microsoft.com/office/powerpoint/2010/main" val="21574111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5361F4C9-CC84-9B42-B4ED-5B2A1D641CA5}"/>
              </a:ext>
            </a:extLst>
          </p:cNvPr>
          <p:cNvGraphicFramePr>
            <a:graphicFrameLocks noGrp="1"/>
          </p:cNvGraphicFramePr>
          <p:nvPr>
            <p:ph idx="1"/>
            <p:extLst>
              <p:ext uri="{D42A27DB-BD31-4B8C-83A1-F6EECF244321}">
                <p14:modId xmlns:p14="http://schemas.microsoft.com/office/powerpoint/2010/main" val="4220708901"/>
              </p:ext>
            </p:extLst>
          </p:nvPr>
        </p:nvGraphicFramePr>
        <p:xfrm>
          <a:off x="119336" y="1363280"/>
          <a:ext cx="12682632" cy="51069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ABBE710A-AC45-A744-996C-D8468581B5E9}"/>
              </a:ext>
            </a:extLst>
          </p:cNvPr>
          <p:cNvSpPr txBox="1"/>
          <p:nvPr/>
        </p:nvSpPr>
        <p:spPr>
          <a:xfrm>
            <a:off x="8040216" y="6581001"/>
            <a:ext cx="3890809" cy="276999"/>
          </a:xfrm>
          <a:prstGeom prst="rect">
            <a:avLst/>
          </a:prstGeom>
          <a:noFill/>
        </p:spPr>
        <p:txBody>
          <a:bodyPr wrap="none" rtlCol="0">
            <a:spAutoFit/>
          </a:bodyPr>
          <a:lstStyle/>
          <a:p>
            <a:r>
              <a:rPr lang="en-US" sz="1200" dirty="0">
                <a:solidFill>
                  <a:schemeClr val="tx2">
                    <a:lumMod val="60000"/>
                    <a:lumOff val="40000"/>
                  </a:schemeClr>
                </a:solidFill>
              </a:rPr>
              <a:t>Source: </a:t>
            </a:r>
            <a:r>
              <a:rPr lang="en-US" sz="1200" dirty="0">
                <a:solidFill>
                  <a:schemeClr val="tx2">
                    <a:lumMod val="60000"/>
                    <a:lumOff val="40000"/>
                  </a:schemeClr>
                </a:solidFill>
                <a:hlinkClick r:id="rId8">
                  <a:extLst>
                    <a:ext uri="{A12FA001-AC4F-418D-AE19-62706E023703}">
                      <ahyp:hlinkClr xmlns:ahyp="http://schemas.microsoft.com/office/drawing/2018/hyperlinkcolor" val="tx"/>
                    </a:ext>
                  </a:extLst>
                </a:hlinkClick>
              </a:rPr>
              <a:t>Elon Musk Interview by Everyday Astronaut</a:t>
            </a:r>
            <a:endParaRPr lang="en-US" sz="1200" dirty="0">
              <a:solidFill>
                <a:schemeClr val="tx2">
                  <a:lumMod val="60000"/>
                  <a:lumOff val="40000"/>
                </a:schemeClr>
              </a:solidFill>
            </a:endParaRPr>
          </a:p>
        </p:txBody>
      </p:sp>
      <p:sp>
        <p:nvSpPr>
          <p:cNvPr id="7" name="TextBox 6">
            <a:extLst>
              <a:ext uri="{FF2B5EF4-FFF2-40B4-BE49-F238E27FC236}">
                <a16:creationId xmlns:a16="http://schemas.microsoft.com/office/drawing/2014/main" id="{217C13FC-3452-1E44-BB07-EF0958F2E7FB}"/>
              </a:ext>
            </a:extLst>
          </p:cNvPr>
          <p:cNvSpPr txBox="1"/>
          <p:nvPr/>
        </p:nvSpPr>
        <p:spPr>
          <a:xfrm>
            <a:off x="3200816" y="387732"/>
            <a:ext cx="5790368" cy="523220"/>
          </a:xfrm>
          <a:prstGeom prst="rect">
            <a:avLst/>
          </a:prstGeom>
          <a:noFill/>
        </p:spPr>
        <p:txBody>
          <a:bodyPr wrap="none" rtlCol="0">
            <a:spAutoFit/>
          </a:bodyPr>
          <a:lstStyle/>
          <a:p>
            <a:r>
              <a:rPr lang="en-US" sz="2800" b="1" dirty="0"/>
              <a:t>5 Steps of Engineering for Scale</a:t>
            </a:r>
          </a:p>
        </p:txBody>
      </p:sp>
      <p:sp>
        <p:nvSpPr>
          <p:cNvPr id="6" name="TextBox 5">
            <a:extLst>
              <a:ext uri="{FF2B5EF4-FFF2-40B4-BE49-F238E27FC236}">
                <a16:creationId xmlns:a16="http://schemas.microsoft.com/office/drawing/2014/main" id="{5CC12062-3834-834D-A826-6A9C8E740A2B}"/>
              </a:ext>
            </a:extLst>
          </p:cNvPr>
          <p:cNvSpPr txBox="1"/>
          <p:nvPr/>
        </p:nvSpPr>
        <p:spPr>
          <a:xfrm>
            <a:off x="83392" y="6235002"/>
            <a:ext cx="540000" cy="540000"/>
          </a:xfrm>
          <a:prstGeom prst="ellipse">
            <a:avLst/>
          </a:prstGeom>
          <a:solidFill>
            <a:schemeClr val="accent1"/>
          </a:solidFill>
        </p:spPr>
        <p:txBody>
          <a:bodyPr wrap="square" lIns="0" rIns="0" rtlCol="0" anchor="ctr">
            <a:spAutoFit/>
          </a:bodyPr>
          <a:lstStyle/>
          <a:p>
            <a:pPr algn="ctr"/>
            <a:r>
              <a:rPr lang="en-US" sz="1400" b="1" dirty="0">
                <a:solidFill>
                  <a:srgbClr val="FCFCFC"/>
                </a:solidFill>
              </a:rPr>
              <a:t>UP</a:t>
            </a:r>
          </a:p>
        </p:txBody>
      </p:sp>
    </p:spTree>
    <p:extLst>
      <p:ext uri="{BB962C8B-B14F-4D97-AF65-F5344CB8AC3E}">
        <p14:creationId xmlns:p14="http://schemas.microsoft.com/office/powerpoint/2010/main" val="3449009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F2EF35C-CD8E-E04B-AB87-6302112D3DE8}"/>
              </a:ext>
            </a:extLst>
          </p:cNvPr>
          <p:cNvSpPr txBox="1"/>
          <p:nvPr/>
        </p:nvSpPr>
        <p:spPr>
          <a:xfrm>
            <a:off x="1394232" y="303740"/>
            <a:ext cx="9403536" cy="461665"/>
          </a:xfrm>
          <a:prstGeom prst="rect">
            <a:avLst/>
          </a:prstGeom>
          <a:noFill/>
        </p:spPr>
        <p:txBody>
          <a:bodyPr wrap="none" rtlCol="0">
            <a:spAutoFit/>
          </a:bodyPr>
          <a:lstStyle/>
          <a:p>
            <a:r>
              <a:rPr lang="en-US" sz="2400" b="1" dirty="0"/>
              <a:t>Vertical Integration Can Help Solve Challenges in Scaling Up</a:t>
            </a:r>
          </a:p>
        </p:txBody>
      </p:sp>
      <p:grpSp>
        <p:nvGrpSpPr>
          <p:cNvPr id="3" name="Group 2">
            <a:extLst>
              <a:ext uri="{FF2B5EF4-FFF2-40B4-BE49-F238E27FC236}">
                <a16:creationId xmlns:a16="http://schemas.microsoft.com/office/drawing/2014/main" id="{B6B1D48E-4F42-DC4C-930B-05447050FDB8}"/>
              </a:ext>
            </a:extLst>
          </p:cNvPr>
          <p:cNvGrpSpPr/>
          <p:nvPr/>
        </p:nvGrpSpPr>
        <p:grpSpPr>
          <a:xfrm>
            <a:off x="2783632" y="1293214"/>
            <a:ext cx="7522706" cy="4944098"/>
            <a:chOff x="2927648" y="1371482"/>
            <a:chExt cx="7522706" cy="4944098"/>
          </a:xfrm>
        </p:grpSpPr>
        <p:sp>
          <p:nvSpPr>
            <p:cNvPr id="5" name="Right Brace 4">
              <a:extLst>
                <a:ext uri="{FF2B5EF4-FFF2-40B4-BE49-F238E27FC236}">
                  <a16:creationId xmlns:a16="http://schemas.microsoft.com/office/drawing/2014/main" id="{7680D64C-F464-C14F-8C62-EDC53A2FC202}"/>
                </a:ext>
              </a:extLst>
            </p:cNvPr>
            <p:cNvSpPr/>
            <p:nvPr/>
          </p:nvSpPr>
          <p:spPr>
            <a:xfrm>
              <a:off x="6744072" y="2356209"/>
              <a:ext cx="251118" cy="3224206"/>
            </a:xfrm>
            <a:prstGeom prst="rightBrace">
              <a:avLst/>
            </a:prstGeom>
            <a:ln w="38100">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extBox 5">
              <a:extLst>
                <a:ext uri="{FF2B5EF4-FFF2-40B4-BE49-F238E27FC236}">
                  <a16:creationId xmlns:a16="http://schemas.microsoft.com/office/drawing/2014/main" id="{FE84CE60-252C-C544-9ED0-675E153E30DE}"/>
                </a:ext>
              </a:extLst>
            </p:cNvPr>
            <p:cNvSpPr txBox="1"/>
            <p:nvPr/>
          </p:nvSpPr>
          <p:spPr>
            <a:xfrm>
              <a:off x="7211697" y="3789040"/>
              <a:ext cx="3238657" cy="369332"/>
            </a:xfrm>
            <a:prstGeom prst="rect">
              <a:avLst/>
            </a:prstGeom>
            <a:noFill/>
          </p:spPr>
          <p:txBody>
            <a:bodyPr wrap="square" rtlCol="0">
              <a:spAutoFit/>
            </a:bodyPr>
            <a:lstStyle/>
            <a:p>
              <a:r>
                <a:rPr lang="en-US" b="1" dirty="0"/>
                <a:t>VERTICAL INTEGRATION</a:t>
              </a:r>
            </a:p>
          </p:txBody>
        </p:sp>
        <p:grpSp>
          <p:nvGrpSpPr>
            <p:cNvPr id="12" name="Group 11">
              <a:extLst>
                <a:ext uri="{FF2B5EF4-FFF2-40B4-BE49-F238E27FC236}">
                  <a16:creationId xmlns:a16="http://schemas.microsoft.com/office/drawing/2014/main" id="{C3AE2E4A-B100-684A-9C50-E5CD2CA73E50}"/>
                </a:ext>
              </a:extLst>
            </p:cNvPr>
            <p:cNvGrpSpPr/>
            <p:nvPr/>
          </p:nvGrpSpPr>
          <p:grpSpPr>
            <a:xfrm>
              <a:off x="2927648" y="1371482"/>
              <a:ext cx="2316956" cy="4944098"/>
              <a:chOff x="1746020" y="1484784"/>
              <a:chExt cx="2316956" cy="4944098"/>
            </a:xfrm>
          </p:grpSpPr>
          <p:cxnSp>
            <p:nvCxnSpPr>
              <p:cNvPr id="17" name="Straight Arrow Connector 16">
                <a:extLst>
                  <a:ext uri="{FF2B5EF4-FFF2-40B4-BE49-F238E27FC236}">
                    <a16:creationId xmlns:a16="http://schemas.microsoft.com/office/drawing/2014/main" id="{10D66FFA-2B93-634D-9FD0-C5FEBC33E78D}"/>
                  </a:ext>
                </a:extLst>
              </p:cNvPr>
              <p:cNvCxnSpPr>
                <a:stCxn id="18" idx="2"/>
                <a:endCxn id="24" idx="0"/>
              </p:cNvCxnSpPr>
              <p:nvPr/>
            </p:nvCxnSpPr>
            <p:spPr>
              <a:xfrm>
                <a:off x="2898148" y="2008004"/>
                <a:ext cx="3389" cy="3897658"/>
              </a:xfrm>
              <a:prstGeom prst="straightConnector1">
                <a:avLst/>
              </a:prstGeom>
              <a:ln w="38100">
                <a:solidFill>
                  <a:schemeClr val="tx2">
                    <a:lumMod val="40000"/>
                    <a:lumOff val="60000"/>
                  </a:schemeClr>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18" name="Rounded Rectangle 17">
                <a:extLst>
                  <a:ext uri="{FF2B5EF4-FFF2-40B4-BE49-F238E27FC236}">
                    <a16:creationId xmlns:a16="http://schemas.microsoft.com/office/drawing/2014/main" id="{8DF8FF03-8DAD-5944-A400-284B2AF5E779}"/>
                  </a:ext>
                </a:extLst>
              </p:cNvPr>
              <p:cNvSpPr/>
              <p:nvPr/>
            </p:nvSpPr>
            <p:spPr>
              <a:xfrm>
                <a:off x="1746020" y="1484784"/>
                <a:ext cx="2304256" cy="52322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FI" sz="1600" b="1" dirty="0"/>
                  <a:t>Raw materials</a:t>
                </a:r>
              </a:p>
            </p:txBody>
          </p:sp>
          <p:sp>
            <p:nvSpPr>
              <p:cNvPr id="19" name="Rounded Rectangle 18">
                <a:extLst>
                  <a:ext uri="{FF2B5EF4-FFF2-40B4-BE49-F238E27FC236}">
                    <a16:creationId xmlns:a16="http://schemas.microsoft.com/office/drawing/2014/main" id="{A3FDDD8B-2DA8-1B41-887C-66990BC34D2E}"/>
                  </a:ext>
                </a:extLst>
              </p:cNvPr>
              <p:cNvSpPr/>
              <p:nvPr/>
            </p:nvSpPr>
            <p:spPr>
              <a:xfrm>
                <a:off x="1746020" y="2207901"/>
                <a:ext cx="2304256" cy="52322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FI" sz="1600" b="1" dirty="0"/>
                  <a:t>Components</a:t>
                </a:r>
              </a:p>
            </p:txBody>
          </p:sp>
          <p:sp>
            <p:nvSpPr>
              <p:cNvPr id="20" name="Rounded Rectangle 19">
                <a:extLst>
                  <a:ext uri="{FF2B5EF4-FFF2-40B4-BE49-F238E27FC236}">
                    <a16:creationId xmlns:a16="http://schemas.microsoft.com/office/drawing/2014/main" id="{CB41199A-483A-824C-A4F5-EF12E18F6B40}"/>
                  </a:ext>
                </a:extLst>
              </p:cNvPr>
              <p:cNvSpPr/>
              <p:nvPr/>
            </p:nvSpPr>
            <p:spPr>
              <a:xfrm>
                <a:off x="1751448" y="2962454"/>
                <a:ext cx="2304256" cy="52322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FI" sz="1600" b="1" dirty="0"/>
                  <a:t>Design &amp; engineering</a:t>
                </a:r>
              </a:p>
            </p:txBody>
          </p:sp>
          <p:sp>
            <p:nvSpPr>
              <p:cNvPr id="21" name="Rounded Rectangle 20">
                <a:extLst>
                  <a:ext uri="{FF2B5EF4-FFF2-40B4-BE49-F238E27FC236}">
                    <a16:creationId xmlns:a16="http://schemas.microsoft.com/office/drawing/2014/main" id="{FD4C788D-1245-EC4F-957D-46D4CFFD5258}"/>
                  </a:ext>
                </a:extLst>
              </p:cNvPr>
              <p:cNvSpPr/>
              <p:nvPr/>
            </p:nvSpPr>
            <p:spPr>
              <a:xfrm>
                <a:off x="1746020" y="3697620"/>
                <a:ext cx="2304256" cy="52322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FI" sz="1600" b="1" dirty="0"/>
                  <a:t>Manufacturing</a:t>
                </a:r>
              </a:p>
            </p:txBody>
          </p:sp>
          <p:sp>
            <p:nvSpPr>
              <p:cNvPr id="22" name="Rounded Rectangle 21">
                <a:extLst>
                  <a:ext uri="{FF2B5EF4-FFF2-40B4-BE49-F238E27FC236}">
                    <a16:creationId xmlns:a16="http://schemas.microsoft.com/office/drawing/2014/main" id="{F1F9901B-C2FE-0C48-AC06-4FAC6CA03797}"/>
                  </a:ext>
                </a:extLst>
              </p:cNvPr>
              <p:cNvSpPr/>
              <p:nvPr/>
            </p:nvSpPr>
            <p:spPr>
              <a:xfrm>
                <a:off x="1750670" y="4452173"/>
                <a:ext cx="2304256" cy="52322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FI" sz="1600" b="1" dirty="0"/>
                  <a:t>Distribution</a:t>
                </a:r>
              </a:p>
            </p:txBody>
          </p:sp>
          <p:sp>
            <p:nvSpPr>
              <p:cNvPr id="23" name="Rounded Rectangle 22">
                <a:extLst>
                  <a:ext uri="{FF2B5EF4-FFF2-40B4-BE49-F238E27FC236}">
                    <a16:creationId xmlns:a16="http://schemas.microsoft.com/office/drawing/2014/main" id="{3223B0DF-1F49-624E-8EB1-C95CF54BD06F}"/>
                  </a:ext>
                </a:extLst>
              </p:cNvPr>
              <p:cNvSpPr/>
              <p:nvPr/>
            </p:nvSpPr>
            <p:spPr>
              <a:xfrm>
                <a:off x="1746020" y="5170496"/>
                <a:ext cx="2304256" cy="52322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FI" sz="1600" b="1" dirty="0"/>
                  <a:t>Retail</a:t>
                </a:r>
              </a:p>
            </p:txBody>
          </p:sp>
          <p:sp>
            <p:nvSpPr>
              <p:cNvPr id="24" name="Rounded Rectangle 23">
                <a:extLst>
                  <a:ext uri="{FF2B5EF4-FFF2-40B4-BE49-F238E27FC236}">
                    <a16:creationId xmlns:a16="http://schemas.microsoft.com/office/drawing/2014/main" id="{1F16A88E-50BF-2E4A-AAB2-D9A79CFF059C}"/>
                  </a:ext>
                </a:extLst>
              </p:cNvPr>
              <p:cNvSpPr/>
              <p:nvPr/>
            </p:nvSpPr>
            <p:spPr>
              <a:xfrm>
                <a:off x="1749409" y="5905662"/>
                <a:ext cx="2304256" cy="52322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FI" sz="1600" b="1" dirty="0"/>
                  <a:t>After-sales</a:t>
                </a:r>
              </a:p>
            </p:txBody>
          </p:sp>
          <p:cxnSp>
            <p:nvCxnSpPr>
              <p:cNvPr id="25" name="Curved Connector 24">
                <a:extLst>
                  <a:ext uri="{FF2B5EF4-FFF2-40B4-BE49-F238E27FC236}">
                    <a16:creationId xmlns:a16="http://schemas.microsoft.com/office/drawing/2014/main" id="{BBCAE724-B5C7-BD42-AB73-68C48E54D645}"/>
                  </a:ext>
                </a:extLst>
              </p:cNvPr>
              <p:cNvCxnSpPr>
                <a:stCxn id="21" idx="1"/>
                <a:endCxn id="22" idx="1"/>
              </p:cNvCxnSpPr>
              <p:nvPr/>
            </p:nvCxnSpPr>
            <p:spPr>
              <a:xfrm rot="10800000" flipH="1" flipV="1">
                <a:off x="1746020" y="3959229"/>
                <a:ext cx="4650" cy="754553"/>
              </a:xfrm>
              <a:prstGeom prst="curvedConnector3">
                <a:avLst>
                  <a:gd name="adj1" fmla="val -6819140"/>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26" name="Curved Connector 25">
                <a:extLst>
                  <a:ext uri="{FF2B5EF4-FFF2-40B4-BE49-F238E27FC236}">
                    <a16:creationId xmlns:a16="http://schemas.microsoft.com/office/drawing/2014/main" id="{A80F5C86-7977-D944-AF63-222F3EA74704}"/>
                  </a:ext>
                </a:extLst>
              </p:cNvPr>
              <p:cNvCxnSpPr>
                <a:cxnSpLocks/>
                <a:stCxn id="21" idx="1"/>
                <a:endCxn id="23" idx="1"/>
              </p:cNvCxnSpPr>
              <p:nvPr/>
            </p:nvCxnSpPr>
            <p:spPr>
              <a:xfrm rot="10800000" flipV="1">
                <a:off x="1746020" y="3959230"/>
                <a:ext cx="12700" cy="1472876"/>
              </a:xfrm>
              <a:prstGeom prst="curvedConnector3">
                <a:avLst>
                  <a:gd name="adj1" fmla="val 6445165"/>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27" name="Curved Connector 26">
                <a:extLst>
                  <a:ext uri="{FF2B5EF4-FFF2-40B4-BE49-F238E27FC236}">
                    <a16:creationId xmlns:a16="http://schemas.microsoft.com/office/drawing/2014/main" id="{E2028F53-E0F7-AA45-A23A-AAB548FB434A}"/>
                  </a:ext>
                </a:extLst>
              </p:cNvPr>
              <p:cNvCxnSpPr>
                <a:cxnSpLocks/>
                <a:stCxn id="21" idx="3"/>
                <a:endCxn id="19" idx="3"/>
              </p:cNvCxnSpPr>
              <p:nvPr/>
            </p:nvCxnSpPr>
            <p:spPr>
              <a:xfrm flipV="1">
                <a:off x="4050276" y="2469511"/>
                <a:ext cx="12700" cy="1489719"/>
              </a:xfrm>
              <a:prstGeom prst="curvedConnector3">
                <a:avLst>
                  <a:gd name="adj1" fmla="val 6329031"/>
                </a:avLst>
              </a:prstGeom>
              <a:ln w="381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28" name="Curved Connector 27">
                <a:extLst>
                  <a:ext uri="{FF2B5EF4-FFF2-40B4-BE49-F238E27FC236}">
                    <a16:creationId xmlns:a16="http://schemas.microsoft.com/office/drawing/2014/main" id="{144D600A-9895-A74D-B2F0-D2DE7852FD21}"/>
                  </a:ext>
                </a:extLst>
              </p:cNvPr>
              <p:cNvCxnSpPr>
                <a:cxnSpLocks/>
                <a:stCxn id="21" idx="3"/>
                <a:endCxn id="20" idx="3"/>
              </p:cNvCxnSpPr>
              <p:nvPr/>
            </p:nvCxnSpPr>
            <p:spPr>
              <a:xfrm flipV="1">
                <a:off x="4050276" y="3224064"/>
                <a:ext cx="5428" cy="735166"/>
              </a:xfrm>
              <a:prstGeom prst="curvedConnector3">
                <a:avLst>
                  <a:gd name="adj1" fmla="val 7572015"/>
                </a:avLst>
              </a:prstGeom>
              <a:ln w="381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grpSp>
      </p:grpSp>
      <p:sp>
        <p:nvSpPr>
          <p:cNvPr id="29" name="TextBox 28">
            <a:extLst>
              <a:ext uri="{FF2B5EF4-FFF2-40B4-BE49-F238E27FC236}">
                <a16:creationId xmlns:a16="http://schemas.microsoft.com/office/drawing/2014/main" id="{4851A7FB-8814-FB48-90E5-37A338285651}"/>
              </a:ext>
            </a:extLst>
          </p:cNvPr>
          <p:cNvSpPr txBox="1"/>
          <p:nvPr/>
        </p:nvSpPr>
        <p:spPr>
          <a:xfrm>
            <a:off x="83392" y="6237312"/>
            <a:ext cx="540000" cy="540000"/>
          </a:xfrm>
          <a:prstGeom prst="ellipse">
            <a:avLst/>
          </a:prstGeom>
          <a:solidFill>
            <a:schemeClr val="accent1"/>
          </a:solidFill>
        </p:spPr>
        <p:txBody>
          <a:bodyPr wrap="square" lIns="0" rIns="0" rtlCol="0" anchor="ctr">
            <a:spAutoFit/>
          </a:bodyPr>
          <a:lstStyle/>
          <a:p>
            <a:pPr algn="ctr"/>
            <a:r>
              <a:rPr lang="en-US" sz="1400" b="1" dirty="0">
                <a:solidFill>
                  <a:srgbClr val="FCFCFC"/>
                </a:solidFill>
              </a:rPr>
              <a:t>UP</a:t>
            </a:r>
          </a:p>
        </p:txBody>
      </p:sp>
    </p:spTree>
    <p:extLst>
      <p:ext uri="{BB962C8B-B14F-4D97-AF65-F5344CB8AC3E}">
        <p14:creationId xmlns:p14="http://schemas.microsoft.com/office/powerpoint/2010/main" val="23816596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699CB73A-B265-DB44-BCC6-BE2D52BBB491}"/>
              </a:ext>
            </a:extLst>
          </p:cNvPr>
          <p:cNvGrpSpPr/>
          <p:nvPr/>
        </p:nvGrpSpPr>
        <p:grpSpPr>
          <a:xfrm>
            <a:off x="1199456" y="1137870"/>
            <a:ext cx="10413149" cy="5633115"/>
            <a:chOff x="1804197" y="381000"/>
            <a:chExt cx="10413149" cy="5633115"/>
          </a:xfrm>
        </p:grpSpPr>
        <p:sp>
          <p:nvSpPr>
            <p:cNvPr id="2" name="Rounded Rectangle 1">
              <a:extLst>
                <a:ext uri="{FF2B5EF4-FFF2-40B4-BE49-F238E27FC236}">
                  <a16:creationId xmlns:a16="http://schemas.microsoft.com/office/drawing/2014/main" id="{FCD32EB8-462E-D241-B573-6C415A38B067}"/>
                </a:ext>
              </a:extLst>
            </p:cNvPr>
            <p:cNvSpPr/>
            <p:nvPr/>
          </p:nvSpPr>
          <p:spPr>
            <a:xfrm>
              <a:off x="4762500" y="381000"/>
              <a:ext cx="2667000" cy="546847"/>
            </a:xfrm>
            <a:prstGeom prst="round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t>Is the use frequent? (&gt;50% of time)</a:t>
              </a:r>
            </a:p>
          </p:txBody>
        </p:sp>
        <p:cxnSp>
          <p:nvCxnSpPr>
            <p:cNvPr id="6" name="Elbow Connector 5">
              <a:extLst>
                <a:ext uri="{FF2B5EF4-FFF2-40B4-BE49-F238E27FC236}">
                  <a16:creationId xmlns:a16="http://schemas.microsoft.com/office/drawing/2014/main" id="{AF529D8B-019C-7F40-A1F8-F81BD9F04DE3}"/>
                </a:ext>
              </a:extLst>
            </p:cNvPr>
            <p:cNvCxnSpPr>
              <a:cxnSpLocks/>
              <a:stCxn id="2" idx="2"/>
              <a:endCxn id="10" idx="0"/>
            </p:cNvCxnSpPr>
            <p:nvPr/>
          </p:nvCxnSpPr>
          <p:spPr>
            <a:xfrm rot="5400000">
              <a:off x="4345457" y="-279912"/>
              <a:ext cx="542784" cy="2958302"/>
            </a:xfrm>
            <a:prstGeom prst="bentConnector3">
              <a:avLst>
                <a:gd name="adj1" fmla="val 50000"/>
              </a:avLst>
            </a:prstGeom>
            <a:ln w="38100">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 name="Elbow Connector 6">
              <a:extLst>
                <a:ext uri="{FF2B5EF4-FFF2-40B4-BE49-F238E27FC236}">
                  <a16:creationId xmlns:a16="http://schemas.microsoft.com/office/drawing/2014/main" id="{79D2016C-B0A2-A64A-AF2E-C729CD9F1D63}"/>
                </a:ext>
              </a:extLst>
            </p:cNvPr>
            <p:cNvCxnSpPr>
              <a:cxnSpLocks/>
              <a:stCxn id="2" idx="2"/>
              <a:endCxn id="11" idx="0"/>
            </p:cNvCxnSpPr>
            <p:nvPr/>
          </p:nvCxnSpPr>
          <p:spPr>
            <a:xfrm rot="16200000" flipH="1">
              <a:off x="7273527" y="-249681"/>
              <a:ext cx="542784" cy="2897839"/>
            </a:xfrm>
            <a:prstGeom prst="bentConnector3">
              <a:avLst>
                <a:gd name="adj1" fmla="val 50000"/>
              </a:avLst>
            </a:prstGeom>
            <a:ln w="38100">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FE303952-CE9C-E042-9E26-943BCA00C4A4}"/>
                </a:ext>
              </a:extLst>
            </p:cNvPr>
            <p:cNvSpPr txBox="1"/>
            <p:nvPr/>
          </p:nvSpPr>
          <p:spPr>
            <a:xfrm>
              <a:off x="2844989" y="1470631"/>
              <a:ext cx="585417" cy="369332"/>
            </a:xfrm>
            <a:prstGeom prst="rect">
              <a:avLst/>
            </a:prstGeom>
            <a:noFill/>
          </p:spPr>
          <p:txBody>
            <a:bodyPr wrap="none" rtlCol="0">
              <a:spAutoFit/>
            </a:bodyPr>
            <a:lstStyle/>
            <a:p>
              <a:r>
                <a:rPr lang="en-US" b="1" dirty="0"/>
                <a:t>YES</a:t>
              </a:r>
            </a:p>
          </p:txBody>
        </p:sp>
        <p:sp>
          <p:nvSpPr>
            <p:cNvPr id="11" name="TextBox 10">
              <a:extLst>
                <a:ext uri="{FF2B5EF4-FFF2-40B4-BE49-F238E27FC236}">
                  <a16:creationId xmlns:a16="http://schemas.microsoft.com/office/drawing/2014/main" id="{95481954-F04C-834A-A5B7-7860D182C16C}"/>
                </a:ext>
              </a:extLst>
            </p:cNvPr>
            <p:cNvSpPr txBox="1"/>
            <p:nvPr/>
          </p:nvSpPr>
          <p:spPr>
            <a:xfrm>
              <a:off x="8715557" y="1470631"/>
              <a:ext cx="556563" cy="369332"/>
            </a:xfrm>
            <a:prstGeom prst="rect">
              <a:avLst/>
            </a:prstGeom>
            <a:noFill/>
          </p:spPr>
          <p:txBody>
            <a:bodyPr wrap="none" rtlCol="0">
              <a:spAutoFit/>
            </a:bodyPr>
            <a:lstStyle/>
            <a:p>
              <a:r>
                <a:rPr lang="en-US" b="1" dirty="0"/>
                <a:t>NO</a:t>
              </a:r>
            </a:p>
          </p:txBody>
        </p:sp>
        <p:cxnSp>
          <p:nvCxnSpPr>
            <p:cNvPr id="15" name="Elbow Connector 14">
              <a:extLst>
                <a:ext uri="{FF2B5EF4-FFF2-40B4-BE49-F238E27FC236}">
                  <a16:creationId xmlns:a16="http://schemas.microsoft.com/office/drawing/2014/main" id="{DA1815D8-B27A-A14D-9666-D6865FC84404}"/>
                </a:ext>
              </a:extLst>
            </p:cNvPr>
            <p:cNvCxnSpPr>
              <a:cxnSpLocks/>
              <a:stCxn id="10" idx="2"/>
              <a:endCxn id="40" idx="0"/>
            </p:cNvCxnSpPr>
            <p:nvPr/>
          </p:nvCxnSpPr>
          <p:spPr>
            <a:xfrm rot="5400000">
              <a:off x="2874693" y="2102968"/>
              <a:ext cx="526011" cy="1"/>
            </a:xfrm>
            <a:prstGeom prst="bentConnector3">
              <a:avLst>
                <a:gd name="adj1" fmla="val 50000"/>
              </a:avLst>
            </a:prstGeom>
            <a:ln w="38100">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0" name="Rounded Rectangle 39">
              <a:extLst>
                <a:ext uri="{FF2B5EF4-FFF2-40B4-BE49-F238E27FC236}">
                  <a16:creationId xmlns:a16="http://schemas.microsoft.com/office/drawing/2014/main" id="{26925F3E-9195-194E-A8D5-074029FB58DA}"/>
                </a:ext>
              </a:extLst>
            </p:cNvPr>
            <p:cNvSpPr/>
            <p:nvPr/>
          </p:nvSpPr>
          <p:spPr>
            <a:xfrm>
              <a:off x="1804197" y="2365974"/>
              <a:ext cx="2667000" cy="7200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From one-off purchases to value-adding subscriptions</a:t>
              </a:r>
            </a:p>
          </p:txBody>
        </p:sp>
        <p:cxnSp>
          <p:nvCxnSpPr>
            <p:cNvPr id="46" name="Elbow Connector 45">
              <a:extLst>
                <a:ext uri="{FF2B5EF4-FFF2-40B4-BE49-F238E27FC236}">
                  <a16:creationId xmlns:a16="http://schemas.microsoft.com/office/drawing/2014/main" id="{8EFB6D3D-C127-D045-8E96-EBF5498450E8}"/>
                </a:ext>
              </a:extLst>
            </p:cNvPr>
            <p:cNvCxnSpPr>
              <a:cxnSpLocks/>
              <a:stCxn id="11" idx="2"/>
              <a:endCxn id="47" idx="0"/>
            </p:cNvCxnSpPr>
            <p:nvPr/>
          </p:nvCxnSpPr>
          <p:spPr>
            <a:xfrm rot="5400000">
              <a:off x="8730834" y="2102968"/>
              <a:ext cx="526011" cy="1"/>
            </a:xfrm>
            <a:prstGeom prst="bentConnector3">
              <a:avLst>
                <a:gd name="adj1" fmla="val 50000"/>
              </a:avLst>
            </a:prstGeom>
            <a:ln w="38100">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7" name="Rounded Rectangle 46">
              <a:extLst>
                <a:ext uri="{FF2B5EF4-FFF2-40B4-BE49-F238E27FC236}">
                  <a16:creationId xmlns:a16="http://schemas.microsoft.com/office/drawing/2014/main" id="{69006709-86FE-FA49-A9B6-F871AD7D97BC}"/>
                </a:ext>
              </a:extLst>
            </p:cNvPr>
            <p:cNvSpPr/>
            <p:nvPr/>
          </p:nvSpPr>
          <p:spPr>
            <a:xfrm>
              <a:off x="7660338" y="2365974"/>
              <a:ext cx="2667000" cy="546847"/>
            </a:xfrm>
            <a:prstGeom prst="round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t>Are you selling a physical product?</a:t>
              </a:r>
            </a:p>
          </p:txBody>
        </p:sp>
        <p:sp>
          <p:nvSpPr>
            <p:cNvPr id="48" name="Rounded Rectangle 47">
              <a:extLst>
                <a:ext uri="{FF2B5EF4-FFF2-40B4-BE49-F238E27FC236}">
                  <a16:creationId xmlns:a16="http://schemas.microsoft.com/office/drawing/2014/main" id="{2C321EA1-9145-284D-A411-92EF3AA85E03}"/>
                </a:ext>
              </a:extLst>
            </p:cNvPr>
            <p:cNvSpPr/>
            <p:nvPr/>
          </p:nvSpPr>
          <p:spPr>
            <a:xfrm>
              <a:off x="9135382" y="3997971"/>
              <a:ext cx="2667000" cy="7200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Try activating usage with increased quality &amp; communication</a:t>
              </a:r>
            </a:p>
          </p:txBody>
        </p:sp>
        <p:sp>
          <p:nvSpPr>
            <p:cNvPr id="49" name="TextBox 48">
              <a:extLst>
                <a:ext uri="{FF2B5EF4-FFF2-40B4-BE49-F238E27FC236}">
                  <a16:creationId xmlns:a16="http://schemas.microsoft.com/office/drawing/2014/main" id="{F8B7320B-D7AE-8440-9424-F891653E3BCB}"/>
                </a:ext>
              </a:extLst>
            </p:cNvPr>
            <p:cNvSpPr txBox="1"/>
            <p:nvPr/>
          </p:nvSpPr>
          <p:spPr>
            <a:xfrm>
              <a:off x="7232014" y="3320534"/>
              <a:ext cx="585417" cy="369332"/>
            </a:xfrm>
            <a:prstGeom prst="rect">
              <a:avLst/>
            </a:prstGeom>
            <a:noFill/>
          </p:spPr>
          <p:txBody>
            <a:bodyPr wrap="none" rtlCol="0">
              <a:spAutoFit/>
            </a:bodyPr>
            <a:lstStyle/>
            <a:p>
              <a:r>
                <a:rPr lang="en-US" b="1" dirty="0"/>
                <a:t>YES</a:t>
              </a:r>
            </a:p>
          </p:txBody>
        </p:sp>
        <p:sp>
          <p:nvSpPr>
            <p:cNvPr id="50" name="TextBox 49">
              <a:extLst>
                <a:ext uri="{FF2B5EF4-FFF2-40B4-BE49-F238E27FC236}">
                  <a16:creationId xmlns:a16="http://schemas.microsoft.com/office/drawing/2014/main" id="{252CA86E-5EE1-5F42-AF3A-604EAF0F41C3}"/>
                </a:ext>
              </a:extLst>
            </p:cNvPr>
            <p:cNvSpPr txBox="1"/>
            <p:nvPr/>
          </p:nvSpPr>
          <p:spPr>
            <a:xfrm>
              <a:off x="10190601" y="3320533"/>
              <a:ext cx="556563" cy="369332"/>
            </a:xfrm>
            <a:prstGeom prst="rect">
              <a:avLst/>
            </a:prstGeom>
            <a:noFill/>
          </p:spPr>
          <p:txBody>
            <a:bodyPr wrap="none" rtlCol="0">
              <a:spAutoFit/>
            </a:bodyPr>
            <a:lstStyle/>
            <a:p>
              <a:r>
                <a:rPr lang="en-US" b="1" dirty="0"/>
                <a:t>NO</a:t>
              </a:r>
            </a:p>
          </p:txBody>
        </p:sp>
        <p:cxnSp>
          <p:nvCxnSpPr>
            <p:cNvPr id="51" name="Elbow Connector 50">
              <a:extLst>
                <a:ext uri="{FF2B5EF4-FFF2-40B4-BE49-F238E27FC236}">
                  <a16:creationId xmlns:a16="http://schemas.microsoft.com/office/drawing/2014/main" id="{04668B9F-1108-504F-9444-B13AE00F15D6}"/>
                </a:ext>
              </a:extLst>
            </p:cNvPr>
            <p:cNvCxnSpPr>
              <a:cxnSpLocks/>
              <a:stCxn id="47" idx="2"/>
              <a:endCxn id="50" idx="0"/>
            </p:cNvCxnSpPr>
            <p:nvPr/>
          </p:nvCxnSpPr>
          <p:spPr>
            <a:xfrm rot="16200000" flipH="1">
              <a:off x="9527504" y="2379154"/>
              <a:ext cx="407712" cy="1475045"/>
            </a:xfrm>
            <a:prstGeom prst="bentConnector3">
              <a:avLst>
                <a:gd name="adj1" fmla="val 50000"/>
              </a:avLst>
            </a:prstGeom>
            <a:ln w="38100">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2" name="Elbow Connector 51">
              <a:extLst>
                <a:ext uri="{FF2B5EF4-FFF2-40B4-BE49-F238E27FC236}">
                  <a16:creationId xmlns:a16="http://schemas.microsoft.com/office/drawing/2014/main" id="{ED649062-6E58-9042-B1F3-B3F87DF2B51E}"/>
                </a:ext>
              </a:extLst>
            </p:cNvPr>
            <p:cNvCxnSpPr>
              <a:cxnSpLocks/>
              <a:stCxn id="47" idx="2"/>
              <a:endCxn id="49" idx="0"/>
            </p:cNvCxnSpPr>
            <p:nvPr/>
          </p:nvCxnSpPr>
          <p:spPr>
            <a:xfrm rot="5400000">
              <a:off x="8055425" y="2382120"/>
              <a:ext cx="407713" cy="1469115"/>
            </a:xfrm>
            <a:prstGeom prst="bentConnector3">
              <a:avLst>
                <a:gd name="adj1" fmla="val 50000"/>
              </a:avLst>
            </a:prstGeom>
            <a:ln w="38100">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3" name="Rounded Rectangle 52">
              <a:extLst>
                <a:ext uri="{FF2B5EF4-FFF2-40B4-BE49-F238E27FC236}">
                  <a16:creationId xmlns:a16="http://schemas.microsoft.com/office/drawing/2014/main" id="{066528AB-B406-B44D-A8BF-2E3CCCC875E8}"/>
                </a:ext>
              </a:extLst>
            </p:cNvPr>
            <p:cNvSpPr/>
            <p:nvPr/>
          </p:nvSpPr>
          <p:spPr>
            <a:xfrm>
              <a:off x="6190100" y="3997971"/>
              <a:ext cx="2667000" cy="7200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Try asset sharing, virtualization, etc.</a:t>
              </a:r>
            </a:p>
          </p:txBody>
        </p:sp>
        <p:cxnSp>
          <p:nvCxnSpPr>
            <p:cNvPr id="97" name="Elbow Connector 96">
              <a:extLst>
                <a:ext uri="{FF2B5EF4-FFF2-40B4-BE49-F238E27FC236}">
                  <a16:creationId xmlns:a16="http://schemas.microsoft.com/office/drawing/2014/main" id="{95852515-1069-D44B-B882-3086EF7F259F}"/>
                </a:ext>
              </a:extLst>
            </p:cNvPr>
            <p:cNvCxnSpPr>
              <a:cxnSpLocks/>
              <a:stCxn id="49" idx="2"/>
              <a:endCxn id="53" idx="0"/>
            </p:cNvCxnSpPr>
            <p:nvPr/>
          </p:nvCxnSpPr>
          <p:spPr>
            <a:xfrm rot="5400000">
              <a:off x="7370110" y="3843357"/>
              <a:ext cx="308105" cy="1123"/>
            </a:xfrm>
            <a:prstGeom prst="bentConnector3">
              <a:avLst>
                <a:gd name="adj1" fmla="val 50000"/>
              </a:avLst>
            </a:prstGeom>
            <a:ln w="38100">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5" name="Elbow Connector 104">
              <a:extLst>
                <a:ext uri="{FF2B5EF4-FFF2-40B4-BE49-F238E27FC236}">
                  <a16:creationId xmlns:a16="http://schemas.microsoft.com/office/drawing/2014/main" id="{139EE132-E79A-0644-8B03-65947E685385}"/>
                </a:ext>
              </a:extLst>
            </p:cNvPr>
            <p:cNvCxnSpPr>
              <a:cxnSpLocks/>
              <a:stCxn id="50" idx="2"/>
              <a:endCxn id="48" idx="0"/>
            </p:cNvCxnSpPr>
            <p:nvPr/>
          </p:nvCxnSpPr>
          <p:spPr>
            <a:xfrm rot="5400000">
              <a:off x="10314830" y="3843918"/>
              <a:ext cx="308106" cy="1"/>
            </a:xfrm>
            <a:prstGeom prst="bentConnector3">
              <a:avLst>
                <a:gd name="adj1" fmla="val 50000"/>
              </a:avLst>
            </a:prstGeom>
            <a:ln w="38100">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40" name="Elbow Connector 139">
              <a:extLst>
                <a:ext uri="{FF2B5EF4-FFF2-40B4-BE49-F238E27FC236}">
                  <a16:creationId xmlns:a16="http://schemas.microsoft.com/office/drawing/2014/main" id="{8A83A23A-2D0E-024B-A962-0402DC892C29}"/>
                </a:ext>
              </a:extLst>
            </p:cNvPr>
            <p:cNvCxnSpPr>
              <a:cxnSpLocks/>
              <a:stCxn id="40" idx="2"/>
              <a:endCxn id="141" idx="0"/>
            </p:cNvCxnSpPr>
            <p:nvPr/>
          </p:nvCxnSpPr>
          <p:spPr>
            <a:xfrm rot="16200000" flipH="1">
              <a:off x="3512778" y="2710893"/>
              <a:ext cx="2208141" cy="2958302"/>
            </a:xfrm>
            <a:prstGeom prst="bentConnector3">
              <a:avLst>
                <a:gd name="adj1" fmla="val 86909"/>
              </a:avLst>
            </a:prstGeom>
            <a:ln w="38100">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41" name="Rounded Rectangle 140">
              <a:extLst>
                <a:ext uri="{FF2B5EF4-FFF2-40B4-BE49-F238E27FC236}">
                  <a16:creationId xmlns:a16="http://schemas.microsoft.com/office/drawing/2014/main" id="{F3DD4032-5A03-E04A-9580-61E02C739F13}"/>
                </a:ext>
              </a:extLst>
            </p:cNvPr>
            <p:cNvSpPr/>
            <p:nvPr/>
          </p:nvSpPr>
          <p:spPr>
            <a:xfrm>
              <a:off x="4762499" y="5294115"/>
              <a:ext cx="2667000" cy="7200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Look for new use cases to expand towards</a:t>
              </a:r>
            </a:p>
          </p:txBody>
        </p:sp>
        <p:cxnSp>
          <p:nvCxnSpPr>
            <p:cNvPr id="145" name="Elbow Connector 144">
              <a:extLst>
                <a:ext uri="{FF2B5EF4-FFF2-40B4-BE49-F238E27FC236}">
                  <a16:creationId xmlns:a16="http://schemas.microsoft.com/office/drawing/2014/main" id="{9A08F9CB-5182-3145-A29A-B67349542235}"/>
                </a:ext>
              </a:extLst>
            </p:cNvPr>
            <p:cNvCxnSpPr>
              <a:cxnSpLocks/>
              <a:stCxn id="53" idx="2"/>
              <a:endCxn id="141" idx="0"/>
            </p:cNvCxnSpPr>
            <p:nvPr/>
          </p:nvCxnSpPr>
          <p:spPr>
            <a:xfrm rot="5400000">
              <a:off x="6521728" y="4292243"/>
              <a:ext cx="576144" cy="1427601"/>
            </a:xfrm>
            <a:prstGeom prst="bentConnector3">
              <a:avLst>
                <a:gd name="adj1" fmla="val 50000"/>
              </a:avLst>
            </a:prstGeom>
            <a:ln w="38100">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49" name="Elbow Connector 148">
              <a:extLst>
                <a:ext uri="{FF2B5EF4-FFF2-40B4-BE49-F238E27FC236}">
                  <a16:creationId xmlns:a16="http://schemas.microsoft.com/office/drawing/2014/main" id="{41C8F126-1223-C341-BEA4-91BE7E7705FF}"/>
                </a:ext>
              </a:extLst>
            </p:cNvPr>
            <p:cNvCxnSpPr>
              <a:cxnSpLocks/>
              <a:stCxn id="48" idx="2"/>
              <a:endCxn id="141" idx="0"/>
            </p:cNvCxnSpPr>
            <p:nvPr/>
          </p:nvCxnSpPr>
          <p:spPr>
            <a:xfrm rot="5400000">
              <a:off x="7994369" y="2819602"/>
              <a:ext cx="576144" cy="4372883"/>
            </a:xfrm>
            <a:prstGeom prst="bentConnector3">
              <a:avLst>
                <a:gd name="adj1" fmla="val 50000"/>
              </a:avLst>
            </a:prstGeom>
            <a:ln w="38100">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3" name="Rounded Rectangle 22">
              <a:extLst>
                <a:ext uri="{FF2B5EF4-FFF2-40B4-BE49-F238E27FC236}">
                  <a16:creationId xmlns:a16="http://schemas.microsoft.com/office/drawing/2014/main" id="{68161375-E113-9D4B-AB27-FAC28F35D766}"/>
                </a:ext>
              </a:extLst>
            </p:cNvPr>
            <p:cNvSpPr/>
            <p:nvPr/>
          </p:nvSpPr>
          <p:spPr>
            <a:xfrm>
              <a:off x="9833083" y="1295148"/>
              <a:ext cx="2384263" cy="720000"/>
            </a:xfrm>
            <a:prstGeom prst="roundRect">
              <a:avLst/>
            </a:prstGeom>
            <a:solidFill>
              <a:schemeClr val="accent4">
                <a:lumMod val="20000"/>
                <a:lumOff val="80000"/>
              </a:schemeClr>
            </a:solidFill>
            <a:ln w="38100">
              <a:solidFill>
                <a:schemeClr val="accent4"/>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2"/>
                  </a:solidFill>
                </a:rPr>
                <a:t>Consider the need to affect social &amp; cultural norms</a:t>
              </a:r>
            </a:p>
          </p:txBody>
        </p:sp>
        <p:cxnSp>
          <p:nvCxnSpPr>
            <p:cNvPr id="24" name="Elbow Connector 23">
              <a:extLst>
                <a:ext uri="{FF2B5EF4-FFF2-40B4-BE49-F238E27FC236}">
                  <a16:creationId xmlns:a16="http://schemas.microsoft.com/office/drawing/2014/main" id="{88EBB0FC-0CF6-7B48-A5E7-95EA5F45816F}"/>
                </a:ext>
              </a:extLst>
            </p:cNvPr>
            <p:cNvCxnSpPr>
              <a:cxnSpLocks/>
              <a:stCxn id="11" idx="3"/>
              <a:endCxn id="23" idx="1"/>
            </p:cNvCxnSpPr>
            <p:nvPr/>
          </p:nvCxnSpPr>
          <p:spPr>
            <a:xfrm flipV="1">
              <a:off x="9272120" y="1655148"/>
              <a:ext cx="560963" cy="149"/>
            </a:xfrm>
            <a:prstGeom prst="bentConnector3">
              <a:avLst>
                <a:gd name="adj1" fmla="val 50000"/>
              </a:avLst>
            </a:prstGeom>
            <a:ln w="38100">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25" name="TextBox 24">
            <a:extLst>
              <a:ext uri="{FF2B5EF4-FFF2-40B4-BE49-F238E27FC236}">
                <a16:creationId xmlns:a16="http://schemas.microsoft.com/office/drawing/2014/main" id="{330CB371-991E-074F-8766-DB079064F17F}"/>
              </a:ext>
            </a:extLst>
          </p:cNvPr>
          <p:cNvSpPr txBox="1"/>
          <p:nvPr/>
        </p:nvSpPr>
        <p:spPr>
          <a:xfrm>
            <a:off x="83392" y="6237312"/>
            <a:ext cx="540000" cy="540000"/>
          </a:xfrm>
          <a:prstGeom prst="ellipse">
            <a:avLst/>
          </a:prstGeom>
          <a:solidFill>
            <a:schemeClr val="accent4"/>
          </a:solidFill>
        </p:spPr>
        <p:txBody>
          <a:bodyPr wrap="square" lIns="0" rIns="0" rtlCol="0" anchor="ctr">
            <a:spAutoFit/>
          </a:bodyPr>
          <a:lstStyle/>
          <a:p>
            <a:pPr algn="ctr"/>
            <a:r>
              <a:rPr lang="en-US" sz="1200" b="1" dirty="0">
                <a:solidFill>
                  <a:srgbClr val="FCFCFC"/>
                </a:solidFill>
              </a:rPr>
              <a:t>DEEP</a:t>
            </a:r>
          </a:p>
        </p:txBody>
      </p:sp>
      <p:sp>
        <p:nvSpPr>
          <p:cNvPr id="37" name="TextBox 36">
            <a:extLst>
              <a:ext uri="{FF2B5EF4-FFF2-40B4-BE49-F238E27FC236}">
                <a16:creationId xmlns:a16="http://schemas.microsoft.com/office/drawing/2014/main" id="{10873E78-88D3-944D-8850-C8196F447262}"/>
              </a:ext>
            </a:extLst>
          </p:cNvPr>
          <p:cNvSpPr txBox="1"/>
          <p:nvPr/>
        </p:nvSpPr>
        <p:spPr>
          <a:xfrm>
            <a:off x="4282042" y="87015"/>
            <a:ext cx="3627916" cy="461665"/>
          </a:xfrm>
          <a:prstGeom prst="rect">
            <a:avLst/>
          </a:prstGeom>
          <a:noFill/>
        </p:spPr>
        <p:txBody>
          <a:bodyPr wrap="none" rtlCol="0">
            <a:spAutoFit/>
          </a:bodyPr>
          <a:lstStyle/>
          <a:p>
            <a:r>
              <a:rPr lang="en-US" sz="2400" b="1" dirty="0"/>
              <a:t>Paths for Scaling Deep</a:t>
            </a:r>
          </a:p>
        </p:txBody>
      </p:sp>
    </p:spTree>
    <p:extLst>
      <p:ext uri="{BB962C8B-B14F-4D97-AF65-F5344CB8AC3E}">
        <p14:creationId xmlns:p14="http://schemas.microsoft.com/office/powerpoint/2010/main" val="9014196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171C755-958F-B54A-8068-52E468D88936}"/>
              </a:ext>
            </a:extLst>
          </p:cNvPr>
          <p:cNvSpPr>
            <a:spLocks noGrp="1"/>
          </p:cNvSpPr>
          <p:nvPr>
            <p:ph type="body" sz="quarter" idx="10"/>
          </p:nvPr>
        </p:nvSpPr>
        <p:spPr/>
        <p:txBody>
          <a:bodyPr/>
          <a:lstStyle/>
          <a:p>
            <a:r>
              <a:rPr lang="en-US" dirty="0"/>
              <a:t>EXAMPLES</a:t>
            </a:r>
          </a:p>
        </p:txBody>
      </p:sp>
    </p:spTree>
    <p:extLst>
      <p:ext uri="{BB962C8B-B14F-4D97-AF65-F5344CB8AC3E}">
        <p14:creationId xmlns:p14="http://schemas.microsoft.com/office/powerpoint/2010/main" val="20509948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46779AB-65F8-2F4D-B2E4-22684A0DDF0A}"/>
              </a:ext>
            </a:extLst>
          </p:cNvPr>
          <p:cNvPicPr>
            <a:picLocks noChangeAspect="1"/>
          </p:cNvPicPr>
          <p:nvPr/>
        </p:nvPicPr>
        <p:blipFill>
          <a:blip r:embed="rId3">
            <a:alphaModFix amt="60000"/>
          </a:blip>
          <a:stretch>
            <a:fillRect/>
          </a:stretch>
        </p:blipFill>
        <p:spPr>
          <a:xfrm>
            <a:off x="7964039" y="0"/>
            <a:ext cx="4286250" cy="6858000"/>
          </a:xfrm>
          <a:prstGeom prst="rect">
            <a:avLst/>
          </a:prstGeom>
        </p:spPr>
      </p:pic>
      <p:sp>
        <p:nvSpPr>
          <p:cNvPr id="2" name="Title 1">
            <a:extLst>
              <a:ext uri="{FF2B5EF4-FFF2-40B4-BE49-F238E27FC236}">
                <a16:creationId xmlns:a16="http://schemas.microsoft.com/office/drawing/2014/main" id="{4FE4410C-4B3C-4C4A-95F9-AC7DD82351CC}"/>
              </a:ext>
            </a:extLst>
          </p:cNvPr>
          <p:cNvSpPr>
            <a:spLocks noGrp="1"/>
          </p:cNvSpPr>
          <p:nvPr>
            <p:ph type="title"/>
          </p:nvPr>
        </p:nvSpPr>
        <p:spPr>
          <a:xfrm>
            <a:off x="603880" y="251175"/>
            <a:ext cx="6120680" cy="1327735"/>
          </a:xfrm>
        </p:spPr>
        <p:txBody>
          <a:bodyPr>
            <a:normAutofit/>
          </a:bodyPr>
          <a:lstStyle/>
          <a:p>
            <a:r>
              <a:rPr lang="en-US" sz="2800" dirty="0"/>
              <a:t>Table of Contents</a:t>
            </a:r>
          </a:p>
        </p:txBody>
      </p:sp>
      <p:sp>
        <p:nvSpPr>
          <p:cNvPr id="4" name="Text Placeholder 3">
            <a:extLst>
              <a:ext uri="{FF2B5EF4-FFF2-40B4-BE49-F238E27FC236}">
                <a16:creationId xmlns:a16="http://schemas.microsoft.com/office/drawing/2014/main" id="{DAC2A1B1-377F-8F47-87A1-E9A7F750F41A}"/>
              </a:ext>
            </a:extLst>
          </p:cNvPr>
          <p:cNvSpPr>
            <a:spLocks noGrp="1"/>
          </p:cNvSpPr>
          <p:nvPr>
            <p:ph type="body" sz="half" idx="2"/>
          </p:nvPr>
        </p:nvSpPr>
        <p:spPr>
          <a:xfrm>
            <a:off x="603880" y="1412776"/>
            <a:ext cx="4412000" cy="4896544"/>
          </a:xfrm>
        </p:spPr>
        <p:txBody>
          <a:bodyPr>
            <a:normAutofit/>
          </a:bodyPr>
          <a:lstStyle/>
          <a:p>
            <a:pPr>
              <a:spcBef>
                <a:spcPts val="50"/>
              </a:spcBef>
            </a:pPr>
            <a:r>
              <a:rPr lang="en-US" sz="1800" dirty="0">
                <a:solidFill>
                  <a:schemeClr val="tx1">
                    <a:lumMod val="50000"/>
                    <a:lumOff val="50000"/>
                  </a:schemeClr>
                </a:solidFill>
                <a:ea typeface="Noto Sans" panose="020B0502040504020204" pitchFamily="34" charset="0"/>
                <a:cs typeface="Noto Sans" panose="020B0502040504020204" pitchFamily="34" charset="0"/>
              </a:rPr>
              <a:t>Introduction</a:t>
            </a:r>
          </a:p>
          <a:p>
            <a:pPr>
              <a:spcBef>
                <a:spcPts val="50"/>
              </a:spcBef>
            </a:pPr>
            <a:r>
              <a:rPr lang="en-US" sz="1800" dirty="0">
                <a:solidFill>
                  <a:schemeClr val="tx1">
                    <a:lumMod val="50000"/>
                    <a:lumOff val="50000"/>
                  </a:schemeClr>
                </a:solidFill>
                <a:ea typeface="Noto Sans" panose="020B0502040504020204" pitchFamily="34" charset="0"/>
                <a:cs typeface="Noto Sans" panose="020B0502040504020204" pitchFamily="34" charset="0"/>
              </a:rPr>
              <a:t>Dimensions of Scaling</a:t>
            </a:r>
          </a:p>
          <a:p>
            <a:pPr>
              <a:spcBef>
                <a:spcPts val="50"/>
              </a:spcBef>
            </a:pPr>
            <a:r>
              <a:rPr lang="en-US" sz="1800" dirty="0">
                <a:solidFill>
                  <a:schemeClr val="tx1">
                    <a:lumMod val="50000"/>
                    <a:lumOff val="50000"/>
                  </a:schemeClr>
                </a:solidFill>
                <a:ea typeface="Noto Sans" panose="020B0502040504020204" pitchFamily="34" charset="0"/>
                <a:cs typeface="Noto Sans" panose="020B0502040504020204" pitchFamily="34" charset="0"/>
              </a:rPr>
              <a:t>The Process</a:t>
            </a:r>
          </a:p>
          <a:p>
            <a:pPr>
              <a:spcBef>
                <a:spcPts val="50"/>
              </a:spcBef>
            </a:pPr>
            <a:r>
              <a:rPr lang="en-US" sz="1800" dirty="0">
                <a:solidFill>
                  <a:schemeClr val="tx1">
                    <a:lumMod val="50000"/>
                    <a:lumOff val="50000"/>
                  </a:schemeClr>
                </a:solidFill>
                <a:ea typeface="Noto Sans" panose="020B0502040504020204" pitchFamily="34" charset="0"/>
                <a:cs typeface="Noto Sans" panose="020B0502040504020204" pitchFamily="34" charset="0"/>
              </a:rPr>
              <a:t>Frameworks for Scaling</a:t>
            </a:r>
          </a:p>
          <a:p>
            <a:pPr>
              <a:spcBef>
                <a:spcPts val="50"/>
              </a:spcBef>
            </a:pPr>
            <a:r>
              <a:rPr lang="en-US" sz="1800" dirty="0">
                <a:solidFill>
                  <a:schemeClr val="tx1">
                    <a:lumMod val="50000"/>
                    <a:lumOff val="50000"/>
                  </a:schemeClr>
                </a:solidFill>
                <a:ea typeface="Noto Sans" panose="020B0502040504020204" pitchFamily="34" charset="0"/>
                <a:cs typeface="Noto Sans" panose="020B0502040504020204" pitchFamily="34" charset="0"/>
              </a:rPr>
              <a:t>Examples</a:t>
            </a:r>
          </a:p>
          <a:p>
            <a:pPr>
              <a:spcBef>
                <a:spcPts val="50"/>
              </a:spcBef>
            </a:pPr>
            <a:r>
              <a:rPr lang="en-US" sz="1800" dirty="0">
                <a:solidFill>
                  <a:schemeClr val="tx1">
                    <a:lumMod val="50000"/>
                    <a:lumOff val="50000"/>
                  </a:schemeClr>
                </a:solidFill>
                <a:ea typeface="Noto Sans" panose="020B0502040504020204" pitchFamily="34" charset="0"/>
                <a:cs typeface="Noto Sans" panose="020B0502040504020204" pitchFamily="34" charset="0"/>
              </a:rPr>
              <a:t>Next steps</a:t>
            </a:r>
          </a:p>
        </p:txBody>
      </p:sp>
      <p:pic>
        <p:nvPicPr>
          <p:cNvPr id="7" name="Picture Placeholder 6">
            <a:extLst>
              <a:ext uri="{FF2B5EF4-FFF2-40B4-BE49-F238E27FC236}">
                <a16:creationId xmlns:a16="http://schemas.microsoft.com/office/drawing/2014/main" id="{64FE3B9C-8ECC-47AE-9C2E-2AE44DF7DA87}"/>
              </a:ext>
            </a:extLst>
          </p:cNvPr>
          <p:cNvPicPr>
            <a:picLocks noGrp="1" noChangeAspect="1"/>
          </p:cNvPicPr>
          <p:nvPr>
            <p:ph type="pic" sz="quarter" idx="4294967295"/>
          </p:nvPr>
        </p:nvPicPr>
        <p:blipFill>
          <a:blip r:embed="rId4"/>
          <a:srcRect t="354" b="354"/>
          <a:stretch>
            <a:fillRect/>
          </a:stretch>
        </p:blipFill>
        <p:spPr>
          <a:xfrm>
            <a:off x="10439400" y="6173788"/>
            <a:ext cx="1401763" cy="496887"/>
          </a:xfrm>
        </p:spPr>
      </p:pic>
    </p:spTree>
    <p:extLst>
      <p:ext uri="{BB962C8B-B14F-4D97-AF65-F5344CB8AC3E}">
        <p14:creationId xmlns:p14="http://schemas.microsoft.com/office/powerpoint/2010/main" val="8974505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Placeholder 22">
            <a:extLst>
              <a:ext uri="{FF2B5EF4-FFF2-40B4-BE49-F238E27FC236}">
                <a16:creationId xmlns:a16="http://schemas.microsoft.com/office/drawing/2014/main" id="{C68FDEF3-9D77-E84D-8A00-D2605D3AFF3B}"/>
              </a:ext>
            </a:extLst>
          </p:cNvPr>
          <p:cNvPicPr>
            <a:picLocks noGrp="1" noChangeAspect="1"/>
          </p:cNvPicPr>
          <p:nvPr>
            <p:ph type="pic" idx="1"/>
          </p:nvPr>
        </p:nvPicPr>
        <p:blipFill rotWithShape="1">
          <a:blip r:embed="rId2">
            <a:alphaModFix amt="90000"/>
          </a:blip>
          <a:srcRect l="34446" r="29721"/>
          <a:stretch/>
        </p:blipFill>
        <p:spPr>
          <a:xfrm>
            <a:off x="7824192" y="0"/>
            <a:ext cx="4367808" cy="6858000"/>
          </a:xfrm>
          <a:solidFill>
            <a:schemeClr val="bg1"/>
          </a:solidFill>
        </p:spPr>
      </p:pic>
      <p:sp>
        <p:nvSpPr>
          <p:cNvPr id="18" name="Title 17">
            <a:extLst>
              <a:ext uri="{FF2B5EF4-FFF2-40B4-BE49-F238E27FC236}">
                <a16:creationId xmlns:a16="http://schemas.microsoft.com/office/drawing/2014/main" id="{59DEBBE2-6363-4C46-A6D9-E4A040626CC0}"/>
              </a:ext>
            </a:extLst>
          </p:cNvPr>
          <p:cNvSpPr>
            <a:spLocks noGrp="1"/>
          </p:cNvSpPr>
          <p:nvPr>
            <p:ph type="title"/>
          </p:nvPr>
        </p:nvSpPr>
        <p:spPr/>
        <p:txBody>
          <a:bodyPr/>
          <a:lstStyle/>
          <a:p>
            <a:r>
              <a:rPr lang="en-US" dirty="0"/>
              <a:t>Amazon</a:t>
            </a:r>
          </a:p>
        </p:txBody>
      </p:sp>
      <p:sp>
        <p:nvSpPr>
          <p:cNvPr id="20" name="Text Placeholder 19">
            <a:extLst>
              <a:ext uri="{FF2B5EF4-FFF2-40B4-BE49-F238E27FC236}">
                <a16:creationId xmlns:a16="http://schemas.microsoft.com/office/drawing/2014/main" id="{4909DF52-73F7-EB4F-92F4-EB2D0E7DF8AB}"/>
              </a:ext>
            </a:extLst>
          </p:cNvPr>
          <p:cNvSpPr>
            <a:spLocks noGrp="1"/>
          </p:cNvSpPr>
          <p:nvPr>
            <p:ph type="body" sz="half" idx="2"/>
          </p:nvPr>
        </p:nvSpPr>
        <p:spPr>
          <a:xfrm>
            <a:off x="551384" y="1772816"/>
            <a:ext cx="6480720" cy="4401184"/>
          </a:xfrm>
        </p:spPr>
        <p:txBody>
          <a:bodyPr>
            <a:normAutofit/>
          </a:bodyPr>
          <a:lstStyle/>
          <a:p>
            <a:pPr>
              <a:buFont typeface="Arial" panose="020B0604020202020204" pitchFamily="34" charset="0"/>
              <a:buChar char="•"/>
            </a:pPr>
            <a:r>
              <a:rPr lang="en-US" sz="1800" dirty="0"/>
              <a:t>Systematic approach of Scaling Up by building a </a:t>
            </a:r>
            <a:r>
              <a:rPr lang="en-US" sz="1800" dirty="0">
                <a:hlinkClick r:id="rId3"/>
              </a:rPr>
              <a:t>flywheel</a:t>
            </a:r>
            <a:r>
              <a:rPr lang="en-US" sz="1800" dirty="0"/>
              <a:t> where supply (more selection and cheaper prices) drives increased demand and enables better customer experience</a:t>
            </a:r>
          </a:p>
          <a:p>
            <a:pPr>
              <a:buFont typeface="Arial" panose="020B0604020202020204" pitchFamily="34" charset="0"/>
              <a:buChar char="•"/>
            </a:pPr>
            <a:r>
              <a:rPr lang="en-US" sz="1800" dirty="0"/>
              <a:t>In solving bottlenecks, Amazon has turned each major bottleneck/cost center in its core business into competitive advantages and profit centers:</a:t>
            </a:r>
          </a:p>
          <a:p>
            <a:pPr marL="628650" lvl="1" indent="-171450">
              <a:buClr>
                <a:schemeClr val="tx2"/>
              </a:buClr>
              <a:buFont typeface="System Font Regular"/>
              <a:buChar char="►"/>
            </a:pPr>
            <a:r>
              <a:rPr lang="en-US" sz="1600" dirty="0"/>
              <a:t>Logistics: Fulfillment by Amazon</a:t>
            </a:r>
          </a:p>
          <a:p>
            <a:pPr marL="628650" lvl="1" indent="-171450">
              <a:buClr>
                <a:schemeClr val="tx2"/>
              </a:buClr>
              <a:buFont typeface="System Font Regular"/>
              <a:buChar char="►"/>
            </a:pPr>
            <a:r>
              <a:rPr lang="en-US" sz="1600" dirty="0"/>
              <a:t>IT Infrastructure: Amazon Web Services</a:t>
            </a:r>
          </a:p>
          <a:p>
            <a:pPr marL="628650" lvl="1" indent="-171450">
              <a:buClr>
                <a:schemeClr val="tx2"/>
              </a:buClr>
              <a:buFont typeface="System Font Regular"/>
              <a:buChar char="►"/>
            </a:pPr>
            <a:r>
              <a:rPr lang="en-US" sz="1600" dirty="0"/>
              <a:t>Competition: Amazon Marketplace</a:t>
            </a:r>
          </a:p>
        </p:txBody>
      </p:sp>
      <p:sp>
        <p:nvSpPr>
          <p:cNvPr id="21" name="Picture Placeholder 20">
            <a:extLst>
              <a:ext uri="{FF2B5EF4-FFF2-40B4-BE49-F238E27FC236}">
                <a16:creationId xmlns:a16="http://schemas.microsoft.com/office/drawing/2014/main" id="{3B673181-E15E-D143-A947-6D77945F985E}"/>
              </a:ext>
            </a:extLst>
          </p:cNvPr>
          <p:cNvSpPr>
            <a:spLocks noGrp="1"/>
          </p:cNvSpPr>
          <p:nvPr>
            <p:ph type="pic" sz="quarter" idx="10"/>
          </p:nvPr>
        </p:nvSpPr>
        <p:spPr/>
      </p:sp>
    </p:spTree>
    <p:extLst>
      <p:ext uri="{BB962C8B-B14F-4D97-AF65-F5344CB8AC3E}">
        <p14:creationId xmlns:p14="http://schemas.microsoft.com/office/powerpoint/2010/main" val="34179751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D429B28A-1413-F842-9D87-58096BE87D71}"/>
              </a:ext>
            </a:extLst>
          </p:cNvPr>
          <p:cNvGrpSpPr/>
          <p:nvPr/>
        </p:nvGrpSpPr>
        <p:grpSpPr>
          <a:xfrm>
            <a:off x="2639616" y="1844410"/>
            <a:ext cx="7520384" cy="5013590"/>
            <a:chOff x="30556" y="1270835"/>
            <a:chExt cx="7520384" cy="5013590"/>
          </a:xfrm>
        </p:grpSpPr>
        <p:graphicFrame>
          <p:nvGraphicFramePr>
            <p:cNvPr id="5" name="Diagram 4">
              <a:extLst>
                <a:ext uri="{FF2B5EF4-FFF2-40B4-BE49-F238E27FC236}">
                  <a16:creationId xmlns:a16="http://schemas.microsoft.com/office/drawing/2014/main" id="{8B74EE34-8950-0549-9E07-804EF4459FD8}"/>
                </a:ext>
              </a:extLst>
            </p:cNvPr>
            <p:cNvGraphicFramePr/>
            <p:nvPr/>
          </p:nvGraphicFramePr>
          <p:xfrm>
            <a:off x="30556" y="1270835"/>
            <a:ext cx="7520384" cy="50135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Graphic 5">
              <a:extLst>
                <a:ext uri="{FF2B5EF4-FFF2-40B4-BE49-F238E27FC236}">
                  <a16:creationId xmlns:a16="http://schemas.microsoft.com/office/drawing/2014/main" id="{29F5494D-48F4-7147-936A-F74A67A8056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969671" y="3554390"/>
              <a:ext cx="1642153" cy="492646"/>
            </a:xfrm>
            <a:prstGeom prst="rect">
              <a:avLst/>
            </a:prstGeom>
          </p:spPr>
        </p:pic>
      </p:grpSp>
      <p:sp>
        <p:nvSpPr>
          <p:cNvPr id="7" name="TextBox 6">
            <a:extLst>
              <a:ext uri="{FF2B5EF4-FFF2-40B4-BE49-F238E27FC236}">
                <a16:creationId xmlns:a16="http://schemas.microsoft.com/office/drawing/2014/main" id="{CD61BD73-E77B-DF4F-93CE-FDBB3FD4EDAD}"/>
              </a:ext>
            </a:extLst>
          </p:cNvPr>
          <p:cNvSpPr txBox="1"/>
          <p:nvPr/>
        </p:nvSpPr>
        <p:spPr>
          <a:xfrm>
            <a:off x="388839" y="2158577"/>
            <a:ext cx="2454518" cy="400110"/>
          </a:xfrm>
          <a:prstGeom prst="rect">
            <a:avLst/>
          </a:prstGeom>
          <a:noFill/>
        </p:spPr>
        <p:txBody>
          <a:bodyPr wrap="square" rtlCol="0">
            <a:spAutoFit/>
          </a:bodyPr>
          <a:lstStyle/>
          <a:p>
            <a:pPr algn="ctr"/>
            <a:r>
              <a:rPr lang="en-US" sz="2000" b="1" dirty="0"/>
              <a:t>INFRASTRUCTURE</a:t>
            </a:r>
          </a:p>
        </p:txBody>
      </p:sp>
      <p:sp>
        <p:nvSpPr>
          <p:cNvPr id="8" name="TextBox 7">
            <a:extLst>
              <a:ext uri="{FF2B5EF4-FFF2-40B4-BE49-F238E27FC236}">
                <a16:creationId xmlns:a16="http://schemas.microsoft.com/office/drawing/2014/main" id="{A15D18A9-C6C3-DA4D-A9EA-7A3920720F3B}"/>
              </a:ext>
            </a:extLst>
          </p:cNvPr>
          <p:cNvSpPr txBox="1"/>
          <p:nvPr/>
        </p:nvSpPr>
        <p:spPr>
          <a:xfrm>
            <a:off x="5260091" y="102468"/>
            <a:ext cx="1960793" cy="400110"/>
          </a:xfrm>
          <a:prstGeom prst="rect">
            <a:avLst/>
          </a:prstGeom>
          <a:noFill/>
        </p:spPr>
        <p:txBody>
          <a:bodyPr wrap="square" rtlCol="0">
            <a:spAutoFit/>
          </a:bodyPr>
          <a:lstStyle/>
          <a:p>
            <a:pPr algn="ctr"/>
            <a:r>
              <a:rPr lang="en-US" sz="2000" b="1" dirty="0"/>
              <a:t>LOWER COSTS</a:t>
            </a:r>
          </a:p>
        </p:txBody>
      </p:sp>
      <p:sp>
        <p:nvSpPr>
          <p:cNvPr id="9" name="TextBox 8">
            <a:extLst>
              <a:ext uri="{FF2B5EF4-FFF2-40B4-BE49-F238E27FC236}">
                <a16:creationId xmlns:a16="http://schemas.microsoft.com/office/drawing/2014/main" id="{CF1042C3-E38B-F440-BC14-5A86C7544AA1}"/>
              </a:ext>
            </a:extLst>
          </p:cNvPr>
          <p:cNvSpPr txBox="1"/>
          <p:nvPr/>
        </p:nvSpPr>
        <p:spPr>
          <a:xfrm>
            <a:off x="8531912" y="1128884"/>
            <a:ext cx="2040943" cy="400110"/>
          </a:xfrm>
          <a:prstGeom prst="rect">
            <a:avLst/>
          </a:prstGeom>
          <a:noFill/>
        </p:spPr>
        <p:txBody>
          <a:bodyPr wrap="square" rtlCol="0">
            <a:spAutoFit/>
          </a:bodyPr>
          <a:lstStyle/>
          <a:p>
            <a:pPr algn="ctr"/>
            <a:r>
              <a:rPr lang="en-US" sz="2000" b="1" dirty="0"/>
              <a:t>LOWER PRICES</a:t>
            </a:r>
          </a:p>
        </p:txBody>
      </p:sp>
      <p:sp>
        <p:nvSpPr>
          <p:cNvPr id="10" name="TextBox 9">
            <a:extLst>
              <a:ext uri="{FF2B5EF4-FFF2-40B4-BE49-F238E27FC236}">
                <a16:creationId xmlns:a16="http://schemas.microsoft.com/office/drawing/2014/main" id="{8C8F847A-B74E-B04C-BBE9-504E84C798F5}"/>
              </a:ext>
            </a:extLst>
          </p:cNvPr>
          <p:cNvSpPr txBox="1"/>
          <p:nvPr/>
        </p:nvSpPr>
        <p:spPr>
          <a:xfrm>
            <a:off x="4828883" y="667703"/>
            <a:ext cx="2392001" cy="400110"/>
          </a:xfrm>
          <a:prstGeom prst="rect">
            <a:avLst/>
          </a:prstGeom>
          <a:noFill/>
        </p:spPr>
        <p:txBody>
          <a:bodyPr wrap="square" rtlCol="0">
            <a:spAutoFit/>
          </a:bodyPr>
          <a:lstStyle/>
          <a:p>
            <a:pPr algn="ctr"/>
            <a:r>
              <a:rPr lang="en-US" sz="2000" b="1" dirty="0"/>
              <a:t>FASTER DELIVERY</a:t>
            </a:r>
          </a:p>
        </p:txBody>
      </p:sp>
      <p:cxnSp>
        <p:nvCxnSpPr>
          <p:cNvPr id="11" name="Curved Connector 10">
            <a:extLst>
              <a:ext uri="{FF2B5EF4-FFF2-40B4-BE49-F238E27FC236}">
                <a16:creationId xmlns:a16="http://schemas.microsoft.com/office/drawing/2014/main" id="{356B5CDC-2E0C-9848-973F-FB9910580228}"/>
              </a:ext>
            </a:extLst>
          </p:cNvPr>
          <p:cNvCxnSpPr>
            <a:cxnSpLocks/>
            <a:stCxn id="7" idx="0"/>
            <a:endCxn id="8" idx="1"/>
          </p:cNvCxnSpPr>
          <p:nvPr/>
        </p:nvCxnSpPr>
        <p:spPr>
          <a:xfrm rot="5400000" flipH="1" flipV="1">
            <a:off x="2510067" y="-591446"/>
            <a:ext cx="1856054" cy="3643993"/>
          </a:xfrm>
          <a:prstGeom prst="curvedConnector2">
            <a:avLst/>
          </a:prstGeom>
          <a:ln w="190500">
            <a:solidFill>
              <a:schemeClr val="tx2">
                <a:lumMod val="60000"/>
                <a:lumOff val="40000"/>
              </a:schemeClr>
            </a:solidFill>
            <a:miter lim="800000"/>
            <a:tailEnd type="triangle" w="sm" len="sm"/>
          </a:ln>
        </p:spPr>
        <p:style>
          <a:lnRef idx="1">
            <a:schemeClr val="accent1"/>
          </a:lnRef>
          <a:fillRef idx="0">
            <a:schemeClr val="accent1"/>
          </a:fillRef>
          <a:effectRef idx="0">
            <a:schemeClr val="accent1"/>
          </a:effectRef>
          <a:fontRef idx="minor">
            <a:schemeClr val="tx1"/>
          </a:fontRef>
        </p:style>
      </p:cxnSp>
      <p:cxnSp>
        <p:nvCxnSpPr>
          <p:cNvPr id="12" name="Curved Connector 11">
            <a:extLst>
              <a:ext uri="{FF2B5EF4-FFF2-40B4-BE49-F238E27FC236}">
                <a16:creationId xmlns:a16="http://schemas.microsoft.com/office/drawing/2014/main" id="{FDC0B4DE-CFE4-374D-AE96-63CDD7BBF8E2}"/>
              </a:ext>
            </a:extLst>
          </p:cNvPr>
          <p:cNvCxnSpPr>
            <a:cxnSpLocks/>
            <a:stCxn id="8" idx="3"/>
            <a:endCxn id="9" idx="0"/>
          </p:cNvCxnSpPr>
          <p:nvPr/>
        </p:nvCxnSpPr>
        <p:spPr>
          <a:xfrm>
            <a:off x="7220884" y="302523"/>
            <a:ext cx="2331500" cy="826361"/>
          </a:xfrm>
          <a:prstGeom prst="curvedConnector2">
            <a:avLst/>
          </a:prstGeom>
          <a:ln w="190500">
            <a:solidFill>
              <a:schemeClr val="tx2">
                <a:lumMod val="60000"/>
                <a:lumOff val="40000"/>
              </a:schemeClr>
            </a:solidFill>
            <a:miter lim="800000"/>
            <a:tailEnd type="triangle" w="sm" len="sm"/>
          </a:ln>
        </p:spPr>
        <p:style>
          <a:lnRef idx="1">
            <a:schemeClr val="accent1"/>
          </a:lnRef>
          <a:fillRef idx="0">
            <a:schemeClr val="accent1"/>
          </a:fillRef>
          <a:effectRef idx="0">
            <a:schemeClr val="accent1"/>
          </a:effectRef>
          <a:fontRef idx="minor">
            <a:schemeClr val="tx1"/>
          </a:fontRef>
        </p:style>
      </p:cxnSp>
      <p:cxnSp>
        <p:nvCxnSpPr>
          <p:cNvPr id="13" name="Curved Connector 12">
            <a:extLst>
              <a:ext uri="{FF2B5EF4-FFF2-40B4-BE49-F238E27FC236}">
                <a16:creationId xmlns:a16="http://schemas.microsoft.com/office/drawing/2014/main" id="{AD90C954-4331-F945-86E7-7CF93CAA3C57}"/>
              </a:ext>
            </a:extLst>
          </p:cNvPr>
          <p:cNvCxnSpPr>
            <a:cxnSpLocks/>
            <a:stCxn id="9" idx="2"/>
          </p:cNvCxnSpPr>
          <p:nvPr/>
        </p:nvCxnSpPr>
        <p:spPr>
          <a:xfrm rot="5400000">
            <a:off x="8707155" y="1510127"/>
            <a:ext cx="826363" cy="864096"/>
          </a:xfrm>
          <a:prstGeom prst="curvedConnector2">
            <a:avLst/>
          </a:prstGeom>
          <a:ln w="190500">
            <a:solidFill>
              <a:schemeClr val="tx2">
                <a:lumMod val="60000"/>
                <a:lumOff val="40000"/>
              </a:schemeClr>
            </a:solidFill>
            <a:miter lim="800000"/>
            <a:tailEnd type="triangle" w="sm" len="sm"/>
          </a:ln>
        </p:spPr>
        <p:style>
          <a:lnRef idx="1">
            <a:schemeClr val="accent1"/>
          </a:lnRef>
          <a:fillRef idx="0">
            <a:schemeClr val="accent1"/>
          </a:fillRef>
          <a:effectRef idx="0">
            <a:schemeClr val="accent1"/>
          </a:effectRef>
          <a:fontRef idx="minor">
            <a:schemeClr val="tx1"/>
          </a:fontRef>
        </p:style>
      </p:cxnSp>
      <p:cxnSp>
        <p:nvCxnSpPr>
          <p:cNvPr id="14" name="Curved Connector 13">
            <a:extLst>
              <a:ext uri="{FF2B5EF4-FFF2-40B4-BE49-F238E27FC236}">
                <a16:creationId xmlns:a16="http://schemas.microsoft.com/office/drawing/2014/main" id="{035BFB45-C476-FF4F-BAFF-244CFE6FE9BB}"/>
              </a:ext>
            </a:extLst>
          </p:cNvPr>
          <p:cNvCxnSpPr>
            <a:cxnSpLocks/>
            <a:stCxn id="7" idx="0"/>
            <a:endCxn id="10" idx="1"/>
          </p:cNvCxnSpPr>
          <p:nvPr/>
        </p:nvCxnSpPr>
        <p:spPr>
          <a:xfrm rot="5400000" flipH="1" flipV="1">
            <a:off x="2577081" y="-93224"/>
            <a:ext cx="1290819" cy="3212785"/>
          </a:xfrm>
          <a:prstGeom prst="curvedConnector2">
            <a:avLst/>
          </a:prstGeom>
          <a:ln w="190500">
            <a:solidFill>
              <a:schemeClr val="tx2">
                <a:lumMod val="60000"/>
                <a:lumOff val="40000"/>
              </a:schemeClr>
            </a:solidFill>
            <a:miter lim="800000"/>
            <a:tailEnd type="triangle" w="sm" len="sm"/>
          </a:ln>
        </p:spPr>
        <p:style>
          <a:lnRef idx="1">
            <a:schemeClr val="accent1"/>
          </a:lnRef>
          <a:fillRef idx="0">
            <a:schemeClr val="accent1"/>
          </a:fillRef>
          <a:effectRef idx="0">
            <a:schemeClr val="accent1"/>
          </a:effectRef>
          <a:fontRef idx="minor">
            <a:schemeClr val="tx1"/>
          </a:fontRef>
        </p:style>
      </p:cxnSp>
      <p:cxnSp>
        <p:nvCxnSpPr>
          <p:cNvPr id="15" name="Curved Connector 14">
            <a:extLst>
              <a:ext uri="{FF2B5EF4-FFF2-40B4-BE49-F238E27FC236}">
                <a16:creationId xmlns:a16="http://schemas.microsoft.com/office/drawing/2014/main" id="{C73A4DB7-C4F4-5247-A3C9-828AF63EC6DB}"/>
              </a:ext>
            </a:extLst>
          </p:cNvPr>
          <p:cNvCxnSpPr>
            <a:cxnSpLocks/>
            <a:stCxn id="10" idx="3"/>
          </p:cNvCxnSpPr>
          <p:nvPr/>
        </p:nvCxnSpPr>
        <p:spPr>
          <a:xfrm>
            <a:off x="7220884" y="867758"/>
            <a:ext cx="792930" cy="1022818"/>
          </a:xfrm>
          <a:prstGeom prst="curvedConnector2">
            <a:avLst/>
          </a:prstGeom>
          <a:ln w="190500">
            <a:solidFill>
              <a:schemeClr val="tx2">
                <a:lumMod val="60000"/>
                <a:lumOff val="40000"/>
              </a:schemeClr>
            </a:solidFill>
            <a:miter lim="800000"/>
            <a:tailEnd type="triangle" w="sm" len="sm"/>
          </a:ln>
        </p:spPr>
        <p:style>
          <a:lnRef idx="1">
            <a:schemeClr val="accent1"/>
          </a:lnRef>
          <a:fillRef idx="0">
            <a:schemeClr val="accent1"/>
          </a:fillRef>
          <a:effectRef idx="0">
            <a:schemeClr val="accent1"/>
          </a:effectRef>
          <a:fontRef idx="minor">
            <a:schemeClr val="tx1"/>
          </a:fontRef>
        </p:style>
      </p:cxnSp>
      <p:cxnSp>
        <p:nvCxnSpPr>
          <p:cNvPr id="16" name="Curved Connector 15">
            <a:extLst>
              <a:ext uri="{FF2B5EF4-FFF2-40B4-BE49-F238E27FC236}">
                <a16:creationId xmlns:a16="http://schemas.microsoft.com/office/drawing/2014/main" id="{861C7847-B1C9-F640-A031-8BF8AF9D9EBC}"/>
              </a:ext>
            </a:extLst>
          </p:cNvPr>
          <p:cNvCxnSpPr>
            <a:cxnSpLocks/>
            <a:endCxn id="7" idx="2"/>
          </p:cNvCxnSpPr>
          <p:nvPr/>
        </p:nvCxnSpPr>
        <p:spPr>
          <a:xfrm rot="10800000">
            <a:off x="1616098" y="2558688"/>
            <a:ext cx="2607694" cy="1878425"/>
          </a:xfrm>
          <a:prstGeom prst="curvedConnector2">
            <a:avLst/>
          </a:prstGeom>
          <a:ln w="190500">
            <a:solidFill>
              <a:schemeClr val="tx2">
                <a:lumMod val="60000"/>
                <a:lumOff val="40000"/>
              </a:schemeClr>
            </a:solidFill>
            <a:miter lim="800000"/>
            <a:tailEnd type="triangle"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693126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Placeholder 22">
            <a:extLst>
              <a:ext uri="{FF2B5EF4-FFF2-40B4-BE49-F238E27FC236}">
                <a16:creationId xmlns:a16="http://schemas.microsoft.com/office/drawing/2014/main" id="{C68FDEF3-9D77-E84D-8A00-D2605D3AFF3B}"/>
              </a:ext>
            </a:extLst>
          </p:cNvPr>
          <p:cNvPicPr>
            <a:picLocks noGrp="1" noChangeAspect="1"/>
          </p:cNvPicPr>
          <p:nvPr>
            <p:ph type="pic" idx="1"/>
          </p:nvPr>
        </p:nvPicPr>
        <p:blipFill>
          <a:blip r:embed="rId2"/>
          <a:srcRect t="934" b="934"/>
          <a:stretch/>
        </p:blipFill>
        <p:spPr>
          <a:xfrm>
            <a:off x="7824192" y="0"/>
            <a:ext cx="4367808" cy="6858000"/>
          </a:xfrm>
          <a:solidFill>
            <a:schemeClr val="bg1"/>
          </a:solidFill>
        </p:spPr>
      </p:pic>
      <p:sp>
        <p:nvSpPr>
          <p:cNvPr id="18" name="Title 17">
            <a:extLst>
              <a:ext uri="{FF2B5EF4-FFF2-40B4-BE49-F238E27FC236}">
                <a16:creationId xmlns:a16="http://schemas.microsoft.com/office/drawing/2014/main" id="{59DEBBE2-6363-4C46-A6D9-E4A040626CC0}"/>
              </a:ext>
            </a:extLst>
          </p:cNvPr>
          <p:cNvSpPr>
            <a:spLocks noGrp="1"/>
          </p:cNvSpPr>
          <p:nvPr>
            <p:ph type="title"/>
          </p:nvPr>
        </p:nvSpPr>
        <p:spPr/>
        <p:txBody>
          <a:bodyPr/>
          <a:lstStyle/>
          <a:p>
            <a:r>
              <a:rPr lang="en-US" dirty="0"/>
              <a:t>Netflix</a:t>
            </a:r>
          </a:p>
        </p:txBody>
      </p:sp>
      <p:sp>
        <p:nvSpPr>
          <p:cNvPr id="20" name="Text Placeholder 19">
            <a:extLst>
              <a:ext uri="{FF2B5EF4-FFF2-40B4-BE49-F238E27FC236}">
                <a16:creationId xmlns:a16="http://schemas.microsoft.com/office/drawing/2014/main" id="{4909DF52-73F7-EB4F-92F4-EB2D0E7DF8AB}"/>
              </a:ext>
            </a:extLst>
          </p:cNvPr>
          <p:cNvSpPr>
            <a:spLocks noGrp="1"/>
          </p:cNvSpPr>
          <p:nvPr>
            <p:ph type="body" sz="half" idx="2"/>
          </p:nvPr>
        </p:nvSpPr>
        <p:spPr>
          <a:xfrm>
            <a:off x="551384" y="1772816"/>
            <a:ext cx="6480720" cy="4401184"/>
          </a:xfrm>
        </p:spPr>
        <p:txBody>
          <a:bodyPr>
            <a:normAutofit/>
          </a:bodyPr>
          <a:lstStyle/>
          <a:p>
            <a:pPr>
              <a:buFont typeface="Arial" panose="020B0604020202020204" pitchFamily="34" charset="0"/>
              <a:buChar char="•"/>
            </a:pPr>
            <a:r>
              <a:rPr lang="en-US" sz="1800" dirty="0"/>
              <a:t>In recent years, Netflix subscriber numbers in the US have been relatively flat as they’re near the full market potential</a:t>
            </a:r>
          </a:p>
          <a:p>
            <a:pPr>
              <a:buFont typeface="Arial" panose="020B0604020202020204" pitchFamily="34" charset="0"/>
              <a:buChar char="•"/>
            </a:pPr>
            <a:r>
              <a:rPr lang="en-US" sz="1800" dirty="0"/>
              <a:t>To continue scaling, they are pursuing two key paths:</a:t>
            </a:r>
          </a:p>
          <a:p>
            <a:pPr marL="628650" lvl="1" indent="-171450">
              <a:buClr>
                <a:schemeClr val="tx2"/>
              </a:buClr>
              <a:buFont typeface="System Font Regular"/>
              <a:buChar char="►"/>
            </a:pPr>
            <a:r>
              <a:rPr lang="en-US" sz="1600" dirty="0"/>
              <a:t>International expansion (Scaling Out)</a:t>
            </a:r>
          </a:p>
          <a:p>
            <a:pPr marL="628650" lvl="1" indent="-171450">
              <a:buClr>
                <a:schemeClr val="tx2"/>
              </a:buClr>
              <a:buFont typeface="System Font Regular"/>
              <a:buChar char="►"/>
            </a:pPr>
            <a:r>
              <a:rPr lang="en-US" sz="1600" dirty="0"/>
              <a:t>Justifying price increases through added value for existing users, primarily through original content (Scaling Deep)</a:t>
            </a:r>
          </a:p>
          <a:p>
            <a:pPr>
              <a:buFont typeface="Arial" panose="020B0604020202020204" pitchFamily="34" charset="0"/>
              <a:buChar char="•"/>
            </a:pPr>
            <a:endParaRPr lang="en-US" sz="1600" b="0" dirty="0"/>
          </a:p>
        </p:txBody>
      </p:sp>
      <p:sp>
        <p:nvSpPr>
          <p:cNvPr id="21" name="Picture Placeholder 20">
            <a:extLst>
              <a:ext uri="{FF2B5EF4-FFF2-40B4-BE49-F238E27FC236}">
                <a16:creationId xmlns:a16="http://schemas.microsoft.com/office/drawing/2014/main" id="{3B673181-E15E-D143-A947-6D77945F985E}"/>
              </a:ext>
            </a:extLst>
          </p:cNvPr>
          <p:cNvSpPr>
            <a:spLocks noGrp="1"/>
          </p:cNvSpPr>
          <p:nvPr>
            <p:ph type="pic" sz="quarter" idx="10"/>
          </p:nvPr>
        </p:nvSpPr>
        <p:spPr/>
      </p:sp>
    </p:spTree>
    <p:extLst>
      <p:ext uri="{BB962C8B-B14F-4D97-AF65-F5344CB8AC3E}">
        <p14:creationId xmlns:p14="http://schemas.microsoft.com/office/powerpoint/2010/main" val="26704056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59DEBBE2-6363-4C46-A6D9-E4A040626CC0}"/>
              </a:ext>
            </a:extLst>
          </p:cNvPr>
          <p:cNvSpPr>
            <a:spLocks noGrp="1"/>
          </p:cNvSpPr>
          <p:nvPr>
            <p:ph type="title"/>
          </p:nvPr>
        </p:nvSpPr>
        <p:spPr>
          <a:xfrm>
            <a:off x="5663952" y="0"/>
            <a:ext cx="6176448" cy="1327735"/>
          </a:xfrm>
        </p:spPr>
        <p:txBody>
          <a:bodyPr/>
          <a:lstStyle/>
          <a:p>
            <a:r>
              <a:rPr lang="en-US" dirty="0"/>
              <a:t>Tesla</a:t>
            </a:r>
          </a:p>
        </p:txBody>
      </p:sp>
      <p:pic>
        <p:nvPicPr>
          <p:cNvPr id="23" name="Picture Placeholder 22">
            <a:extLst>
              <a:ext uri="{FF2B5EF4-FFF2-40B4-BE49-F238E27FC236}">
                <a16:creationId xmlns:a16="http://schemas.microsoft.com/office/drawing/2014/main" id="{C68FDEF3-9D77-E84D-8A00-D2605D3AFF3B}"/>
              </a:ext>
            </a:extLst>
          </p:cNvPr>
          <p:cNvPicPr>
            <a:picLocks noGrp="1" noChangeAspect="1"/>
          </p:cNvPicPr>
          <p:nvPr>
            <p:ph type="pic" idx="1"/>
          </p:nvPr>
        </p:nvPicPr>
        <p:blipFill rotWithShape="1">
          <a:blip r:embed="rId2"/>
          <a:srcRect l="24396" r="35090"/>
          <a:stretch/>
        </p:blipFill>
        <p:spPr>
          <a:xfrm>
            <a:off x="0" y="0"/>
            <a:ext cx="4943872" cy="6858000"/>
          </a:xfrm>
          <a:solidFill>
            <a:schemeClr val="bg1"/>
          </a:solidFill>
        </p:spPr>
      </p:pic>
      <p:sp>
        <p:nvSpPr>
          <p:cNvPr id="20" name="Text Placeholder 19">
            <a:extLst>
              <a:ext uri="{FF2B5EF4-FFF2-40B4-BE49-F238E27FC236}">
                <a16:creationId xmlns:a16="http://schemas.microsoft.com/office/drawing/2014/main" id="{4909DF52-73F7-EB4F-92F4-EB2D0E7DF8AB}"/>
              </a:ext>
            </a:extLst>
          </p:cNvPr>
          <p:cNvSpPr>
            <a:spLocks noGrp="1"/>
          </p:cNvSpPr>
          <p:nvPr>
            <p:ph type="body" sz="half" idx="2"/>
          </p:nvPr>
        </p:nvSpPr>
        <p:spPr>
          <a:xfrm>
            <a:off x="5676404" y="1327735"/>
            <a:ext cx="6176448" cy="5155863"/>
          </a:xfrm>
        </p:spPr>
        <p:txBody>
          <a:bodyPr>
            <a:normAutofit fontScale="70000" lnSpcReduction="20000"/>
          </a:bodyPr>
          <a:lstStyle/>
          <a:p>
            <a:pPr marL="285750" indent="-285750">
              <a:lnSpc>
                <a:spcPct val="150000"/>
              </a:lnSpc>
              <a:buFont typeface="Arial" panose="020B0604020202020204" pitchFamily="34" charset="0"/>
              <a:buChar char="•"/>
            </a:pPr>
            <a:r>
              <a:rPr lang="en-US" sz="1800" dirty="0"/>
              <a:t>Since the introduction of the Model 3, Tesla has been fully supply-constrained. Despite rapidly increasing production and zero advertising, there’s consistently tons of people waiting to be able to buy one.</a:t>
            </a:r>
          </a:p>
          <a:p>
            <a:pPr marL="285750" indent="-285750">
              <a:lnSpc>
                <a:spcPct val="150000"/>
              </a:lnSpc>
              <a:buFont typeface="Arial" panose="020B0604020202020204" pitchFamily="34" charset="0"/>
              <a:buChar char="•"/>
            </a:pPr>
            <a:r>
              <a:rPr lang="en-US" sz="1800" dirty="0"/>
              <a:t>They’ve been constantly looking for ways to become more efficient at manufacturing and are investing heavily in increasing capacity and coming up with innovations to help </a:t>
            </a:r>
            <a:r>
              <a:rPr lang="en-US" sz="1800" u="sng" dirty="0"/>
              <a:t>Scale Up</a:t>
            </a:r>
            <a:r>
              <a:rPr lang="en-US" sz="1800" dirty="0"/>
              <a:t>.</a:t>
            </a:r>
          </a:p>
          <a:p>
            <a:pPr marL="285750" indent="-285750">
              <a:lnSpc>
                <a:spcPct val="150000"/>
              </a:lnSpc>
              <a:buFont typeface="Arial" panose="020B0604020202020204" pitchFamily="34" charset="0"/>
              <a:buChar char="•"/>
            </a:pPr>
            <a:r>
              <a:rPr lang="en-US" sz="1800" dirty="0"/>
              <a:t>As they’ve seen their supply chain unable to keep up, they’ve started to do more and more </a:t>
            </a:r>
            <a:r>
              <a:rPr lang="en-US" sz="1800" dirty="0">
                <a:hlinkClick r:id="rId3"/>
              </a:rPr>
              <a:t>vertical integration</a:t>
            </a:r>
            <a:r>
              <a:rPr lang="en-US" sz="1800" dirty="0"/>
              <a:t>. For example, this helped them keep up impressive growth even when every other automaker has been </a:t>
            </a:r>
            <a:r>
              <a:rPr lang="en-US" sz="1800" dirty="0">
                <a:hlinkClick r:id="rId4"/>
              </a:rPr>
              <a:t>unable to respond</a:t>
            </a:r>
            <a:r>
              <a:rPr lang="en-US" sz="1800" dirty="0"/>
              <a:t> to the 2021 chip shortages and has also made them one of the most profitable automakers.</a:t>
            </a:r>
          </a:p>
          <a:p>
            <a:pPr marL="285750" indent="-285750">
              <a:lnSpc>
                <a:spcPct val="150000"/>
              </a:lnSpc>
              <a:buFont typeface="Arial" panose="020B0604020202020204" pitchFamily="34" charset="0"/>
              <a:buChar char="•"/>
            </a:pPr>
            <a:r>
              <a:rPr lang="en-US" sz="1800" dirty="0"/>
              <a:t>In addition, they are investing in many initiatives for Scaling Out (expanding to new geographics and segments like professional vehicles with a Semi etc.) and Deep (Full Self Driving for existing vehicle owners), which can potentially help sustain their momentum going forward.</a:t>
            </a:r>
          </a:p>
        </p:txBody>
      </p:sp>
    </p:spTree>
    <p:extLst>
      <p:ext uri="{BB962C8B-B14F-4D97-AF65-F5344CB8AC3E}">
        <p14:creationId xmlns:p14="http://schemas.microsoft.com/office/powerpoint/2010/main" val="6267889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Placeholder 22">
            <a:extLst>
              <a:ext uri="{FF2B5EF4-FFF2-40B4-BE49-F238E27FC236}">
                <a16:creationId xmlns:a16="http://schemas.microsoft.com/office/drawing/2014/main" id="{C68FDEF3-9D77-E84D-8A00-D2605D3AFF3B}"/>
              </a:ext>
            </a:extLst>
          </p:cNvPr>
          <p:cNvPicPr>
            <a:picLocks noGrp="1" noChangeAspect="1"/>
          </p:cNvPicPr>
          <p:nvPr>
            <p:ph type="pic" idx="1"/>
          </p:nvPr>
        </p:nvPicPr>
        <p:blipFill>
          <a:blip r:embed="rId2"/>
          <a:srcRect t="1012" b="1012"/>
          <a:stretch/>
        </p:blipFill>
        <p:spPr>
          <a:xfrm>
            <a:off x="7824192" y="0"/>
            <a:ext cx="4367808" cy="6858000"/>
          </a:xfrm>
          <a:solidFill>
            <a:schemeClr val="bg1"/>
          </a:solidFill>
        </p:spPr>
      </p:pic>
      <p:sp>
        <p:nvSpPr>
          <p:cNvPr id="18" name="Title 17">
            <a:extLst>
              <a:ext uri="{FF2B5EF4-FFF2-40B4-BE49-F238E27FC236}">
                <a16:creationId xmlns:a16="http://schemas.microsoft.com/office/drawing/2014/main" id="{59DEBBE2-6363-4C46-A6D9-E4A040626CC0}"/>
              </a:ext>
            </a:extLst>
          </p:cNvPr>
          <p:cNvSpPr>
            <a:spLocks noGrp="1"/>
          </p:cNvSpPr>
          <p:nvPr>
            <p:ph type="title"/>
          </p:nvPr>
        </p:nvSpPr>
        <p:spPr/>
        <p:txBody>
          <a:bodyPr/>
          <a:lstStyle/>
          <a:p>
            <a:r>
              <a:rPr lang="en-US" dirty="0"/>
              <a:t>HubSpot</a:t>
            </a:r>
          </a:p>
        </p:txBody>
      </p:sp>
      <p:sp>
        <p:nvSpPr>
          <p:cNvPr id="20" name="Text Placeholder 19">
            <a:extLst>
              <a:ext uri="{FF2B5EF4-FFF2-40B4-BE49-F238E27FC236}">
                <a16:creationId xmlns:a16="http://schemas.microsoft.com/office/drawing/2014/main" id="{4909DF52-73F7-EB4F-92F4-EB2D0E7DF8AB}"/>
              </a:ext>
            </a:extLst>
          </p:cNvPr>
          <p:cNvSpPr>
            <a:spLocks noGrp="1"/>
          </p:cNvSpPr>
          <p:nvPr>
            <p:ph type="body" sz="half" idx="2"/>
          </p:nvPr>
        </p:nvSpPr>
        <p:spPr>
          <a:xfrm>
            <a:off x="551384" y="1772816"/>
            <a:ext cx="6480720" cy="4401184"/>
          </a:xfrm>
        </p:spPr>
        <p:txBody>
          <a:bodyPr>
            <a:normAutofit fontScale="92500" lnSpcReduction="10000"/>
          </a:bodyPr>
          <a:lstStyle/>
          <a:p>
            <a:pPr>
              <a:lnSpc>
                <a:spcPct val="160000"/>
              </a:lnSpc>
              <a:buFont typeface="Arial" panose="020B0604020202020204" pitchFamily="34" charset="0"/>
              <a:buChar char="•"/>
            </a:pPr>
            <a:r>
              <a:rPr lang="en-US" sz="1800" dirty="0"/>
              <a:t>HubSpot is an example of a B2B SaaS company with a clear focus on scaling out.</a:t>
            </a:r>
          </a:p>
          <a:p>
            <a:pPr>
              <a:lnSpc>
                <a:spcPct val="160000"/>
              </a:lnSpc>
              <a:buFont typeface="Arial" panose="020B0604020202020204" pitchFamily="34" charset="0"/>
              <a:buChar char="•"/>
            </a:pPr>
            <a:r>
              <a:rPr lang="en-US" sz="1800" dirty="0"/>
              <a:t>Started as a pure inbound marketing software, it has expanded to a full-blown CRM software suite </a:t>
            </a:r>
            <a:r>
              <a:rPr lang="en-US" sz="1800" b="0" dirty="0"/>
              <a:t>(Scaling Out to new segments)</a:t>
            </a:r>
          </a:p>
          <a:p>
            <a:pPr>
              <a:lnSpc>
                <a:spcPct val="160000"/>
              </a:lnSpc>
              <a:buFont typeface="Arial" panose="020B0604020202020204" pitchFamily="34" charset="0"/>
              <a:buChar char="•"/>
            </a:pPr>
            <a:r>
              <a:rPr lang="en-US" sz="1800" dirty="0"/>
              <a:t>At the same time, they’ve continued expanding to international markets </a:t>
            </a:r>
            <a:r>
              <a:rPr lang="en-US" sz="1800" b="0" dirty="0"/>
              <a:t>(Scaling Out to new geographical markets)</a:t>
            </a:r>
          </a:p>
          <a:p>
            <a:pPr>
              <a:lnSpc>
                <a:spcPct val="160000"/>
              </a:lnSpc>
              <a:buFont typeface="Arial" panose="020B0604020202020204" pitchFamily="34" charset="0"/>
              <a:buChar char="•"/>
            </a:pPr>
            <a:r>
              <a:rPr lang="en-US" sz="1800" dirty="0"/>
              <a:t>…and also added new capabilities to sell as add-ons to existing customers </a:t>
            </a:r>
            <a:r>
              <a:rPr lang="en-US" sz="1800" b="0" dirty="0"/>
              <a:t>(Scaling Deep)</a:t>
            </a:r>
          </a:p>
        </p:txBody>
      </p:sp>
      <p:sp>
        <p:nvSpPr>
          <p:cNvPr id="21" name="Picture Placeholder 20">
            <a:extLst>
              <a:ext uri="{FF2B5EF4-FFF2-40B4-BE49-F238E27FC236}">
                <a16:creationId xmlns:a16="http://schemas.microsoft.com/office/drawing/2014/main" id="{3B673181-E15E-D143-A947-6D77945F985E}"/>
              </a:ext>
            </a:extLst>
          </p:cNvPr>
          <p:cNvSpPr>
            <a:spLocks noGrp="1"/>
          </p:cNvSpPr>
          <p:nvPr>
            <p:ph type="pic" sz="quarter" idx="10"/>
          </p:nvPr>
        </p:nvSpPr>
        <p:spPr/>
      </p:sp>
    </p:spTree>
    <p:extLst>
      <p:ext uri="{BB962C8B-B14F-4D97-AF65-F5344CB8AC3E}">
        <p14:creationId xmlns:p14="http://schemas.microsoft.com/office/powerpoint/2010/main" val="32421232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171C755-958F-B54A-8068-52E468D88936}"/>
              </a:ext>
            </a:extLst>
          </p:cNvPr>
          <p:cNvSpPr>
            <a:spLocks noGrp="1"/>
          </p:cNvSpPr>
          <p:nvPr>
            <p:ph type="body" sz="quarter" idx="10"/>
          </p:nvPr>
        </p:nvSpPr>
        <p:spPr/>
        <p:txBody>
          <a:bodyPr/>
          <a:lstStyle/>
          <a:p>
            <a:r>
              <a:rPr lang="en-US" dirty="0"/>
              <a:t>NEXT STEPS</a:t>
            </a:r>
          </a:p>
        </p:txBody>
      </p:sp>
    </p:spTree>
    <p:extLst>
      <p:ext uri="{BB962C8B-B14F-4D97-AF65-F5344CB8AC3E}">
        <p14:creationId xmlns:p14="http://schemas.microsoft.com/office/powerpoint/2010/main" val="8900808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TextBox 70">
            <a:extLst>
              <a:ext uri="{FF2B5EF4-FFF2-40B4-BE49-F238E27FC236}">
                <a16:creationId xmlns:a16="http://schemas.microsoft.com/office/drawing/2014/main" id="{5E32BF95-54D7-A44E-9493-31EEAD7A6D85}"/>
              </a:ext>
            </a:extLst>
          </p:cNvPr>
          <p:cNvSpPr txBox="1"/>
          <p:nvPr/>
        </p:nvSpPr>
        <p:spPr>
          <a:xfrm>
            <a:off x="5176517" y="260648"/>
            <a:ext cx="1838965" cy="461665"/>
          </a:xfrm>
          <a:prstGeom prst="rect">
            <a:avLst/>
          </a:prstGeom>
          <a:noFill/>
        </p:spPr>
        <p:txBody>
          <a:bodyPr wrap="none" rtlCol="0">
            <a:spAutoFit/>
          </a:bodyPr>
          <a:lstStyle/>
          <a:p>
            <a:r>
              <a:rPr lang="en-FI" sz="2400" b="1" dirty="0">
                <a:latin typeface="+mj-lt"/>
              </a:rPr>
              <a:t>Next Steps</a:t>
            </a:r>
          </a:p>
        </p:txBody>
      </p:sp>
      <p:grpSp>
        <p:nvGrpSpPr>
          <p:cNvPr id="95" name="Group 94">
            <a:extLst>
              <a:ext uri="{FF2B5EF4-FFF2-40B4-BE49-F238E27FC236}">
                <a16:creationId xmlns:a16="http://schemas.microsoft.com/office/drawing/2014/main" id="{FFAA4F4C-17A3-C845-A9E4-2CC28C8E017C}"/>
              </a:ext>
            </a:extLst>
          </p:cNvPr>
          <p:cNvGrpSpPr/>
          <p:nvPr/>
        </p:nvGrpSpPr>
        <p:grpSpPr>
          <a:xfrm>
            <a:off x="1055440" y="2564904"/>
            <a:ext cx="9475209" cy="2145362"/>
            <a:chOff x="983432" y="2368886"/>
            <a:chExt cx="9475209" cy="2145362"/>
          </a:xfrm>
        </p:grpSpPr>
        <p:sp>
          <p:nvSpPr>
            <p:cNvPr id="3" name="Rounded Rectangle 2">
              <a:extLst>
                <a:ext uri="{FF2B5EF4-FFF2-40B4-BE49-F238E27FC236}">
                  <a16:creationId xmlns:a16="http://schemas.microsoft.com/office/drawing/2014/main" id="{F7E8395E-E550-1E4F-B9D8-5D7D636B5118}"/>
                </a:ext>
              </a:extLst>
            </p:cNvPr>
            <p:cNvSpPr/>
            <p:nvPr/>
          </p:nvSpPr>
          <p:spPr>
            <a:xfrm>
              <a:off x="983432" y="3117700"/>
              <a:ext cx="2232248" cy="648000"/>
            </a:xfrm>
            <a:prstGeom prst="round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FI" sz="1600" b="1" dirty="0"/>
                <a:t>1. Fill in </a:t>
              </a:r>
              <a:br>
                <a:rPr lang="en-FI" sz="1600" b="1" dirty="0"/>
              </a:br>
              <a:r>
                <a:rPr lang="en-FI" sz="1600" b="1" dirty="0"/>
                <a:t>PMMC Canvas</a:t>
              </a:r>
            </a:p>
          </p:txBody>
        </p:sp>
        <p:sp>
          <p:nvSpPr>
            <p:cNvPr id="4" name="Rounded Rectangle 3">
              <a:extLst>
                <a:ext uri="{FF2B5EF4-FFF2-40B4-BE49-F238E27FC236}">
                  <a16:creationId xmlns:a16="http://schemas.microsoft.com/office/drawing/2014/main" id="{EE519E95-66DB-AE48-9A2A-B1D6B420AC12}"/>
                </a:ext>
              </a:extLst>
            </p:cNvPr>
            <p:cNvSpPr/>
            <p:nvPr/>
          </p:nvSpPr>
          <p:spPr>
            <a:xfrm>
              <a:off x="3626492" y="3120654"/>
              <a:ext cx="2232248" cy="648000"/>
            </a:xfrm>
            <a:prstGeom prst="round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FI" sz="1600" b="1" dirty="0"/>
                <a:t>2. Identify Bottleneck(s)</a:t>
              </a:r>
            </a:p>
          </p:txBody>
        </p:sp>
        <p:sp>
          <p:nvSpPr>
            <p:cNvPr id="8" name="Rounded Rectangle 7">
              <a:extLst>
                <a:ext uri="{FF2B5EF4-FFF2-40B4-BE49-F238E27FC236}">
                  <a16:creationId xmlns:a16="http://schemas.microsoft.com/office/drawing/2014/main" id="{BA613B66-A9B4-D844-8B8A-7655EAAC7BE2}"/>
                </a:ext>
              </a:extLst>
            </p:cNvPr>
            <p:cNvSpPr/>
            <p:nvPr/>
          </p:nvSpPr>
          <p:spPr>
            <a:xfrm>
              <a:off x="6350460" y="2368886"/>
              <a:ext cx="1440160" cy="5760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FI" dirty="0"/>
                <a:t>SUPPLY</a:t>
              </a:r>
            </a:p>
          </p:txBody>
        </p:sp>
        <p:sp>
          <p:nvSpPr>
            <p:cNvPr id="9" name="Rounded Rectangle 8">
              <a:extLst>
                <a:ext uri="{FF2B5EF4-FFF2-40B4-BE49-F238E27FC236}">
                  <a16:creationId xmlns:a16="http://schemas.microsoft.com/office/drawing/2014/main" id="{B5AB2F59-FBE2-564C-A70D-9F5E7F13D388}"/>
                </a:ext>
              </a:extLst>
            </p:cNvPr>
            <p:cNvSpPr/>
            <p:nvPr/>
          </p:nvSpPr>
          <p:spPr>
            <a:xfrm>
              <a:off x="6350460" y="3153668"/>
              <a:ext cx="1440160" cy="576064"/>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FI" dirty="0"/>
                <a:t>DEMAND</a:t>
              </a:r>
            </a:p>
          </p:txBody>
        </p:sp>
        <p:sp>
          <p:nvSpPr>
            <p:cNvPr id="10" name="Rounded Rectangle 9">
              <a:extLst>
                <a:ext uri="{FF2B5EF4-FFF2-40B4-BE49-F238E27FC236}">
                  <a16:creationId xmlns:a16="http://schemas.microsoft.com/office/drawing/2014/main" id="{60613492-E668-0E4B-84FA-18246DE9661E}"/>
                </a:ext>
              </a:extLst>
            </p:cNvPr>
            <p:cNvSpPr/>
            <p:nvPr/>
          </p:nvSpPr>
          <p:spPr>
            <a:xfrm>
              <a:off x="6354185" y="3938184"/>
              <a:ext cx="1440160" cy="57606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FI" dirty="0"/>
                <a:t>USAGE</a:t>
              </a:r>
            </a:p>
          </p:txBody>
        </p:sp>
        <p:sp>
          <p:nvSpPr>
            <p:cNvPr id="12" name="Rounded Rectangle 11">
              <a:extLst>
                <a:ext uri="{FF2B5EF4-FFF2-40B4-BE49-F238E27FC236}">
                  <a16:creationId xmlns:a16="http://schemas.microsoft.com/office/drawing/2014/main" id="{9E408E38-8BBA-424E-98F0-70B06EBFFCC9}"/>
                </a:ext>
              </a:extLst>
            </p:cNvPr>
            <p:cNvSpPr/>
            <p:nvPr/>
          </p:nvSpPr>
          <p:spPr>
            <a:xfrm>
              <a:off x="8226393" y="3117700"/>
              <a:ext cx="2232248" cy="648000"/>
            </a:xfrm>
            <a:prstGeom prst="round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FI" sz="1600" b="1" dirty="0"/>
                <a:t>3. Find Root Cause &amp; Solve Bottleneck</a:t>
              </a:r>
            </a:p>
          </p:txBody>
        </p:sp>
        <p:cxnSp>
          <p:nvCxnSpPr>
            <p:cNvPr id="16" name="Elbow Connector 15">
              <a:extLst>
                <a:ext uri="{FF2B5EF4-FFF2-40B4-BE49-F238E27FC236}">
                  <a16:creationId xmlns:a16="http://schemas.microsoft.com/office/drawing/2014/main" id="{D45AC046-DFE6-2E4F-A441-98F774855AA9}"/>
                </a:ext>
              </a:extLst>
            </p:cNvPr>
            <p:cNvCxnSpPr>
              <a:cxnSpLocks/>
              <a:stCxn id="4" idx="3"/>
              <a:endCxn id="9" idx="1"/>
            </p:cNvCxnSpPr>
            <p:nvPr/>
          </p:nvCxnSpPr>
          <p:spPr>
            <a:xfrm flipV="1">
              <a:off x="5858740" y="3441700"/>
              <a:ext cx="491720" cy="2954"/>
            </a:xfrm>
            <a:prstGeom prst="bentConnector3">
              <a:avLst/>
            </a:prstGeom>
            <a:ln w="38100">
              <a:solidFill>
                <a:schemeClr val="tx2">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5" name="Elbow Connector 24">
              <a:extLst>
                <a:ext uri="{FF2B5EF4-FFF2-40B4-BE49-F238E27FC236}">
                  <a16:creationId xmlns:a16="http://schemas.microsoft.com/office/drawing/2014/main" id="{65FACDC7-3ACB-F940-AE58-098157EB4E67}"/>
                </a:ext>
              </a:extLst>
            </p:cNvPr>
            <p:cNvCxnSpPr>
              <a:cxnSpLocks/>
              <a:stCxn id="3" idx="3"/>
              <a:endCxn id="4" idx="1"/>
            </p:cNvCxnSpPr>
            <p:nvPr/>
          </p:nvCxnSpPr>
          <p:spPr>
            <a:xfrm>
              <a:off x="3215680" y="3441700"/>
              <a:ext cx="410812" cy="2954"/>
            </a:xfrm>
            <a:prstGeom prst="bentConnector3">
              <a:avLst>
                <a:gd name="adj1" fmla="val 50000"/>
              </a:avLst>
            </a:prstGeom>
            <a:ln w="38100">
              <a:solidFill>
                <a:schemeClr val="tx2">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7" name="Elbow Connector 56">
              <a:extLst>
                <a:ext uri="{FF2B5EF4-FFF2-40B4-BE49-F238E27FC236}">
                  <a16:creationId xmlns:a16="http://schemas.microsoft.com/office/drawing/2014/main" id="{0F5DCFB3-0820-1B4C-925D-E33B7A36FC3E}"/>
                </a:ext>
              </a:extLst>
            </p:cNvPr>
            <p:cNvCxnSpPr>
              <a:cxnSpLocks/>
              <a:stCxn id="4" idx="3"/>
              <a:endCxn id="10" idx="1"/>
            </p:cNvCxnSpPr>
            <p:nvPr/>
          </p:nvCxnSpPr>
          <p:spPr>
            <a:xfrm>
              <a:off x="5858740" y="3444654"/>
              <a:ext cx="495445" cy="781562"/>
            </a:xfrm>
            <a:prstGeom prst="bentConnector3">
              <a:avLst/>
            </a:prstGeom>
            <a:ln w="38100">
              <a:solidFill>
                <a:schemeClr val="tx2">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0" name="Elbow Connector 59">
              <a:extLst>
                <a:ext uri="{FF2B5EF4-FFF2-40B4-BE49-F238E27FC236}">
                  <a16:creationId xmlns:a16="http://schemas.microsoft.com/office/drawing/2014/main" id="{346AE3C7-CD3C-404F-94CF-177122217AC2}"/>
                </a:ext>
              </a:extLst>
            </p:cNvPr>
            <p:cNvCxnSpPr>
              <a:cxnSpLocks/>
              <a:stCxn id="4" idx="3"/>
              <a:endCxn id="8" idx="1"/>
            </p:cNvCxnSpPr>
            <p:nvPr/>
          </p:nvCxnSpPr>
          <p:spPr>
            <a:xfrm flipV="1">
              <a:off x="5858740" y="2656918"/>
              <a:ext cx="491720" cy="787736"/>
            </a:xfrm>
            <a:prstGeom prst="bentConnector3">
              <a:avLst>
                <a:gd name="adj1" fmla="val 50000"/>
              </a:avLst>
            </a:prstGeom>
            <a:ln w="38100">
              <a:solidFill>
                <a:schemeClr val="tx2">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3" name="Elbow Connector 62">
              <a:extLst>
                <a:ext uri="{FF2B5EF4-FFF2-40B4-BE49-F238E27FC236}">
                  <a16:creationId xmlns:a16="http://schemas.microsoft.com/office/drawing/2014/main" id="{FC1B210C-FBA9-804B-B5F9-2590CFC1581E}"/>
                </a:ext>
              </a:extLst>
            </p:cNvPr>
            <p:cNvCxnSpPr>
              <a:cxnSpLocks/>
              <a:stCxn id="8" idx="3"/>
              <a:endCxn id="12" idx="1"/>
            </p:cNvCxnSpPr>
            <p:nvPr/>
          </p:nvCxnSpPr>
          <p:spPr>
            <a:xfrm>
              <a:off x="7790620" y="2656918"/>
              <a:ext cx="435773" cy="784782"/>
            </a:xfrm>
            <a:prstGeom prst="bentConnector3">
              <a:avLst>
                <a:gd name="adj1" fmla="val 50000"/>
              </a:avLst>
            </a:prstGeom>
            <a:ln w="38100">
              <a:solidFill>
                <a:schemeClr val="tx2">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7" name="Elbow Connector 66">
              <a:extLst>
                <a:ext uri="{FF2B5EF4-FFF2-40B4-BE49-F238E27FC236}">
                  <a16:creationId xmlns:a16="http://schemas.microsoft.com/office/drawing/2014/main" id="{7BFBDA4C-06B9-1346-906F-4CC875507C69}"/>
                </a:ext>
              </a:extLst>
            </p:cNvPr>
            <p:cNvCxnSpPr>
              <a:cxnSpLocks/>
              <a:stCxn id="9" idx="3"/>
              <a:endCxn id="12" idx="1"/>
            </p:cNvCxnSpPr>
            <p:nvPr/>
          </p:nvCxnSpPr>
          <p:spPr>
            <a:xfrm>
              <a:off x="7790620" y="3441700"/>
              <a:ext cx="435773" cy="12700"/>
            </a:xfrm>
            <a:prstGeom prst="bentConnector3">
              <a:avLst>
                <a:gd name="adj1" fmla="val 50000"/>
              </a:avLst>
            </a:prstGeom>
            <a:ln w="38100">
              <a:solidFill>
                <a:schemeClr val="tx2">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2" name="Elbow Connector 71">
              <a:extLst>
                <a:ext uri="{FF2B5EF4-FFF2-40B4-BE49-F238E27FC236}">
                  <a16:creationId xmlns:a16="http://schemas.microsoft.com/office/drawing/2014/main" id="{0942845C-1FDA-AB45-B004-C1495EA4E173}"/>
                </a:ext>
              </a:extLst>
            </p:cNvPr>
            <p:cNvCxnSpPr>
              <a:cxnSpLocks/>
              <a:stCxn id="10" idx="3"/>
              <a:endCxn id="12" idx="1"/>
            </p:cNvCxnSpPr>
            <p:nvPr/>
          </p:nvCxnSpPr>
          <p:spPr>
            <a:xfrm flipV="1">
              <a:off x="7794345" y="3441700"/>
              <a:ext cx="432048" cy="784516"/>
            </a:xfrm>
            <a:prstGeom prst="bentConnector3">
              <a:avLst>
                <a:gd name="adj1" fmla="val 50000"/>
              </a:avLst>
            </a:prstGeom>
            <a:ln w="38100">
              <a:solidFill>
                <a:schemeClr val="tx2">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1" name="Curved Connector 80">
              <a:extLst>
                <a:ext uri="{FF2B5EF4-FFF2-40B4-BE49-F238E27FC236}">
                  <a16:creationId xmlns:a16="http://schemas.microsoft.com/office/drawing/2014/main" id="{14BFB14A-1032-194D-B921-135CA6ADFC56}"/>
                </a:ext>
              </a:extLst>
            </p:cNvPr>
            <p:cNvCxnSpPr>
              <a:cxnSpLocks/>
              <a:stCxn id="12" idx="0"/>
              <a:endCxn id="3" idx="0"/>
            </p:cNvCxnSpPr>
            <p:nvPr/>
          </p:nvCxnSpPr>
          <p:spPr>
            <a:xfrm rot="16200000" flipV="1">
              <a:off x="5721037" y="-503781"/>
              <a:ext cx="12700" cy="7242961"/>
            </a:xfrm>
            <a:prstGeom prst="curvedConnector3">
              <a:avLst>
                <a:gd name="adj1" fmla="val 9507024"/>
              </a:avLst>
            </a:prstGeom>
            <a:ln w="38100">
              <a:solidFill>
                <a:schemeClr val="tx2">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027032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6D23E5-328B-4F6A-A1EA-1F923F2BD878}"/>
              </a:ext>
            </a:extLst>
          </p:cNvPr>
          <p:cNvSpPr>
            <a:spLocks noGrp="1"/>
          </p:cNvSpPr>
          <p:nvPr>
            <p:ph type="title"/>
          </p:nvPr>
        </p:nvSpPr>
        <p:spPr>
          <a:xfrm>
            <a:off x="767408" y="426834"/>
            <a:ext cx="5791471" cy="1325563"/>
          </a:xfrm>
        </p:spPr>
        <p:txBody>
          <a:bodyPr/>
          <a:lstStyle/>
          <a:p>
            <a:r>
              <a:rPr lang="en-US" dirty="0"/>
              <a:t>About Viima</a:t>
            </a:r>
          </a:p>
        </p:txBody>
      </p:sp>
      <p:sp>
        <p:nvSpPr>
          <p:cNvPr id="3" name="Text Placeholder 2">
            <a:extLst>
              <a:ext uri="{FF2B5EF4-FFF2-40B4-BE49-F238E27FC236}">
                <a16:creationId xmlns:a16="http://schemas.microsoft.com/office/drawing/2014/main" id="{F5B1F90B-BFA4-45A7-BF40-F76FB823FC0C}"/>
              </a:ext>
            </a:extLst>
          </p:cNvPr>
          <p:cNvSpPr>
            <a:spLocks noGrp="1"/>
          </p:cNvSpPr>
          <p:nvPr>
            <p:ph type="body" sz="quarter" idx="10"/>
          </p:nvPr>
        </p:nvSpPr>
        <p:spPr>
          <a:xfrm>
            <a:off x="767408" y="1762682"/>
            <a:ext cx="5791471" cy="4402622"/>
          </a:xfrm>
        </p:spPr>
        <p:txBody>
          <a:bodyPr>
            <a:normAutofit/>
          </a:bodyPr>
          <a:lstStyle/>
          <a:p>
            <a:r>
              <a:rPr lang="en-US" sz="1600" dirty="0"/>
              <a:t>We’re on a mission to help organizations make more innovation happen.</a:t>
            </a:r>
          </a:p>
          <a:p>
            <a:r>
              <a:rPr lang="en-US" sz="1600" b="1" dirty="0"/>
              <a:t>Viima is the all-in-one innovation platform that helps you go from ideas to innovations</a:t>
            </a:r>
            <a:r>
              <a:rPr lang="en-US" sz="1600" dirty="0"/>
              <a:t>, every step of the way.</a:t>
            </a:r>
          </a:p>
          <a:p>
            <a:r>
              <a:rPr lang="en-US" sz="1600" dirty="0"/>
              <a:t>Getting started is fast and easy and the best part is that Viima is completely free for an unlimited number of users!</a:t>
            </a:r>
          </a:p>
          <a:p>
            <a:r>
              <a:rPr lang="en-US" sz="1600" dirty="0"/>
              <a:t>So, If you’re looking for a tool that can help you </a:t>
            </a:r>
            <a:r>
              <a:rPr lang="en-US" sz="1600" b="1" dirty="0"/>
              <a:t>drive more innovation across the organization</a:t>
            </a:r>
            <a:r>
              <a:rPr lang="en-US" sz="1600" dirty="0"/>
              <a:t>, you can get started in as little as 5 minutes at </a:t>
            </a:r>
            <a:r>
              <a:rPr lang="en-US" sz="1600" dirty="0">
                <a:hlinkClick r:id="rId2"/>
              </a:rPr>
              <a:t>viima.com</a:t>
            </a:r>
            <a:r>
              <a:rPr lang="en-US" sz="1600" dirty="0"/>
              <a:t>.</a:t>
            </a:r>
          </a:p>
        </p:txBody>
      </p:sp>
      <p:sp>
        <p:nvSpPr>
          <p:cNvPr id="7" name="Rounded Rectangle 6">
            <a:hlinkClick r:id="rId2"/>
            <a:extLst>
              <a:ext uri="{FF2B5EF4-FFF2-40B4-BE49-F238E27FC236}">
                <a16:creationId xmlns:a16="http://schemas.microsoft.com/office/drawing/2014/main" id="{ABE7CDB6-836D-0B4D-8246-E88E186F9170}"/>
              </a:ext>
            </a:extLst>
          </p:cNvPr>
          <p:cNvSpPr/>
          <p:nvPr/>
        </p:nvSpPr>
        <p:spPr>
          <a:xfrm>
            <a:off x="767408" y="4725144"/>
            <a:ext cx="3168352" cy="72008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a:t>START FOR FREE</a:t>
            </a:r>
          </a:p>
        </p:txBody>
      </p:sp>
    </p:spTree>
    <p:extLst>
      <p:ext uri="{BB962C8B-B14F-4D97-AF65-F5344CB8AC3E}">
        <p14:creationId xmlns:p14="http://schemas.microsoft.com/office/powerpoint/2010/main" val="4786023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descr="A sign in the dark&#10;&#10;Description automatically generated">
            <a:extLst>
              <a:ext uri="{FF2B5EF4-FFF2-40B4-BE49-F238E27FC236}">
                <a16:creationId xmlns:a16="http://schemas.microsoft.com/office/drawing/2014/main" id="{65719610-FB67-654D-8F32-BE30E1B41BBE}"/>
              </a:ext>
            </a:extLst>
          </p:cNvPr>
          <p:cNvPicPr>
            <a:picLocks noGrp="1" noChangeAspect="1"/>
          </p:cNvPicPr>
          <p:nvPr>
            <p:ph type="pic" sz="quarter" idx="12"/>
          </p:nvPr>
        </p:nvPicPr>
        <p:blipFill>
          <a:blip r:embed="rId3"/>
          <a:srcRect t="7770" b="7770"/>
          <a:stretch>
            <a:fillRect/>
          </a:stretch>
        </p:blipFill>
        <p:spPr/>
      </p:pic>
      <p:sp>
        <p:nvSpPr>
          <p:cNvPr id="21" name="Rectangle 20">
            <a:extLst>
              <a:ext uri="{FF2B5EF4-FFF2-40B4-BE49-F238E27FC236}">
                <a16:creationId xmlns:a16="http://schemas.microsoft.com/office/drawing/2014/main" id="{0BB9C142-91A3-A34F-BC4C-F9C5FF9C1B3F}"/>
              </a:ext>
            </a:extLst>
          </p:cNvPr>
          <p:cNvSpPr/>
          <p:nvPr/>
        </p:nvSpPr>
        <p:spPr>
          <a:xfrm>
            <a:off x="0" y="-31148"/>
            <a:ext cx="12192000" cy="6904225"/>
          </a:xfrm>
          <a:prstGeom prst="rect">
            <a:avLst/>
          </a:prstGeom>
          <a:gradFill>
            <a:gsLst>
              <a:gs pos="0">
                <a:schemeClr val="accent1">
                  <a:alpha val="50000"/>
                </a:schemeClr>
              </a:gs>
              <a:gs pos="100000">
                <a:srgbClr val="BBBBBB"/>
              </a:gs>
            </a:gsLst>
            <a:lin ang="135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3200" b="1" dirty="0"/>
          </a:p>
        </p:txBody>
      </p:sp>
      <p:sp>
        <p:nvSpPr>
          <p:cNvPr id="26" name="Picture Placeholder 25">
            <a:extLst>
              <a:ext uri="{FF2B5EF4-FFF2-40B4-BE49-F238E27FC236}">
                <a16:creationId xmlns:a16="http://schemas.microsoft.com/office/drawing/2014/main" id="{BC84ACF2-DB93-6648-89A9-8BCBBA186D29}"/>
              </a:ext>
            </a:extLst>
          </p:cNvPr>
          <p:cNvSpPr>
            <a:spLocks noGrp="1"/>
          </p:cNvSpPr>
          <p:nvPr>
            <p:ph type="pic" sz="quarter" idx="10"/>
          </p:nvPr>
        </p:nvSpPr>
        <p:spPr/>
      </p:sp>
      <p:sp>
        <p:nvSpPr>
          <p:cNvPr id="10" name="TextBox 9">
            <a:extLst>
              <a:ext uri="{FF2B5EF4-FFF2-40B4-BE49-F238E27FC236}">
                <a16:creationId xmlns:a16="http://schemas.microsoft.com/office/drawing/2014/main" id="{828F23B5-E78C-3348-8F9E-B120C899941A}"/>
              </a:ext>
            </a:extLst>
          </p:cNvPr>
          <p:cNvSpPr txBox="1"/>
          <p:nvPr/>
        </p:nvSpPr>
        <p:spPr>
          <a:xfrm>
            <a:off x="1789789" y="1196752"/>
            <a:ext cx="2193593" cy="1261884"/>
          </a:xfrm>
          <a:prstGeom prst="rect">
            <a:avLst/>
          </a:prstGeom>
          <a:noFill/>
        </p:spPr>
        <p:txBody>
          <a:bodyPr wrap="square" rtlCol="0">
            <a:spAutoFit/>
          </a:bodyPr>
          <a:lstStyle/>
          <a:p>
            <a:pPr algn="ctr"/>
            <a:r>
              <a:rPr lang="en-US" sz="4400" b="1" dirty="0">
                <a:solidFill>
                  <a:schemeClr val="bg1"/>
                </a:solidFill>
              </a:rPr>
              <a:t>#1</a:t>
            </a:r>
            <a:br>
              <a:rPr lang="en-US" sz="3200" b="1" dirty="0">
                <a:solidFill>
                  <a:schemeClr val="bg1"/>
                </a:solidFill>
              </a:rPr>
            </a:br>
            <a:r>
              <a:rPr lang="en-US" sz="1600" dirty="0">
                <a:solidFill>
                  <a:schemeClr val="bg1"/>
                </a:solidFill>
              </a:rPr>
              <a:t>in global</a:t>
            </a:r>
            <a:br>
              <a:rPr lang="en-US" sz="1600" dirty="0">
                <a:solidFill>
                  <a:schemeClr val="bg1"/>
                </a:solidFill>
              </a:rPr>
            </a:br>
            <a:r>
              <a:rPr lang="en-US" sz="1600" dirty="0">
                <a:solidFill>
                  <a:schemeClr val="bg1"/>
                </a:solidFill>
              </a:rPr>
              <a:t>market share</a:t>
            </a:r>
            <a:r>
              <a:rPr lang="en-US" sz="1600" baseline="30000" dirty="0">
                <a:solidFill>
                  <a:schemeClr val="bg1"/>
                </a:solidFill>
              </a:rPr>
              <a:t>*</a:t>
            </a:r>
          </a:p>
        </p:txBody>
      </p:sp>
      <p:sp>
        <p:nvSpPr>
          <p:cNvPr id="13" name="TextBox 12">
            <a:extLst>
              <a:ext uri="{FF2B5EF4-FFF2-40B4-BE49-F238E27FC236}">
                <a16:creationId xmlns:a16="http://schemas.microsoft.com/office/drawing/2014/main" id="{A4420635-F883-FA4C-911A-119958ACAA81}"/>
              </a:ext>
            </a:extLst>
          </p:cNvPr>
          <p:cNvSpPr txBox="1"/>
          <p:nvPr/>
        </p:nvSpPr>
        <p:spPr>
          <a:xfrm>
            <a:off x="1789789" y="4385942"/>
            <a:ext cx="2373453" cy="1261884"/>
          </a:xfrm>
          <a:prstGeom prst="rect">
            <a:avLst/>
          </a:prstGeom>
          <a:noFill/>
        </p:spPr>
        <p:txBody>
          <a:bodyPr wrap="square" rtlCol="0">
            <a:spAutoFit/>
          </a:bodyPr>
          <a:lstStyle/>
          <a:p>
            <a:pPr algn="ctr"/>
            <a:r>
              <a:rPr lang="en-US" sz="4400" b="1" dirty="0">
                <a:solidFill>
                  <a:schemeClr val="bg1"/>
                </a:solidFill>
              </a:rPr>
              <a:t>15000+</a:t>
            </a:r>
            <a:br>
              <a:rPr lang="en-US" sz="3200" b="1" dirty="0">
                <a:solidFill>
                  <a:schemeClr val="bg1"/>
                </a:solidFill>
              </a:rPr>
            </a:br>
            <a:r>
              <a:rPr lang="en-US" sz="1600" dirty="0">
                <a:solidFill>
                  <a:schemeClr val="bg1"/>
                </a:solidFill>
              </a:rPr>
              <a:t>organizations already</a:t>
            </a:r>
            <a:br>
              <a:rPr lang="en-US" sz="1600" dirty="0">
                <a:solidFill>
                  <a:schemeClr val="bg1"/>
                </a:solidFill>
              </a:rPr>
            </a:br>
            <a:r>
              <a:rPr lang="en-US" sz="1600" dirty="0">
                <a:solidFill>
                  <a:schemeClr val="bg1"/>
                </a:solidFill>
              </a:rPr>
              <a:t>signed up for Viima</a:t>
            </a:r>
          </a:p>
        </p:txBody>
      </p:sp>
      <p:sp>
        <p:nvSpPr>
          <p:cNvPr id="14" name="TextBox 13">
            <a:extLst>
              <a:ext uri="{FF2B5EF4-FFF2-40B4-BE49-F238E27FC236}">
                <a16:creationId xmlns:a16="http://schemas.microsoft.com/office/drawing/2014/main" id="{C8075FBF-D5B5-3746-B798-F47160C81EEE}"/>
              </a:ext>
            </a:extLst>
          </p:cNvPr>
          <p:cNvSpPr txBox="1"/>
          <p:nvPr/>
        </p:nvSpPr>
        <p:spPr>
          <a:xfrm>
            <a:off x="1776922" y="2789363"/>
            <a:ext cx="2222881" cy="1261884"/>
          </a:xfrm>
          <a:prstGeom prst="rect">
            <a:avLst/>
          </a:prstGeom>
          <a:noFill/>
        </p:spPr>
        <p:txBody>
          <a:bodyPr wrap="square" rtlCol="0">
            <a:spAutoFit/>
          </a:bodyPr>
          <a:lstStyle/>
          <a:p>
            <a:pPr algn="ctr"/>
            <a:r>
              <a:rPr lang="en-US" sz="4400" b="1" dirty="0">
                <a:solidFill>
                  <a:schemeClr val="bg1"/>
                </a:solidFill>
              </a:rPr>
              <a:t>#1</a:t>
            </a:r>
            <a:br>
              <a:rPr lang="en-US" sz="4400" b="1" dirty="0">
                <a:solidFill>
                  <a:schemeClr val="bg1"/>
                </a:solidFill>
              </a:rPr>
            </a:br>
            <a:r>
              <a:rPr lang="en-US" sz="1600" dirty="0">
                <a:solidFill>
                  <a:schemeClr val="bg1"/>
                </a:solidFill>
              </a:rPr>
              <a:t>in customer</a:t>
            </a:r>
            <a:br>
              <a:rPr lang="en-US" sz="1600" dirty="0">
                <a:solidFill>
                  <a:schemeClr val="bg1"/>
                </a:solidFill>
              </a:rPr>
            </a:br>
            <a:r>
              <a:rPr lang="en-US" sz="1600" dirty="0">
                <a:solidFill>
                  <a:schemeClr val="bg1"/>
                </a:solidFill>
              </a:rPr>
              <a:t>ratings</a:t>
            </a:r>
            <a:r>
              <a:rPr lang="en-US" sz="1600" baseline="30000" dirty="0">
                <a:solidFill>
                  <a:schemeClr val="bg1"/>
                </a:solidFill>
              </a:rPr>
              <a:t>**</a:t>
            </a:r>
          </a:p>
        </p:txBody>
      </p:sp>
      <p:sp>
        <p:nvSpPr>
          <p:cNvPr id="12" name="TextBox 11">
            <a:extLst>
              <a:ext uri="{FF2B5EF4-FFF2-40B4-BE49-F238E27FC236}">
                <a16:creationId xmlns:a16="http://schemas.microsoft.com/office/drawing/2014/main" id="{AD708B0A-938E-A945-94F9-72F5C2CBDF5C}"/>
              </a:ext>
            </a:extLst>
          </p:cNvPr>
          <p:cNvSpPr txBox="1"/>
          <p:nvPr/>
        </p:nvSpPr>
        <p:spPr>
          <a:xfrm>
            <a:off x="6096000" y="6190087"/>
            <a:ext cx="4680521" cy="600164"/>
          </a:xfrm>
          <a:prstGeom prst="rect">
            <a:avLst/>
          </a:prstGeom>
          <a:noFill/>
        </p:spPr>
        <p:txBody>
          <a:bodyPr wrap="square" rtlCol="0">
            <a:spAutoFit/>
          </a:bodyPr>
          <a:lstStyle/>
          <a:p>
            <a:r>
              <a:rPr lang="en-US" sz="1100" baseline="30000" dirty="0">
                <a:solidFill>
                  <a:schemeClr val="bg1"/>
                </a:solidFill>
                <a:latin typeface="Noto Sans" panose="020B0502040504020204" pitchFamily="34" charset="0"/>
                <a:ea typeface="Noto Sans" panose="020B0502040504020204" pitchFamily="34" charset="0"/>
                <a:cs typeface="Noto Sans" panose="020B0502040504020204" pitchFamily="34" charset="0"/>
              </a:rPr>
              <a:t>*</a:t>
            </a:r>
            <a:r>
              <a:rPr lang="en-US" sz="1100" dirty="0">
                <a:solidFill>
                  <a:schemeClr val="bg1"/>
                </a:solidFill>
                <a:latin typeface="Noto Sans" panose="020B0502040504020204" pitchFamily="34" charset="0"/>
                <a:ea typeface="Noto Sans" panose="020B0502040504020204" pitchFamily="34" charset="0"/>
                <a:cs typeface="Noto Sans" panose="020B0502040504020204" pitchFamily="34" charset="0"/>
              </a:rPr>
              <a:t> Number of active deployments, source: Gartner, 2019</a:t>
            </a:r>
            <a:br>
              <a:rPr lang="en-US" sz="1100" dirty="0">
                <a:solidFill>
                  <a:schemeClr val="bg1"/>
                </a:solidFill>
                <a:latin typeface="Noto Sans" panose="020B0502040504020204" pitchFamily="34" charset="0"/>
                <a:ea typeface="Noto Sans" panose="020B0502040504020204" pitchFamily="34" charset="0"/>
                <a:cs typeface="Noto Sans" panose="020B0502040504020204" pitchFamily="34" charset="0"/>
              </a:rPr>
            </a:br>
            <a:r>
              <a:rPr lang="en-US" sz="1100" baseline="30000" dirty="0">
                <a:solidFill>
                  <a:schemeClr val="bg1"/>
                </a:solidFill>
                <a:latin typeface="Noto Sans" panose="020B0502040504020204" pitchFamily="34" charset="0"/>
                <a:ea typeface="Noto Sans" panose="020B0502040504020204" pitchFamily="34" charset="0"/>
                <a:cs typeface="Noto Sans" panose="020B0502040504020204" pitchFamily="34" charset="0"/>
              </a:rPr>
              <a:t>**</a:t>
            </a:r>
            <a:r>
              <a:rPr lang="en-US" sz="1100" dirty="0">
                <a:solidFill>
                  <a:schemeClr val="bg1"/>
                </a:solidFill>
                <a:latin typeface="Noto Sans" panose="020B0502040504020204" pitchFamily="34" charset="0"/>
                <a:ea typeface="Noto Sans" panose="020B0502040504020204" pitchFamily="34" charset="0"/>
                <a:cs typeface="Noto Sans" panose="020B0502040504020204" pitchFamily="34" charset="0"/>
              </a:rPr>
              <a:t> Avg. of all reviews, source: </a:t>
            </a:r>
            <a:r>
              <a:rPr lang="en-US" sz="1100" dirty="0">
                <a:solidFill>
                  <a:schemeClr val="bg1"/>
                </a:solidFill>
              </a:rPr>
              <a:t>Software World; 2018, 2019, 2020</a:t>
            </a:r>
          </a:p>
          <a:p>
            <a:endParaRPr lang="en-US" sz="1100" dirty="0">
              <a:solidFill>
                <a:schemeClr val="bg1"/>
              </a:solidFill>
              <a:latin typeface="Noto Sans" panose="020B0502040504020204" pitchFamily="34" charset="0"/>
              <a:ea typeface="Noto Sans" panose="020B0502040504020204" pitchFamily="34" charset="0"/>
              <a:cs typeface="Noto Sans" panose="020B0502040504020204" pitchFamily="34" charset="0"/>
            </a:endParaRPr>
          </a:p>
        </p:txBody>
      </p:sp>
      <p:sp>
        <p:nvSpPr>
          <p:cNvPr id="3" name="TextBox 2">
            <a:extLst>
              <a:ext uri="{FF2B5EF4-FFF2-40B4-BE49-F238E27FC236}">
                <a16:creationId xmlns:a16="http://schemas.microsoft.com/office/drawing/2014/main" id="{82DD8596-DF57-044C-A201-C91BBFE36DBD}"/>
              </a:ext>
            </a:extLst>
          </p:cNvPr>
          <p:cNvSpPr txBox="1"/>
          <p:nvPr/>
        </p:nvSpPr>
        <p:spPr>
          <a:xfrm>
            <a:off x="4730882" y="282800"/>
            <a:ext cx="2895344" cy="584775"/>
          </a:xfrm>
          <a:prstGeom prst="rect">
            <a:avLst/>
          </a:prstGeom>
          <a:noFill/>
        </p:spPr>
        <p:txBody>
          <a:bodyPr wrap="none" rtlCol="0">
            <a:spAutoFit/>
          </a:bodyPr>
          <a:lstStyle/>
          <a:p>
            <a:r>
              <a:rPr lang="en-US" sz="3200" b="1" dirty="0">
                <a:solidFill>
                  <a:schemeClr val="bg1"/>
                </a:solidFill>
              </a:rPr>
              <a:t>Who Are We?</a:t>
            </a:r>
          </a:p>
        </p:txBody>
      </p:sp>
    </p:spTree>
    <p:extLst>
      <p:ext uri="{BB962C8B-B14F-4D97-AF65-F5344CB8AC3E}">
        <p14:creationId xmlns:p14="http://schemas.microsoft.com/office/powerpoint/2010/main" val="26401958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020442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171C755-958F-B54A-8068-52E468D88936}"/>
              </a:ext>
            </a:extLst>
          </p:cNvPr>
          <p:cNvSpPr>
            <a:spLocks noGrp="1"/>
          </p:cNvSpPr>
          <p:nvPr>
            <p:ph type="body" sz="quarter" idx="10"/>
          </p:nvPr>
        </p:nvSpPr>
        <p:spPr/>
        <p:txBody>
          <a:bodyPr/>
          <a:lstStyle/>
          <a:p>
            <a:r>
              <a:rPr lang="en-US" dirty="0"/>
              <a:t>INTRODUCTION</a:t>
            </a:r>
          </a:p>
        </p:txBody>
      </p:sp>
    </p:spTree>
    <p:extLst>
      <p:ext uri="{BB962C8B-B14F-4D97-AF65-F5344CB8AC3E}">
        <p14:creationId xmlns:p14="http://schemas.microsoft.com/office/powerpoint/2010/main" val="10394076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3EDA25C1-7E94-4B46-B994-5FB870804C41}"/>
              </a:ext>
            </a:extLst>
          </p:cNvPr>
          <p:cNvPicPr>
            <a:picLocks noChangeAspect="1"/>
          </p:cNvPicPr>
          <p:nvPr/>
        </p:nvPicPr>
        <p:blipFill>
          <a:blip r:embed="rId3"/>
          <a:stretch>
            <a:fillRect/>
          </a:stretch>
        </p:blipFill>
        <p:spPr>
          <a:xfrm>
            <a:off x="7536160" y="0"/>
            <a:ext cx="4877134" cy="6858000"/>
          </a:xfrm>
          <a:prstGeom prst="rect">
            <a:avLst/>
          </a:prstGeom>
        </p:spPr>
      </p:pic>
      <p:sp>
        <p:nvSpPr>
          <p:cNvPr id="2" name="Title 1">
            <a:extLst>
              <a:ext uri="{FF2B5EF4-FFF2-40B4-BE49-F238E27FC236}">
                <a16:creationId xmlns:a16="http://schemas.microsoft.com/office/drawing/2014/main" id="{4FE4410C-4B3C-4C4A-95F9-AC7DD82351CC}"/>
              </a:ext>
            </a:extLst>
          </p:cNvPr>
          <p:cNvSpPr>
            <a:spLocks noGrp="1"/>
          </p:cNvSpPr>
          <p:nvPr>
            <p:ph type="title"/>
          </p:nvPr>
        </p:nvSpPr>
        <p:spPr>
          <a:xfrm>
            <a:off x="315566" y="404664"/>
            <a:ext cx="7488832" cy="1327735"/>
          </a:xfrm>
        </p:spPr>
        <p:txBody>
          <a:bodyPr>
            <a:normAutofit/>
          </a:bodyPr>
          <a:lstStyle/>
          <a:p>
            <a:r>
              <a:rPr lang="en-US" sz="2400" dirty="0"/>
              <a:t>What is this toolkit for?</a:t>
            </a:r>
          </a:p>
        </p:txBody>
      </p:sp>
      <p:sp>
        <p:nvSpPr>
          <p:cNvPr id="9" name="TextBox 8">
            <a:extLst>
              <a:ext uri="{FF2B5EF4-FFF2-40B4-BE49-F238E27FC236}">
                <a16:creationId xmlns:a16="http://schemas.microsoft.com/office/drawing/2014/main" id="{5F49C0E3-B75A-453B-8E2B-54E4EAAE423F}"/>
              </a:ext>
            </a:extLst>
          </p:cNvPr>
          <p:cNvSpPr txBox="1"/>
          <p:nvPr/>
        </p:nvSpPr>
        <p:spPr>
          <a:xfrm>
            <a:off x="314166" y="1351374"/>
            <a:ext cx="6840760" cy="1815882"/>
          </a:xfrm>
          <a:prstGeom prst="rect">
            <a:avLst/>
          </a:prstGeom>
          <a:noFill/>
        </p:spPr>
        <p:txBody>
          <a:bodyPr wrap="square" rtlCol="0">
            <a:spAutoFit/>
          </a:bodyPr>
          <a:lstStyle/>
          <a:p>
            <a:r>
              <a:rPr lang="en-US" sz="1400" dirty="0">
                <a:solidFill>
                  <a:schemeClr val="tx1">
                    <a:lumMod val="50000"/>
                    <a:lumOff val="50000"/>
                  </a:schemeClr>
                </a:solidFill>
                <a:latin typeface="Noto Sans" panose="020B0502040504020204" pitchFamily="34" charset="0"/>
                <a:ea typeface="Noto Sans" panose="020B0502040504020204" pitchFamily="34" charset="0"/>
                <a:cs typeface="Noto Sans" panose="020B0502040504020204" pitchFamily="34" charset="0"/>
              </a:rPr>
              <a:t>If you think creating an innovation is difficult, just try scaling it. It’s a difficult and often painful process. This toolkit is designed to </a:t>
            </a:r>
            <a:r>
              <a:rPr lang="en-US" sz="1400" b="1" dirty="0">
                <a:solidFill>
                  <a:schemeClr val="tx1">
                    <a:lumMod val="50000"/>
                    <a:lumOff val="50000"/>
                  </a:schemeClr>
                </a:solidFill>
                <a:latin typeface="Noto Sans" panose="020B0502040504020204" pitchFamily="34" charset="0"/>
                <a:ea typeface="Noto Sans" panose="020B0502040504020204" pitchFamily="34" charset="0"/>
                <a:cs typeface="Noto Sans" panose="020B0502040504020204" pitchFamily="34" charset="0"/>
              </a:rPr>
              <a:t>give you an overview on the topic, help determine what to focus on, and also provide you with practical frameworks and examples </a:t>
            </a:r>
            <a:r>
              <a:rPr lang="en-US" sz="1400" dirty="0">
                <a:solidFill>
                  <a:schemeClr val="tx1">
                    <a:lumMod val="50000"/>
                    <a:lumOff val="50000"/>
                  </a:schemeClr>
                </a:solidFill>
                <a:latin typeface="Noto Sans" panose="020B0502040504020204" pitchFamily="34" charset="0"/>
                <a:ea typeface="Noto Sans" panose="020B0502040504020204" pitchFamily="34" charset="0"/>
                <a:cs typeface="Noto Sans" panose="020B0502040504020204" pitchFamily="34" charset="0"/>
              </a:rPr>
              <a:t>to get you going.</a:t>
            </a:r>
          </a:p>
          <a:p>
            <a:endParaRPr lang="en-US" sz="1400" dirty="0">
              <a:solidFill>
                <a:schemeClr val="tx1">
                  <a:lumMod val="50000"/>
                  <a:lumOff val="50000"/>
                </a:schemeClr>
              </a:solidFill>
              <a:latin typeface="Noto Sans" panose="020B0502040504020204" pitchFamily="34" charset="0"/>
              <a:ea typeface="Noto Sans" panose="020B0502040504020204" pitchFamily="34" charset="0"/>
              <a:cs typeface="Noto Sans" panose="020B0502040504020204" pitchFamily="34" charset="0"/>
            </a:endParaRPr>
          </a:p>
          <a:p>
            <a:r>
              <a:rPr lang="en-US" sz="1400" dirty="0">
                <a:solidFill>
                  <a:schemeClr val="tx1">
                    <a:lumMod val="50000"/>
                    <a:lumOff val="50000"/>
                  </a:schemeClr>
                </a:solidFill>
                <a:latin typeface="Noto Sans" panose="020B0502040504020204" pitchFamily="34" charset="0"/>
                <a:ea typeface="Noto Sans" panose="020B0502040504020204" pitchFamily="34" charset="0"/>
                <a:cs typeface="Noto Sans" panose="020B0502040504020204" pitchFamily="34" charset="0"/>
              </a:rPr>
              <a:t>This presentation contains informational content, but also editable templates, and we’ll also share some useful information via the </a:t>
            </a:r>
            <a:r>
              <a:rPr lang="en-US" sz="1400" b="1" dirty="0">
                <a:solidFill>
                  <a:schemeClr val="tx1">
                    <a:lumMod val="50000"/>
                    <a:lumOff val="50000"/>
                  </a:schemeClr>
                </a:solidFill>
                <a:latin typeface="Noto Sans" panose="020B0502040504020204" pitchFamily="34" charset="0"/>
                <a:ea typeface="Noto Sans" panose="020B0502040504020204" pitchFamily="34" charset="0"/>
                <a:cs typeface="Noto Sans" panose="020B0502040504020204" pitchFamily="34" charset="0"/>
              </a:rPr>
              <a:t>links</a:t>
            </a:r>
            <a:r>
              <a:rPr lang="en-US" sz="1400" dirty="0">
                <a:solidFill>
                  <a:schemeClr val="tx1">
                    <a:lumMod val="50000"/>
                    <a:lumOff val="50000"/>
                  </a:schemeClr>
                </a:solidFill>
                <a:latin typeface="Noto Sans" panose="020B0502040504020204" pitchFamily="34" charset="0"/>
                <a:ea typeface="Noto Sans" panose="020B0502040504020204" pitchFamily="34" charset="0"/>
                <a:cs typeface="Noto Sans" panose="020B0502040504020204" pitchFamily="34" charset="0"/>
              </a:rPr>
              <a:t> and the </a:t>
            </a:r>
            <a:r>
              <a:rPr lang="en-US" sz="1400" b="1" dirty="0">
                <a:solidFill>
                  <a:schemeClr val="tx1">
                    <a:lumMod val="50000"/>
                    <a:lumOff val="50000"/>
                  </a:schemeClr>
                </a:solidFill>
                <a:latin typeface="Noto Sans" panose="020B0502040504020204" pitchFamily="34" charset="0"/>
                <a:ea typeface="Noto Sans" panose="020B0502040504020204" pitchFamily="34" charset="0"/>
                <a:cs typeface="Noto Sans" panose="020B0502040504020204" pitchFamily="34" charset="0"/>
              </a:rPr>
              <a:t>presentation slide notes </a:t>
            </a:r>
            <a:r>
              <a:rPr lang="en-US" sz="1400" dirty="0">
                <a:solidFill>
                  <a:schemeClr val="tx1">
                    <a:lumMod val="50000"/>
                    <a:lumOff val="50000"/>
                  </a:schemeClr>
                </a:solidFill>
                <a:latin typeface="Noto Sans" panose="020B0502040504020204" pitchFamily="34" charset="0"/>
                <a:ea typeface="Noto Sans" panose="020B0502040504020204" pitchFamily="34" charset="0"/>
                <a:cs typeface="Noto Sans" panose="020B0502040504020204" pitchFamily="34" charset="0"/>
              </a:rPr>
              <a:t>if you’re interested in diving deeper on the topic.</a:t>
            </a:r>
            <a:endParaRPr lang="en-US" sz="1600" dirty="0"/>
          </a:p>
        </p:txBody>
      </p:sp>
      <p:grpSp>
        <p:nvGrpSpPr>
          <p:cNvPr id="12" name="Group 11">
            <a:extLst>
              <a:ext uri="{FF2B5EF4-FFF2-40B4-BE49-F238E27FC236}">
                <a16:creationId xmlns:a16="http://schemas.microsoft.com/office/drawing/2014/main" id="{242E54D1-FE36-4F20-9EE1-FEF6DD999AB3}"/>
              </a:ext>
            </a:extLst>
          </p:cNvPr>
          <p:cNvGrpSpPr/>
          <p:nvPr/>
        </p:nvGrpSpPr>
        <p:grpSpPr>
          <a:xfrm>
            <a:off x="315566" y="3064723"/>
            <a:ext cx="7488832" cy="3441422"/>
            <a:chOff x="263352" y="2415123"/>
            <a:chExt cx="7488832" cy="3441422"/>
          </a:xfrm>
        </p:grpSpPr>
        <p:sp>
          <p:nvSpPr>
            <p:cNvPr id="10" name="Title 1">
              <a:extLst>
                <a:ext uri="{FF2B5EF4-FFF2-40B4-BE49-F238E27FC236}">
                  <a16:creationId xmlns:a16="http://schemas.microsoft.com/office/drawing/2014/main" id="{452643DA-63BC-4BFE-9248-F3A459D790EA}"/>
                </a:ext>
              </a:extLst>
            </p:cNvPr>
            <p:cNvSpPr txBox="1">
              <a:spLocks/>
            </p:cNvSpPr>
            <p:nvPr/>
          </p:nvSpPr>
          <p:spPr>
            <a:xfrm>
              <a:off x="263352" y="2415123"/>
              <a:ext cx="7488832" cy="132773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b="1" i="0" kern="1200">
                  <a:solidFill>
                    <a:schemeClr val="tx1"/>
                  </a:solidFill>
                  <a:latin typeface="Noto Sans" panose="020B0502040504020204" pitchFamily="34" charset="0"/>
                  <a:ea typeface="+mj-ea"/>
                  <a:cs typeface="+mj-cs"/>
                </a:defRPr>
              </a:lvl1pPr>
            </a:lstStyle>
            <a:p>
              <a:r>
                <a:rPr lang="en-US" sz="2400"/>
                <a:t>How to use it?</a:t>
              </a:r>
            </a:p>
          </p:txBody>
        </p:sp>
        <p:sp>
          <p:nvSpPr>
            <p:cNvPr id="11" name="TextBox 10">
              <a:extLst>
                <a:ext uri="{FF2B5EF4-FFF2-40B4-BE49-F238E27FC236}">
                  <a16:creationId xmlns:a16="http://schemas.microsoft.com/office/drawing/2014/main" id="{0523D0A4-BAE6-467E-A88D-CB85EFBABB22}"/>
                </a:ext>
              </a:extLst>
            </p:cNvPr>
            <p:cNvSpPr txBox="1"/>
            <p:nvPr/>
          </p:nvSpPr>
          <p:spPr>
            <a:xfrm>
              <a:off x="263352" y="3394332"/>
              <a:ext cx="6840760" cy="2462213"/>
            </a:xfrm>
            <a:prstGeom prst="rect">
              <a:avLst/>
            </a:prstGeom>
            <a:noFill/>
          </p:spPr>
          <p:txBody>
            <a:bodyPr wrap="square" rtlCol="0">
              <a:spAutoFit/>
            </a:bodyPr>
            <a:lstStyle/>
            <a:p>
              <a:r>
                <a:rPr lang="en-US" sz="1400" dirty="0">
                  <a:solidFill>
                    <a:schemeClr val="tx2"/>
                  </a:solidFill>
                  <a:latin typeface="Noto Sans" panose="020B0502040504020204" pitchFamily="34" charset="0"/>
                  <a:ea typeface="Noto Sans" panose="020B0502040504020204" pitchFamily="34" charset="0"/>
                  <a:cs typeface="Noto Sans" panose="020B0502040504020204" pitchFamily="34" charset="0"/>
                </a:rPr>
                <a:t>This presentation will walk you through the process, but for a more detailed take on the topic, please read our </a:t>
              </a:r>
              <a:r>
                <a:rPr lang="en-US" sz="1400" b="1" dirty="0">
                  <a:solidFill>
                    <a:schemeClr val="tx2"/>
                  </a:solidFill>
                  <a:latin typeface="Noto Sans" panose="020B0502040504020204" pitchFamily="34" charset="0"/>
                  <a:ea typeface="Noto Sans" panose="020B0502040504020204" pitchFamily="34" charset="0"/>
                  <a:cs typeface="Noto Sans" panose="020B0502040504020204" pitchFamily="34" charset="0"/>
                  <a:hlinkClick r:id="rId4"/>
                </a:rPr>
                <a:t>Guide to Scaling Innovation</a:t>
              </a:r>
              <a:r>
                <a:rPr lang="en-US" sz="1400" b="1" dirty="0">
                  <a:solidFill>
                    <a:schemeClr val="tx2"/>
                  </a:solidFill>
                  <a:latin typeface="Noto Sans" panose="020B0502040504020204" pitchFamily="34" charset="0"/>
                  <a:ea typeface="Noto Sans" panose="020B0502040504020204" pitchFamily="34" charset="0"/>
                  <a:cs typeface="Noto Sans" panose="020B0502040504020204" pitchFamily="34" charset="0"/>
                </a:rPr>
                <a:t> </a:t>
              </a:r>
              <a:r>
                <a:rPr lang="en-US" sz="1400" dirty="0">
                  <a:solidFill>
                    <a:schemeClr val="tx2"/>
                  </a:solidFill>
                  <a:latin typeface="Noto Sans" panose="020B0502040504020204" pitchFamily="34" charset="0"/>
                  <a:ea typeface="Noto Sans" panose="020B0502040504020204" pitchFamily="34" charset="0"/>
                  <a:cs typeface="Noto Sans" panose="020B0502040504020204" pitchFamily="34" charset="0"/>
                </a:rPr>
                <a:t>from our blog.</a:t>
              </a:r>
            </a:p>
            <a:p>
              <a:endParaRPr lang="en-US" sz="1400" dirty="0">
                <a:solidFill>
                  <a:schemeClr val="tx2"/>
                </a:solidFill>
                <a:latin typeface="Noto Sans" panose="020B0502040504020204" pitchFamily="34" charset="0"/>
                <a:ea typeface="Noto Sans" panose="020B0502040504020204" pitchFamily="34" charset="0"/>
                <a:cs typeface="Noto Sans" panose="020B0502040504020204" pitchFamily="34" charset="0"/>
              </a:endParaRPr>
            </a:p>
            <a:p>
              <a:r>
                <a:rPr lang="en-US" sz="1400" dirty="0">
                  <a:solidFill>
                    <a:schemeClr val="tx2"/>
                  </a:solidFill>
                  <a:latin typeface="Noto Sans" panose="020B0502040504020204" pitchFamily="34" charset="0"/>
                  <a:ea typeface="Noto Sans" panose="020B0502040504020204" pitchFamily="34" charset="0"/>
                  <a:cs typeface="Noto Sans" panose="020B0502040504020204" pitchFamily="34" charset="0"/>
                </a:rPr>
                <a:t>Feel free to </a:t>
              </a:r>
              <a:r>
                <a:rPr lang="en-US" sz="1400" b="1" dirty="0">
                  <a:solidFill>
                    <a:schemeClr val="tx2"/>
                  </a:solidFill>
                  <a:latin typeface="Noto Sans" panose="020B0502040504020204" pitchFamily="34" charset="0"/>
                  <a:ea typeface="Noto Sans" panose="020B0502040504020204" pitchFamily="34" charset="0"/>
                  <a:cs typeface="Noto Sans" panose="020B0502040504020204" pitchFamily="34" charset="0"/>
                </a:rPr>
                <a:t>share this toolkit with your colleagues</a:t>
              </a:r>
              <a:r>
                <a:rPr lang="en-US" sz="1400" dirty="0">
                  <a:solidFill>
                    <a:schemeClr val="tx2"/>
                  </a:solidFill>
                  <a:latin typeface="Noto Sans" panose="020B0502040504020204" pitchFamily="34" charset="0"/>
                  <a:ea typeface="Noto Sans" panose="020B0502040504020204" pitchFamily="34" charset="0"/>
                  <a:cs typeface="Noto Sans" panose="020B0502040504020204" pitchFamily="34" charset="0"/>
                </a:rPr>
                <a:t>!</a:t>
              </a:r>
            </a:p>
            <a:p>
              <a:endParaRPr lang="en-US" sz="1400" dirty="0">
                <a:solidFill>
                  <a:schemeClr val="tx2"/>
                </a:solidFill>
                <a:latin typeface="Noto Sans" panose="020B0502040504020204" pitchFamily="34" charset="0"/>
                <a:ea typeface="Noto Sans" panose="020B0502040504020204" pitchFamily="34" charset="0"/>
                <a:cs typeface="Noto Sans" panose="020B0502040504020204" pitchFamily="34" charset="0"/>
              </a:endParaRPr>
            </a:p>
            <a:p>
              <a:r>
                <a:rPr lang="en-US" sz="1400" dirty="0">
                  <a:solidFill>
                    <a:schemeClr val="tx2"/>
                  </a:solidFill>
                  <a:latin typeface="Noto Sans" panose="020B0502040504020204" pitchFamily="34" charset="0"/>
                  <a:ea typeface="Noto Sans" panose="020B0502040504020204" pitchFamily="34" charset="0"/>
                  <a:cs typeface="Noto Sans" panose="020B0502040504020204" pitchFamily="34" charset="0"/>
                </a:rPr>
                <a:t>For more information on innovation management in general, please refer to our </a:t>
              </a:r>
              <a:r>
                <a:rPr lang="en-US" sz="1400" dirty="0">
                  <a:solidFill>
                    <a:schemeClr val="tx1">
                      <a:lumMod val="50000"/>
                      <a:lumOff val="50000"/>
                    </a:schemeClr>
                  </a:solidFill>
                  <a:latin typeface="Noto Sans" panose="020B0502040504020204" pitchFamily="34" charset="0"/>
                  <a:ea typeface="Noto Sans" panose="020B0502040504020204" pitchFamily="34" charset="0"/>
                  <a:cs typeface="Noto Sans" panose="020B0502040504020204" pitchFamily="34" charset="0"/>
                  <a:hlinkClick r:id="rId5"/>
                </a:rPr>
                <a:t>blog</a:t>
              </a:r>
              <a:r>
                <a:rPr lang="en-US" sz="1400" dirty="0">
                  <a:solidFill>
                    <a:schemeClr val="tx1">
                      <a:lumMod val="50000"/>
                      <a:lumOff val="50000"/>
                    </a:schemeClr>
                  </a:solidFill>
                  <a:latin typeface="Noto Sans" panose="020B0502040504020204" pitchFamily="34" charset="0"/>
                  <a:ea typeface="Noto Sans" panose="020B0502040504020204" pitchFamily="34" charset="0"/>
                  <a:cs typeface="Noto Sans" panose="020B0502040504020204" pitchFamily="34" charset="0"/>
                </a:rPr>
                <a:t>.</a:t>
              </a:r>
            </a:p>
            <a:p>
              <a:endParaRPr lang="en-US" sz="1400" dirty="0">
                <a:solidFill>
                  <a:schemeClr val="tx1">
                    <a:lumMod val="50000"/>
                    <a:lumOff val="50000"/>
                  </a:schemeClr>
                </a:solidFill>
                <a:latin typeface="Noto Sans" panose="020B0502040504020204" pitchFamily="34" charset="0"/>
                <a:ea typeface="Noto Sans" panose="020B0502040504020204" pitchFamily="34" charset="0"/>
                <a:cs typeface="Noto Sans" panose="020B0502040504020204" pitchFamily="34" charset="0"/>
              </a:endParaRPr>
            </a:p>
            <a:p>
              <a:r>
                <a:rPr lang="en-US" sz="1400" b="1" dirty="0">
                  <a:solidFill>
                    <a:schemeClr val="tx1">
                      <a:lumMod val="50000"/>
                      <a:lumOff val="50000"/>
                    </a:schemeClr>
                  </a:solidFill>
                  <a:latin typeface="Noto Sans" panose="020B0502040504020204" pitchFamily="34" charset="0"/>
                  <a:ea typeface="Noto Sans" panose="020B0502040504020204" pitchFamily="34" charset="0"/>
                  <a:cs typeface="Noto Sans" panose="020B0502040504020204" pitchFamily="34" charset="0"/>
                </a:rPr>
                <a:t>PLEASE NOTE:</a:t>
              </a:r>
              <a:r>
                <a:rPr lang="en-US" sz="1400" dirty="0">
                  <a:solidFill>
                    <a:schemeClr val="tx1">
                      <a:lumMod val="50000"/>
                      <a:lumOff val="50000"/>
                    </a:schemeClr>
                  </a:solidFill>
                  <a:latin typeface="Noto Sans" panose="020B0502040504020204" pitchFamily="34" charset="0"/>
                  <a:ea typeface="Noto Sans" panose="020B0502040504020204" pitchFamily="34" charset="0"/>
                  <a:cs typeface="Noto Sans" panose="020B0502040504020204" pitchFamily="34" charset="0"/>
                </a:rPr>
                <a:t> To effectively execute many of these practices, you’ll likely need top management support. If you don’t have it yet, you might want to discuss the topic and try to get them onboard.</a:t>
              </a:r>
            </a:p>
          </p:txBody>
        </p:sp>
      </p:grpSp>
    </p:spTree>
    <p:extLst>
      <p:ext uri="{BB962C8B-B14F-4D97-AF65-F5344CB8AC3E}">
        <p14:creationId xmlns:p14="http://schemas.microsoft.com/office/powerpoint/2010/main" val="2913251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B0F283EB-C150-3D47-97E6-F670B18CC512}"/>
              </a:ext>
            </a:extLst>
          </p:cNvPr>
          <p:cNvGrpSpPr/>
          <p:nvPr/>
        </p:nvGrpSpPr>
        <p:grpSpPr>
          <a:xfrm>
            <a:off x="1195623" y="-352201"/>
            <a:ext cx="10458000" cy="7210201"/>
            <a:chOff x="638400" y="-1219200"/>
            <a:chExt cx="10458000" cy="7210200"/>
          </a:xfrm>
        </p:grpSpPr>
        <p:graphicFrame>
          <p:nvGraphicFramePr>
            <p:cNvPr id="3" name="Chart 2">
              <a:extLst>
                <a:ext uri="{FF2B5EF4-FFF2-40B4-BE49-F238E27FC236}">
                  <a16:creationId xmlns:a16="http://schemas.microsoft.com/office/drawing/2014/main" id="{57BFB0D7-08E3-E241-95DA-2C6C64B87519}"/>
                </a:ext>
              </a:extLst>
            </p:cNvPr>
            <p:cNvGraphicFramePr/>
            <p:nvPr/>
          </p:nvGraphicFramePr>
          <p:xfrm>
            <a:off x="1524000" y="-1219200"/>
            <a:ext cx="9067800" cy="6648390"/>
          </p:xfrm>
          <a:graphic>
            <a:graphicData uri="http://schemas.openxmlformats.org/drawingml/2006/chart">
              <c:chart xmlns:c="http://schemas.openxmlformats.org/drawingml/2006/chart" xmlns:r="http://schemas.openxmlformats.org/officeDocument/2006/relationships" r:id="rId3"/>
            </a:graphicData>
          </a:graphic>
        </p:graphicFrame>
        <p:sp>
          <p:nvSpPr>
            <p:cNvPr id="16" name="Oval 15">
              <a:extLst>
                <a:ext uri="{FF2B5EF4-FFF2-40B4-BE49-F238E27FC236}">
                  <a16:creationId xmlns:a16="http://schemas.microsoft.com/office/drawing/2014/main" id="{91DB1084-F221-2F45-9FDC-7F24ED1DA498}"/>
                </a:ext>
              </a:extLst>
            </p:cNvPr>
            <p:cNvSpPr>
              <a:spLocks noChangeAspect="1"/>
            </p:cNvSpPr>
            <p:nvPr/>
          </p:nvSpPr>
          <p:spPr>
            <a:xfrm>
              <a:off x="638400" y="4191000"/>
              <a:ext cx="1800000" cy="1800000"/>
            </a:xfrm>
            <a:prstGeom prst="ellipse">
              <a:avLst/>
            </a:prstGeom>
            <a:solidFill>
              <a:schemeClr val="bg1">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i-FI" sz="2000" b="1" dirty="0">
                  <a:solidFill>
                    <a:schemeClr val="bg1"/>
                  </a:solidFill>
                  <a:latin typeface="Noto Sans" panose="020B0502040504020204" pitchFamily="34" charset="0"/>
                </a:rPr>
                <a:t>SEARCH</a:t>
              </a:r>
              <a:endParaRPr lang="fi-FI" sz="2800" b="1" dirty="0">
                <a:solidFill>
                  <a:schemeClr val="bg1"/>
                </a:solidFill>
                <a:latin typeface="Noto Sans" panose="020B0502040504020204" pitchFamily="34" charset="0"/>
              </a:endParaRPr>
            </a:p>
          </p:txBody>
        </p:sp>
        <p:sp>
          <p:nvSpPr>
            <p:cNvPr id="17" name="Oval 16">
              <a:extLst>
                <a:ext uri="{FF2B5EF4-FFF2-40B4-BE49-F238E27FC236}">
                  <a16:creationId xmlns:a16="http://schemas.microsoft.com/office/drawing/2014/main" id="{97BC9317-26C0-3C41-93CD-4AE65F1D0B44}"/>
                </a:ext>
              </a:extLst>
            </p:cNvPr>
            <p:cNvSpPr>
              <a:spLocks noChangeAspect="1"/>
            </p:cNvSpPr>
            <p:nvPr/>
          </p:nvSpPr>
          <p:spPr>
            <a:xfrm>
              <a:off x="3324000" y="4038600"/>
              <a:ext cx="1800000" cy="1800000"/>
            </a:xfrm>
            <a:prstGeom prst="ellipse">
              <a:avLst/>
            </a:prstGeom>
            <a:solidFill>
              <a:schemeClr val="bg1">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i-FI" sz="2000" b="1" dirty="0">
                  <a:solidFill>
                    <a:schemeClr val="bg1"/>
                  </a:solidFill>
                  <a:latin typeface="Noto Sans" panose="020B0502040504020204" pitchFamily="34" charset="0"/>
                </a:rPr>
                <a:t>BUILD</a:t>
              </a:r>
            </a:p>
          </p:txBody>
        </p:sp>
        <p:sp>
          <p:nvSpPr>
            <p:cNvPr id="18" name="Oval 17">
              <a:extLst>
                <a:ext uri="{FF2B5EF4-FFF2-40B4-BE49-F238E27FC236}">
                  <a16:creationId xmlns:a16="http://schemas.microsoft.com/office/drawing/2014/main" id="{73860D18-DFDD-B243-8954-D1A727168456}"/>
                </a:ext>
              </a:extLst>
            </p:cNvPr>
            <p:cNvSpPr>
              <a:spLocks noChangeAspect="1"/>
            </p:cNvSpPr>
            <p:nvPr/>
          </p:nvSpPr>
          <p:spPr>
            <a:xfrm>
              <a:off x="5381400" y="2514600"/>
              <a:ext cx="1800000" cy="1800000"/>
            </a:xfrm>
            <a:prstGeom prst="ellipse">
              <a:avLst/>
            </a:prstGeom>
            <a:solidFill>
              <a:schemeClr val="bg1">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i-FI" sz="2000" b="1" dirty="0">
                  <a:solidFill>
                    <a:schemeClr val="bg1"/>
                  </a:solidFill>
                  <a:latin typeface="Noto Sans" panose="020B0502040504020204" pitchFamily="34" charset="0"/>
                </a:rPr>
                <a:t>SCALE</a:t>
              </a:r>
            </a:p>
          </p:txBody>
        </p:sp>
        <p:sp>
          <p:nvSpPr>
            <p:cNvPr id="19" name="Oval 18">
              <a:extLst>
                <a:ext uri="{FF2B5EF4-FFF2-40B4-BE49-F238E27FC236}">
                  <a16:creationId xmlns:a16="http://schemas.microsoft.com/office/drawing/2014/main" id="{67E70731-735B-5741-A064-A44C13CC1973}"/>
                </a:ext>
              </a:extLst>
            </p:cNvPr>
            <p:cNvSpPr>
              <a:spLocks noChangeAspect="1"/>
            </p:cNvSpPr>
            <p:nvPr/>
          </p:nvSpPr>
          <p:spPr>
            <a:xfrm>
              <a:off x="6981600" y="504600"/>
              <a:ext cx="1800000" cy="1800000"/>
            </a:xfrm>
            <a:prstGeom prst="ellipse">
              <a:avLst/>
            </a:prstGeom>
            <a:solidFill>
              <a:schemeClr val="bg1">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i-FI" sz="2000" b="1" dirty="0">
                  <a:solidFill>
                    <a:schemeClr val="bg1"/>
                  </a:solidFill>
                  <a:latin typeface="Noto Sans" panose="020B0502040504020204" pitchFamily="34" charset="0"/>
                </a:rPr>
                <a:t>EXPAND</a:t>
              </a:r>
            </a:p>
          </p:txBody>
        </p:sp>
        <p:sp>
          <p:nvSpPr>
            <p:cNvPr id="20" name="Oval 19">
              <a:extLst>
                <a:ext uri="{FF2B5EF4-FFF2-40B4-BE49-F238E27FC236}">
                  <a16:creationId xmlns:a16="http://schemas.microsoft.com/office/drawing/2014/main" id="{7B27C268-A8C0-3B44-935B-8DDD92A71069}"/>
                </a:ext>
              </a:extLst>
            </p:cNvPr>
            <p:cNvSpPr>
              <a:spLocks noChangeAspect="1"/>
            </p:cNvSpPr>
            <p:nvPr/>
          </p:nvSpPr>
          <p:spPr>
            <a:xfrm>
              <a:off x="9296400" y="-304800"/>
              <a:ext cx="1800000" cy="1800000"/>
            </a:xfrm>
            <a:prstGeom prst="ellipse">
              <a:avLst/>
            </a:prstGeom>
            <a:solidFill>
              <a:schemeClr val="bg1">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i-FI" sz="1801" b="1" dirty="0">
                  <a:solidFill>
                    <a:schemeClr val="bg1"/>
                  </a:solidFill>
                  <a:latin typeface="Noto Sans" panose="020B0502040504020204" pitchFamily="34" charset="0"/>
                </a:rPr>
                <a:t>SUSTAIN</a:t>
              </a:r>
            </a:p>
          </p:txBody>
        </p:sp>
      </p:grpSp>
      <p:sp>
        <p:nvSpPr>
          <p:cNvPr id="2" name="TextBox 1">
            <a:extLst>
              <a:ext uri="{FF2B5EF4-FFF2-40B4-BE49-F238E27FC236}">
                <a16:creationId xmlns:a16="http://schemas.microsoft.com/office/drawing/2014/main" id="{D0BE4F77-04F3-D540-ACB4-7997A826BB89}"/>
              </a:ext>
            </a:extLst>
          </p:cNvPr>
          <p:cNvSpPr txBox="1"/>
          <p:nvPr/>
        </p:nvSpPr>
        <p:spPr>
          <a:xfrm>
            <a:off x="493917" y="1661189"/>
            <a:ext cx="5773647" cy="1200329"/>
          </a:xfrm>
          <a:prstGeom prst="rect">
            <a:avLst/>
          </a:prstGeom>
          <a:noFill/>
        </p:spPr>
        <p:txBody>
          <a:bodyPr wrap="square" rtlCol="0">
            <a:spAutoFit/>
          </a:bodyPr>
          <a:lstStyle/>
          <a:p>
            <a:r>
              <a:rPr lang="en-US" b="1" dirty="0">
                <a:solidFill>
                  <a:schemeClr val="tx2"/>
                </a:solidFill>
              </a:rPr>
              <a:t>“Scaling innovation is the process of expanding the presence and the use of the innovation to be as widespread as possible to maximize the impact the innovation can have.”</a:t>
            </a:r>
            <a:endParaRPr lang="en-FI" dirty="0">
              <a:solidFill>
                <a:schemeClr val="tx2"/>
              </a:solidFill>
            </a:endParaRPr>
          </a:p>
        </p:txBody>
      </p:sp>
    </p:spTree>
    <p:extLst>
      <p:ext uri="{BB962C8B-B14F-4D97-AF65-F5344CB8AC3E}">
        <p14:creationId xmlns:p14="http://schemas.microsoft.com/office/powerpoint/2010/main" val="26834645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171C755-958F-B54A-8068-52E468D88936}"/>
              </a:ext>
            </a:extLst>
          </p:cNvPr>
          <p:cNvSpPr>
            <a:spLocks noGrp="1"/>
          </p:cNvSpPr>
          <p:nvPr>
            <p:ph type="body" sz="quarter" idx="10"/>
          </p:nvPr>
        </p:nvSpPr>
        <p:spPr/>
        <p:txBody>
          <a:bodyPr/>
          <a:lstStyle/>
          <a:p>
            <a:r>
              <a:rPr lang="en-US" dirty="0"/>
              <a:t>DIMENSIONS OF SCALING</a:t>
            </a:r>
          </a:p>
        </p:txBody>
      </p:sp>
    </p:spTree>
    <p:extLst>
      <p:ext uri="{BB962C8B-B14F-4D97-AF65-F5344CB8AC3E}">
        <p14:creationId xmlns:p14="http://schemas.microsoft.com/office/powerpoint/2010/main" val="14069662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72FEA3D-B019-EA46-819E-338965A0674A}"/>
              </a:ext>
            </a:extLst>
          </p:cNvPr>
          <p:cNvGrpSpPr/>
          <p:nvPr/>
        </p:nvGrpSpPr>
        <p:grpSpPr>
          <a:xfrm>
            <a:off x="3359696" y="210203"/>
            <a:ext cx="6696744" cy="6437594"/>
            <a:chOff x="3359696" y="231646"/>
            <a:chExt cx="6696744" cy="6437594"/>
          </a:xfrm>
        </p:grpSpPr>
        <p:grpSp>
          <p:nvGrpSpPr>
            <p:cNvPr id="3" name="Group 2">
              <a:extLst>
                <a:ext uri="{FF2B5EF4-FFF2-40B4-BE49-F238E27FC236}">
                  <a16:creationId xmlns:a16="http://schemas.microsoft.com/office/drawing/2014/main" id="{872F6631-F171-2546-8AAE-FDA47A9FC551}"/>
                </a:ext>
              </a:extLst>
            </p:cNvPr>
            <p:cNvGrpSpPr/>
            <p:nvPr/>
          </p:nvGrpSpPr>
          <p:grpSpPr>
            <a:xfrm>
              <a:off x="3899696" y="231646"/>
              <a:ext cx="5362310" cy="5897594"/>
              <a:chOff x="3855490" y="603000"/>
              <a:chExt cx="5362310" cy="5897594"/>
            </a:xfrm>
          </p:grpSpPr>
          <p:sp>
            <p:nvSpPr>
              <p:cNvPr id="2" name="Oval 1">
                <a:extLst>
                  <a:ext uri="{FF2B5EF4-FFF2-40B4-BE49-F238E27FC236}">
                    <a16:creationId xmlns:a16="http://schemas.microsoft.com/office/drawing/2014/main" id="{49116CCE-0E25-724B-B4EE-5F098EB9DB8D}"/>
                  </a:ext>
                </a:extLst>
              </p:cNvPr>
              <p:cNvSpPr/>
              <p:nvPr/>
            </p:nvSpPr>
            <p:spPr>
              <a:xfrm>
                <a:off x="4648200" y="2819400"/>
                <a:ext cx="2895600" cy="2895600"/>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2200" b="1" dirty="0"/>
                  <a:t>SCALING INNOVATION</a:t>
                </a:r>
              </a:p>
            </p:txBody>
          </p:sp>
          <p:cxnSp>
            <p:nvCxnSpPr>
              <p:cNvPr id="8" name="Straight Arrow Connector 7">
                <a:extLst>
                  <a:ext uri="{FF2B5EF4-FFF2-40B4-BE49-F238E27FC236}">
                    <a16:creationId xmlns:a16="http://schemas.microsoft.com/office/drawing/2014/main" id="{58E983A3-3442-7D4E-94B9-60D58513F1E4}"/>
                  </a:ext>
                </a:extLst>
              </p:cNvPr>
              <p:cNvCxnSpPr>
                <a:cxnSpLocks/>
                <a:stCxn id="2" idx="6"/>
              </p:cNvCxnSpPr>
              <p:nvPr/>
            </p:nvCxnSpPr>
            <p:spPr>
              <a:xfrm>
                <a:off x="7543800" y="4267200"/>
                <a:ext cx="1674000" cy="0"/>
              </a:xfrm>
              <a:prstGeom prst="straightConnector1">
                <a:avLst/>
              </a:prstGeom>
              <a:ln w="8890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DEBD9E71-41FA-EA46-B078-4A487D188B57}"/>
                  </a:ext>
                </a:extLst>
              </p:cNvPr>
              <p:cNvCxnSpPr>
                <a:cxnSpLocks/>
                <a:stCxn id="2" idx="0"/>
              </p:cNvCxnSpPr>
              <p:nvPr/>
            </p:nvCxnSpPr>
            <p:spPr>
              <a:xfrm flipV="1">
                <a:off x="6096000" y="1143000"/>
                <a:ext cx="0" cy="1676400"/>
              </a:xfrm>
              <a:prstGeom prst="straightConnector1">
                <a:avLst/>
              </a:prstGeom>
              <a:ln w="8890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86772502-264B-A44F-BD04-C8DC880173B2}"/>
                  </a:ext>
                </a:extLst>
              </p:cNvPr>
              <p:cNvSpPr txBox="1"/>
              <p:nvPr/>
            </p:nvSpPr>
            <p:spPr>
              <a:xfrm>
                <a:off x="5556000" y="603000"/>
                <a:ext cx="1080000" cy="1080000"/>
              </a:xfrm>
              <a:prstGeom prst="ellipse">
                <a:avLst/>
              </a:prstGeom>
              <a:solidFill>
                <a:schemeClr val="accent1"/>
              </a:solidFill>
            </p:spPr>
            <p:txBody>
              <a:bodyPr wrap="square" rtlCol="0" anchor="ctr">
                <a:spAutoFit/>
              </a:bodyPr>
              <a:lstStyle/>
              <a:p>
                <a:pPr algn="ctr"/>
                <a:r>
                  <a:rPr lang="en-US" sz="2200" b="1" dirty="0">
                    <a:solidFill>
                      <a:srgbClr val="FCFCFC"/>
                    </a:solidFill>
                  </a:rPr>
                  <a:t>UP</a:t>
                </a:r>
              </a:p>
            </p:txBody>
          </p:sp>
          <p:cxnSp>
            <p:nvCxnSpPr>
              <p:cNvPr id="44" name="Straight Arrow Connector 43">
                <a:extLst>
                  <a:ext uri="{FF2B5EF4-FFF2-40B4-BE49-F238E27FC236}">
                    <a16:creationId xmlns:a16="http://schemas.microsoft.com/office/drawing/2014/main" id="{E0625D20-FD4D-184C-B2F7-23B07EE0529C}"/>
                  </a:ext>
                </a:extLst>
              </p:cNvPr>
              <p:cNvCxnSpPr>
                <a:cxnSpLocks/>
                <a:stCxn id="2" idx="3"/>
              </p:cNvCxnSpPr>
              <p:nvPr/>
            </p:nvCxnSpPr>
            <p:spPr>
              <a:xfrm flipH="1">
                <a:off x="3855490" y="5290949"/>
                <a:ext cx="1216761" cy="1209645"/>
              </a:xfrm>
              <a:prstGeom prst="straightConnector1">
                <a:avLst/>
              </a:prstGeom>
              <a:ln w="8890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10" name="TextBox 9">
              <a:extLst>
                <a:ext uri="{FF2B5EF4-FFF2-40B4-BE49-F238E27FC236}">
                  <a16:creationId xmlns:a16="http://schemas.microsoft.com/office/drawing/2014/main" id="{47AD35D0-E2BE-404C-A7E6-4176C32F1E04}"/>
                </a:ext>
              </a:extLst>
            </p:cNvPr>
            <p:cNvSpPr txBox="1"/>
            <p:nvPr/>
          </p:nvSpPr>
          <p:spPr>
            <a:xfrm>
              <a:off x="3359696" y="5589240"/>
              <a:ext cx="1080000" cy="1080000"/>
            </a:xfrm>
            <a:prstGeom prst="ellipse">
              <a:avLst/>
            </a:prstGeom>
            <a:solidFill>
              <a:schemeClr val="accent4"/>
            </a:solidFill>
          </p:spPr>
          <p:txBody>
            <a:bodyPr wrap="square" lIns="0" rIns="0" rtlCol="0" anchor="ctr">
              <a:spAutoFit/>
            </a:bodyPr>
            <a:lstStyle/>
            <a:p>
              <a:pPr algn="ctr"/>
              <a:r>
                <a:rPr lang="en-US" sz="2200" b="1" dirty="0">
                  <a:solidFill>
                    <a:srgbClr val="FCFCFC"/>
                  </a:solidFill>
                </a:rPr>
                <a:t>DEEP</a:t>
              </a:r>
            </a:p>
          </p:txBody>
        </p:sp>
        <p:sp>
          <p:nvSpPr>
            <p:cNvPr id="11" name="TextBox 10">
              <a:extLst>
                <a:ext uri="{FF2B5EF4-FFF2-40B4-BE49-F238E27FC236}">
                  <a16:creationId xmlns:a16="http://schemas.microsoft.com/office/drawing/2014/main" id="{264B2750-2F1F-9C44-B584-C7CEA005586A}"/>
                </a:ext>
              </a:extLst>
            </p:cNvPr>
            <p:cNvSpPr txBox="1"/>
            <p:nvPr/>
          </p:nvSpPr>
          <p:spPr>
            <a:xfrm>
              <a:off x="8976440" y="3355846"/>
              <a:ext cx="1080000" cy="1080000"/>
            </a:xfrm>
            <a:prstGeom prst="ellipse">
              <a:avLst/>
            </a:prstGeom>
            <a:solidFill>
              <a:schemeClr val="accent2"/>
            </a:solidFill>
          </p:spPr>
          <p:txBody>
            <a:bodyPr wrap="square" lIns="0" rIns="0" rtlCol="0" anchor="ctr">
              <a:spAutoFit/>
            </a:bodyPr>
            <a:lstStyle/>
            <a:p>
              <a:pPr algn="ctr"/>
              <a:r>
                <a:rPr lang="en-US" sz="2200" b="1" dirty="0">
                  <a:solidFill>
                    <a:srgbClr val="FCFCFC"/>
                  </a:solidFill>
                </a:rPr>
                <a:t>OUT</a:t>
              </a:r>
            </a:p>
          </p:txBody>
        </p:sp>
      </p:grpSp>
      <p:sp>
        <p:nvSpPr>
          <p:cNvPr id="5" name="TextBox 4">
            <a:extLst>
              <a:ext uri="{FF2B5EF4-FFF2-40B4-BE49-F238E27FC236}">
                <a16:creationId xmlns:a16="http://schemas.microsoft.com/office/drawing/2014/main" id="{0E53EE27-9FC5-684E-858C-391B16F3A060}"/>
              </a:ext>
            </a:extLst>
          </p:cNvPr>
          <p:cNvSpPr txBox="1"/>
          <p:nvPr/>
        </p:nvSpPr>
        <p:spPr>
          <a:xfrm>
            <a:off x="1726460" y="1307512"/>
            <a:ext cx="2475358" cy="800219"/>
          </a:xfrm>
          <a:prstGeom prst="rect">
            <a:avLst/>
          </a:prstGeom>
          <a:noFill/>
        </p:spPr>
        <p:txBody>
          <a:bodyPr wrap="none" rtlCol="0">
            <a:spAutoFit/>
          </a:bodyPr>
          <a:lstStyle/>
          <a:p>
            <a:r>
              <a:rPr lang="en-US" b="1" dirty="0"/>
              <a:t>Scaling Up (Supply):</a:t>
            </a:r>
            <a:br>
              <a:rPr lang="en-US" sz="2000" b="1" dirty="0"/>
            </a:br>
            <a:r>
              <a:rPr lang="en-US" sz="1400" dirty="0">
                <a:solidFill>
                  <a:schemeClr val="tx2"/>
                </a:solidFill>
                <a:latin typeface="Noto Sans" panose="020B0502040504020204" pitchFamily="34" charset="0"/>
                <a:ea typeface="Noto Sans" panose="020B0502040504020204" pitchFamily="34" charset="0"/>
                <a:cs typeface="Noto Sans" panose="020B0502040504020204" pitchFamily="34" charset="0"/>
              </a:rPr>
              <a:t>creating the preconditions</a:t>
            </a:r>
            <a:br>
              <a:rPr lang="en-US" sz="1400" dirty="0">
                <a:solidFill>
                  <a:schemeClr val="tx2"/>
                </a:solidFill>
                <a:latin typeface="Noto Sans" panose="020B0502040504020204" pitchFamily="34" charset="0"/>
                <a:ea typeface="Noto Sans" panose="020B0502040504020204" pitchFamily="34" charset="0"/>
                <a:cs typeface="Noto Sans" panose="020B0502040504020204" pitchFamily="34" charset="0"/>
              </a:rPr>
            </a:br>
            <a:r>
              <a:rPr lang="en-US" sz="1400" dirty="0">
                <a:solidFill>
                  <a:schemeClr val="tx2"/>
                </a:solidFill>
                <a:latin typeface="Noto Sans" panose="020B0502040504020204" pitchFamily="34" charset="0"/>
                <a:ea typeface="Noto Sans" panose="020B0502040504020204" pitchFamily="34" charset="0"/>
                <a:cs typeface="Noto Sans" panose="020B0502040504020204" pitchFamily="34" charset="0"/>
              </a:rPr>
              <a:t>for scaling effectively</a:t>
            </a:r>
            <a:endParaRPr lang="en-FI" sz="2000" dirty="0">
              <a:solidFill>
                <a:schemeClr val="tx2"/>
              </a:solidFill>
              <a:latin typeface="Noto Sans" panose="020B0502040504020204" pitchFamily="34" charset="0"/>
              <a:ea typeface="Noto Sans" panose="020B0502040504020204" pitchFamily="34" charset="0"/>
              <a:cs typeface="Noto Sans" panose="020B0502040504020204" pitchFamily="34" charset="0"/>
            </a:endParaRPr>
          </a:p>
        </p:txBody>
      </p:sp>
      <p:sp>
        <p:nvSpPr>
          <p:cNvPr id="16" name="TextBox 15">
            <a:extLst>
              <a:ext uri="{FF2B5EF4-FFF2-40B4-BE49-F238E27FC236}">
                <a16:creationId xmlns:a16="http://schemas.microsoft.com/office/drawing/2014/main" id="{C21BCED4-952A-8F4D-AAAF-93CBDEFA049A}"/>
              </a:ext>
            </a:extLst>
          </p:cNvPr>
          <p:cNvSpPr txBox="1"/>
          <p:nvPr/>
        </p:nvSpPr>
        <p:spPr>
          <a:xfrm>
            <a:off x="8120865" y="2026493"/>
            <a:ext cx="2895598" cy="800219"/>
          </a:xfrm>
          <a:prstGeom prst="rect">
            <a:avLst/>
          </a:prstGeom>
          <a:noFill/>
        </p:spPr>
        <p:txBody>
          <a:bodyPr wrap="square" rtlCol="0">
            <a:spAutoFit/>
          </a:bodyPr>
          <a:lstStyle/>
          <a:p>
            <a:r>
              <a:rPr lang="en-US" b="1" dirty="0"/>
              <a:t>Scaling Out (Demand):</a:t>
            </a:r>
            <a:br>
              <a:rPr lang="en-US" sz="2000" b="1" dirty="0"/>
            </a:br>
            <a:r>
              <a:rPr lang="en-US" sz="1400" dirty="0">
                <a:solidFill>
                  <a:schemeClr val="tx2"/>
                </a:solidFill>
                <a:latin typeface="Noto Sans" panose="020B0502040504020204" pitchFamily="34" charset="0"/>
                <a:ea typeface="Noto Sans" panose="020B0502040504020204" pitchFamily="34" charset="0"/>
                <a:cs typeface="Noto Sans" panose="020B0502040504020204" pitchFamily="34" charset="0"/>
              </a:rPr>
              <a:t>geographical or demographical expansion to a larger audience</a:t>
            </a:r>
            <a:endParaRPr lang="en-FI" sz="2000" dirty="0">
              <a:solidFill>
                <a:schemeClr val="tx2"/>
              </a:solidFill>
              <a:latin typeface="Noto Sans" panose="020B0502040504020204" pitchFamily="34" charset="0"/>
              <a:ea typeface="Noto Sans" panose="020B0502040504020204" pitchFamily="34" charset="0"/>
              <a:cs typeface="Noto Sans" panose="020B0502040504020204" pitchFamily="34" charset="0"/>
            </a:endParaRPr>
          </a:p>
        </p:txBody>
      </p:sp>
      <p:sp>
        <p:nvSpPr>
          <p:cNvPr id="17" name="TextBox 16">
            <a:extLst>
              <a:ext uri="{FF2B5EF4-FFF2-40B4-BE49-F238E27FC236}">
                <a16:creationId xmlns:a16="http://schemas.microsoft.com/office/drawing/2014/main" id="{159F6D79-4544-A24D-BC7A-461D6EB87A45}"/>
              </a:ext>
            </a:extLst>
          </p:cNvPr>
          <p:cNvSpPr txBox="1"/>
          <p:nvPr/>
        </p:nvSpPr>
        <p:spPr>
          <a:xfrm>
            <a:off x="1726460" y="4227578"/>
            <a:ext cx="2895598" cy="800219"/>
          </a:xfrm>
          <a:prstGeom prst="rect">
            <a:avLst/>
          </a:prstGeom>
          <a:noFill/>
        </p:spPr>
        <p:txBody>
          <a:bodyPr wrap="square" rtlCol="0">
            <a:spAutoFit/>
          </a:bodyPr>
          <a:lstStyle/>
          <a:p>
            <a:r>
              <a:rPr lang="en-US" b="1" dirty="0"/>
              <a:t>Scaling Deep (Usage):</a:t>
            </a:r>
            <a:br>
              <a:rPr lang="en-US" sz="2000" b="1" dirty="0"/>
            </a:br>
            <a:r>
              <a:rPr lang="en-US" sz="1400" dirty="0">
                <a:solidFill>
                  <a:schemeClr val="tx2"/>
                </a:solidFill>
                <a:latin typeface="Noto Sans" panose="020B0502040504020204" pitchFamily="34" charset="0"/>
                <a:ea typeface="Noto Sans" panose="020B0502040504020204" pitchFamily="34" charset="0"/>
                <a:cs typeface="Noto Sans" panose="020B0502040504020204" pitchFamily="34" charset="0"/>
              </a:rPr>
              <a:t>expanding and maximizing use, typically for existing audience</a:t>
            </a:r>
            <a:r>
              <a:rPr lang="en-FI" sz="1400" dirty="0">
                <a:solidFill>
                  <a:schemeClr val="tx2"/>
                </a:solidFill>
                <a:latin typeface="Noto Sans" panose="020B0502040504020204" pitchFamily="34" charset="0"/>
                <a:ea typeface="Noto Sans" panose="020B0502040504020204" pitchFamily="34" charset="0"/>
                <a:cs typeface="Noto Sans" panose="020B0502040504020204" pitchFamily="34" charset="0"/>
              </a:rPr>
              <a:t> </a:t>
            </a:r>
          </a:p>
        </p:txBody>
      </p:sp>
    </p:spTree>
    <p:extLst>
      <p:ext uri="{BB962C8B-B14F-4D97-AF65-F5344CB8AC3E}">
        <p14:creationId xmlns:p14="http://schemas.microsoft.com/office/powerpoint/2010/main" val="10246920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0EBC668A-1C66-7E41-89C9-5EC80F246F15}"/>
              </a:ext>
            </a:extLst>
          </p:cNvPr>
          <p:cNvGrpSpPr/>
          <p:nvPr/>
        </p:nvGrpSpPr>
        <p:grpSpPr>
          <a:xfrm>
            <a:off x="2047696" y="2132856"/>
            <a:ext cx="8025259" cy="4141826"/>
            <a:chOff x="2047696" y="2132856"/>
            <a:chExt cx="8025259" cy="4141826"/>
          </a:xfrm>
        </p:grpSpPr>
        <p:sp>
          <p:nvSpPr>
            <p:cNvPr id="17" name="TextBox 16">
              <a:extLst>
                <a:ext uri="{FF2B5EF4-FFF2-40B4-BE49-F238E27FC236}">
                  <a16:creationId xmlns:a16="http://schemas.microsoft.com/office/drawing/2014/main" id="{22C05184-39F4-8D4D-9987-84C429C7AF89}"/>
                </a:ext>
              </a:extLst>
            </p:cNvPr>
            <p:cNvSpPr txBox="1"/>
            <p:nvPr/>
          </p:nvSpPr>
          <p:spPr>
            <a:xfrm>
              <a:off x="7310347" y="3984233"/>
              <a:ext cx="2762608" cy="707886"/>
            </a:xfrm>
            <a:prstGeom prst="rect">
              <a:avLst/>
            </a:prstGeom>
            <a:noFill/>
          </p:spPr>
          <p:txBody>
            <a:bodyPr wrap="square" rtlCol="0">
              <a:spAutoFit/>
            </a:bodyPr>
            <a:lstStyle/>
            <a:p>
              <a:pPr algn="ctr"/>
              <a:r>
                <a:rPr lang="en-US" sz="2000" b="1" dirty="0"/>
                <a:t>MORE EFFICIENT UTILIZATION</a:t>
              </a:r>
            </a:p>
          </p:txBody>
        </p:sp>
        <p:cxnSp>
          <p:nvCxnSpPr>
            <p:cNvPr id="18" name="Curved Connector 17">
              <a:extLst>
                <a:ext uri="{FF2B5EF4-FFF2-40B4-BE49-F238E27FC236}">
                  <a16:creationId xmlns:a16="http://schemas.microsoft.com/office/drawing/2014/main" id="{2D3A3153-1970-BF43-BC58-F5DE56C5002B}"/>
                </a:ext>
              </a:extLst>
            </p:cNvPr>
            <p:cNvCxnSpPr>
              <a:cxnSpLocks/>
              <a:stCxn id="17" idx="0"/>
              <a:endCxn id="31" idx="3"/>
            </p:cNvCxnSpPr>
            <p:nvPr/>
          </p:nvCxnSpPr>
          <p:spPr>
            <a:xfrm rot="16200000" flipV="1">
              <a:off x="6988009" y="2280590"/>
              <a:ext cx="1497434" cy="1909851"/>
            </a:xfrm>
            <a:prstGeom prst="curvedConnector2">
              <a:avLst/>
            </a:prstGeom>
            <a:ln w="190500">
              <a:solidFill>
                <a:schemeClr val="accent4"/>
              </a:solidFill>
              <a:miter lim="800000"/>
              <a:tailEnd type="triangle" w="sm" len="sm"/>
            </a:ln>
          </p:spPr>
          <p:style>
            <a:lnRef idx="1">
              <a:schemeClr val="accent1"/>
            </a:lnRef>
            <a:fillRef idx="0">
              <a:schemeClr val="accent1"/>
            </a:fillRef>
            <a:effectRef idx="0">
              <a:schemeClr val="accent1"/>
            </a:effectRef>
            <a:fontRef idx="minor">
              <a:schemeClr val="tx1"/>
            </a:fontRef>
          </p:style>
        </p:cxnSp>
        <p:cxnSp>
          <p:nvCxnSpPr>
            <p:cNvPr id="19" name="Curved Connector 18">
              <a:extLst>
                <a:ext uri="{FF2B5EF4-FFF2-40B4-BE49-F238E27FC236}">
                  <a16:creationId xmlns:a16="http://schemas.microsoft.com/office/drawing/2014/main" id="{F5AF78E7-7542-9945-BF7D-6C16568D76DE}"/>
                </a:ext>
              </a:extLst>
            </p:cNvPr>
            <p:cNvCxnSpPr>
              <a:cxnSpLocks/>
            </p:cNvCxnSpPr>
            <p:nvPr/>
          </p:nvCxnSpPr>
          <p:spPr>
            <a:xfrm rot="16200000" flipH="1">
              <a:off x="4863538" y="4240350"/>
              <a:ext cx="2481905" cy="4216"/>
            </a:xfrm>
            <a:prstGeom prst="curvedConnector3">
              <a:avLst>
                <a:gd name="adj1" fmla="val 52267"/>
              </a:avLst>
            </a:prstGeom>
            <a:ln w="190500">
              <a:solidFill>
                <a:schemeClr val="accent2"/>
              </a:solidFill>
              <a:miter lim="800000"/>
              <a:tailEnd type="triangle" w="sm" len="sm"/>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34E2C6D3-DE76-5843-8177-52E4EC757BDF}"/>
                </a:ext>
              </a:extLst>
            </p:cNvPr>
            <p:cNvSpPr txBox="1"/>
            <p:nvPr/>
          </p:nvSpPr>
          <p:spPr>
            <a:xfrm>
              <a:off x="2047696" y="4011977"/>
              <a:ext cx="2762608" cy="707886"/>
            </a:xfrm>
            <a:prstGeom prst="rect">
              <a:avLst/>
            </a:prstGeom>
            <a:noFill/>
          </p:spPr>
          <p:txBody>
            <a:bodyPr wrap="square" rtlCol="0">
              <a:spAutoFit/>
            </a:bodyPr>
            <a:lstStyle/>
            <a:p>
              <a:pPr algn="ctr"/>
              <a:r>
                <a:rPr lang="en-US" sz="2000" b="1" dirty="0"/>
                <a:t>BETTER &amp; CHEAPER SUPPLY</a:t>
              </a:r>
            </a:p>
          </p:txBody>
        </p:sp>
        <p:cxnSp>
          <p:nvCxnSpPr>
            <p:cNvPr id="21" name="Curved Connector 20">
              <a:extLst>
                <a:ext uri="{FF2B5EF4-FFF2-40B4-BE49-F238E27FC236}">
                  <a16:creationId xmlns:a16="http://schemas.microsoft.com/office/drawing/2014/main" id="{CC2309F1-09C1-E14A-9BB6-012D7923F301}"/>
                </a:ext>
              </a:extLst>
            </p:cNvPr>
            <p:cNvCxnSpPr>
              <a:cxnSpLocks/>
              <a:stCxn id="20" idx="0"/>
              <a:endCxn id="31" idx="1"/>
            </p:cNvCxnSpPr>
            <p:nvPr/>
          </p:nvCxnSpPr>
          <p:spPr>
            <a:xfrm rot="5400000" flipH="1" flipV="1">
              <a:off x="3675801" y="2239998"/>
              <a:ext cx="1525178" cy="2018780"/>
            </a:xfrm>
            <a:prstGeom prst="curvedConnector2">
              <a:avLst/>
            </a:prstGeom>
            <a:ln w="190500">
              <a:solidFill>
                <a:schemeClr val="accent1"/>
              </a:solidFill>
              <a:miter lim="800000"/>
              <a:tailEnd type="triangle" w="sm" len="sm"/>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F4AB4828-4492-B54E-A8AC-20705BAAF59D}"/>
                </a:ext>
              </a:extLst>
            </p:cNvPr>
            <p:cNvSpPr txBox="1"/>
            <p:nvPr/>
          </p:nvSpPr>
          <p:spPr>
            <a:xfrm>
              <a:off x="5447780" y="2132856"/>
              <a:ext cx="1334020" cy="707886"/>
            </a:xfrm>
            <a:prstGeom prst="rect">
              <a:avLst/>
            </a:prstGeom>
            <a:noFill/>
          </p:spPr>
          <p:txBody>
            <a:bodyPr wrap="none" rtlCol="0">
              <a:spAutoFit/>
            </a:bodyPr>
            <a:lstStyle/>
            <a:p>
              <a:pPr algn="ctr"/>
              <a:r>
                <a:rPr lang="en-US" sz="2000" b="1" dirty="0"/>
                <a:t>MORE</a:t>
              </a:r>
              <a:br>
                <a:rPr lang="en-US" sz="2000" b="1" dirty="0"/>
              </a:br>
              <a:r>
                <a:rPr lang="en-US" sz="2000" b="1" dirty="0"/>
                <a:t>DEMAND</a:t>
              </a:r>
            </a:p>
          </p:txBody>
        </p:sp>
        <p:sp>
          <p:nvSpPr>
            <p:cNvPr id="33" name="TextBox 32">
              <a:extLst>
                <a:ext uri="{FF2B5EF4-FFF2-40B4-BE49-F238E27FC236}">
                  <a16:creationId xmlns:a16="http://schemas.microsoft.com/office/drawing/2014/main" id="{149BB24E-3886-2E4D-AF26-C2432A5394DD}"/>
                </a:ext>
              </a:extLst>
            </p:cNvPr>
            <p:cNvSpPr txBox="1"/>
            <p:nvPr/>
          </p:nvSpPr>
          <p:spPr>
            <a:xfrm>
              <a:off x="5514721" y="5566796"/>
              <a:ext cx="1175322" cy="707886"/>
            </a:xfrm>
            <a:prstGeom prst="rect">
              <a:avLst/>
            </a:prstGeom>
            <a:noFill/>
          </p:spPr>
          <p:txBody>
            <a:bodyPr wrap="none" rtlCol="0">
              <a:spAutoFit/>
            </a:bodyPr>
            <a:lstStyle/>
            <a:p>
              <a:pPr algn="ctr"/>
              <a:r>
                <a:rPr lang="en-US" sz="2000" b="1" dirty="0"/>
                <a:t>MORE</a:t>
              </a:r>
              <a:br>
                <a:rPr lang="en-US" sz="2000" b="1" dirty="0"/>
              </a:br>
              <a:r>
                <a:rPr lang="en-US" sz="2000" b="1" dirty="0"/>
                <a:t>IMPACT</a:t>
              </a:r>
            </a:p>
          </p:txBody>
        </p:sp>
        <p:cxnSp>
          <p:nvCxnSpPr>
            <p:cNvPr id="36" name="Curved Connector 35">
              <a:extLst>
                <a:ext uri="{FF2B5EF4-FFF2-40B4-BE49-F238E27FC236}">
                  <a16:creationId xmlns:a16="http://schemas.microsoft.com/office/drawing/2014/main" id="{C6FDEF8C-A97E-7544-9C4D-B8B5C8CD4754}"/>
                </a:ext>
              </a:extLst>
            </p:cNvPr>
            <p:cNvCxnSpPr>
              <a:cxnSpLocks/>
              <a:endCxn id="20" idx="3"/>
            </p:cNvCxnSpPr>
            <p:nvPr/>
          </p:nvCxnSpPr>
          <p:spPr>
            <a:xfrm rot="5400000">
              <a:off x="4777839" y="3033971"/>
              <a:ext cx="1364415" cy="1299483"/>
            </a:xfrm>
            <a:prstGeom prst="curvedConnector2">
              <a:avLst/>
            </a:prstGeom>
            <a:ln w="190500">
              <a:solidFill>
                <a:schemeClr val="accent1"/>
              </a:solidFill>
              <a:miter lim="800000"/>
              <a:tailEnd type="triangle" w="sm" len="sm"/>
            </a:ln>
          </p:spPr>
          <p:style>
            <a:lnRef idx="1">
              <a:schemeClr val="accent1"/>
            </a:lnRef>
            <a:fillRef idx="0">
              <a:schemeClr val="accent1"/>
            </a:fillRef>
            <a:effectRef idx="0">
              <a:schemeClr val="accent1"/>
            </a:effectRef>
            <a:fontRef idx="minor">
              <a:schemeClr val="tx1"/>
            </a:fontRef>
          </p:style>
        </p:cxnSp>
        <p:cxnSp>
          <p:nvCxnSpPr>
            <p:cNvPr id="52" name="Curved Connector 51">
              <a:extLst>
                <a:ext uri="{FF2B5EF4-FFF2-40B4-BE49-F238E27FC236}">
                  <a16:creationId xmlns:a16="http://schemas.microsoft.com/office/drawing/2014/main" id="{3BB1A306-1C04-7841-AC32-A321B299AD97}"/>
                </a:ext>
              </a:extLst>
            </p:cNvPr>
            <p:cNvCxnSpPr>
              <a:cxnSpLocks/>
              <a:endCxn id="17" idx="1"/>
            </p:cNvCxnSpPr>
            <p:nvPr/>
          </p:nvCxnSpPr>
          <p:spPr>
            <a:xfrm rot="16200000" flipH="1">
              <a:off x="6041733" y="3069562"/>
              <a:ext cx="1336670" cy="1200558"/>
            </a:xfrm>
            <a:prstGeom prst="curvedConnector2">
              <a:avLst/>
            </a:prstGeom>
            <a:ln w="190500">
              <a:solidFill>
                <a:schemeClr val="accent4"/>
              </a:solidFill>
              <a:miter lim="800000"/>
              <a:tailEnd type="triangle" w="sm" len="sm"/>
            </a:ln>
          </p:spPr>
          <p:style>
            <a:lnRef idx="1">
              <a:schemeClr val="accent1"/>
            </a:lnRef>
            <a:fillRef idx="0">
              <a:schemeClr val="accent1"/>
            </a:fillRef>
            <a:effectRef idx="0">
              <a:schemeClr val="accent1"/>
            </a:effectRef>
            <a:fontRef idx="minor">
              <a:schemeClr val="tx1"/>
            </a:fontRef>
          </p:style>
        </p:cxnSp>
      </p:grpSp>
      <p:sp>
        <p:nvSpPr>
          <p:cNvPr id="2" name="TextBox 1">
            <a:extLst>
              <a:ext uri="{FF2B5EF4-FFF2-40B4-BE49-F238E27FC236}">
                <a16:creationId xmlns:a16="http://schemas.microsoft.com/office/drawing/2014/main" id="{7010E0DF-4998-8B43-B8AB-CEEEA60F6108}"/>
              </a:ext>
            </a:extLst>
          </p:cNvPr>
          <p:cNvSpPr txBox="1"/>
          <p:nvPr/>
        </p:nvSpPr>
        <p:spPr>
          <a:xfrm>
            <a:off x="3429244" y="516046"/>
            <a:ext cx="5333511" cy="830997"/>
          </a:xfrm>
          <a:prstGeom prst="rect">
            <a:avLst/>
          </a:prstGeom>
          <a:noFill/>
        </p:spPr>
        <p:txBody>
          <a:bodyPr wrap="none" rtlCol="0">
            <a:spAutoFit/>
          </a:bodyPr>
          <a:lstStyle/>
          <a:p>
            <a:pPr algn="ctr"/>
            <a:r>
              <a:rPr lang="en-US" sz="2400" b="1" dirty="0"/>
              <a:t>The Dimensions Are Intertwined, </a:t>
            </a:r>
            <a:br>
              <a:rPr lang="en-US" sz="2400" b="1" dirty="0"/>
            </a:br>
            <a:r>
              <a:rPr lang="en-US" sz="2400" b="1" dirty="0"/>
              <a:t>Use This To Your Advantage!</a:t>
            </a:r>
          </a:p>
        </p:txBody>
      </p:sp>
    </p:spTree>
    <p:extLst>
      <p:ext uri="{BB962C8B-B14F-4D97-AF65-F5344CB8AC3E}">
        <p14:creationId xmlns:p14="http://schemas.microsoft.com/office/powerpoint/2010/main" val="3826035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171C755-958F-B54A-8068-52E468D88936}"/>
              </a:ext>
            </a:extLst>
          </p:cNvPr>
          <p:cNvSpPr>
            <a:spLocks noGrp="1"/>
          </p:cNvSpPr>
          <p:nvPr>
            <p:ph type="body" sz="quarter" idx="10"/>
          </p:nvPr>
        </p:nvSpPr>
        <p:spPr/>
        <p:txBody>
          <a:bodyPr/>
          <a:lstStyle/>
          <a:p>
            <a:r>
              <a:rPr lang="en-US" dirty="0"/>
              <a:t>THE PROCESS</a:t>
            </a:r>
          </a:p>
        </p:txBody>
      </p:sp>
    </p:spTree>
    <p:extLst>
      <p:ext uri="{BB962C8B-B14F-4D97-AF65-F5344CB8AC3E}">
        <p14:creationId xmlns:p14="http://schemas.microsoft.com/office/powerpoint/2010/main" val="1064853316"/>
      </p:ext>
    </p:extLst>
  </p:cSld>
  <p:clrMapOvr>
    <a:masterClrMapping/>
  </p:clrMapOvr>
</p:sld>
</file>

<file path=ppt/theme/theme1.xml><?xml version="1.0" encoding="utf-8"?>
<a:theme xmlns:a="http://schemas.openxmlformats.org/drawingml/2006/main" name="Office Theme">
  <a:themeElements>
    <a:clrScheme name="Viima Colors">
      <a:dk1>
        <a:srgbClr val="000000"/>
      </a:dk1>
      <a:lt1>
        <a:srgbClr val="FFFFFF"/>
      </a:lt1>
      <a:dk2>
        <a:srgbClr val="777777"/>
      </a:dk2>
      <a:lt2>
        <a:srgbClr val="FCFCFC"/>
      </a:lt2>
      <a:accent1>
        <a:srgbClr val="1CB5F2"/>
      </a:accent1>
      <a:accent2>
        <a:srgbClr val="33DB87"/>
      </a:accent2>
      <a:accent3>
        <a:srgbClr val="F9599A"/>
      </a:accent3>
      <a:accent4>
        <a:srgbClr val="8679D1"/>
      </a:accent4>
      <a:accent5>
        <a:srgbClr val="FC954F"/>
      </a:accent5>
      <a:accent6>
        <a:srgbClr val="FCDA4C"/>
      </a:accent6>
      <a:hlink>
        <a:srgbClr val="1CB5F2"/>
      </a:hlink>
      <a:folHlink>
        <a:srgbClr val="1C91BF"/>
      </a:folHlink>
    </a:clrScheme>
    <a:fontScheme name="Viima">
      <a:majorFont>
        <a:latin typeface="Noto Sans" panose="020B0604020202020204"/>
        <a:ea typeface=""/>
        <a:cs typeface=""/>
        <a:font script="Jpan" typeface="ＭＳ Ｐゴシック"/>
        <a:font script="Hang" typeface="굴림"/>
        <a:font script="Hans" typeface="黑体"/>
        <a:font script="Hant" typeface="微軟正黑體"/>
        <a:font script="Arab" typeface="Noto Sans"/>
        <a:font script="Hebr" typeface="Noto Sans"/>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Noto Sans"/>
        <a:font script="Uigh" typeface="Microsoft Uighur"/>
        <a:font script="Geor" typeface="Sylfaen"/>
      </a:majorFont>
      <a:minorFont>
        <a:latin typeface="Noto Sans" panose="02020603050405020304"/>
        <a:ea typeface=""/>
        <a:cs typeface=""/>
        <a:font script="Jpan" typeface="ＭＳ Ｐ明朝"/>
        <a:font script="Hang" typeface="바탕"/>
        <a:font script="Hans" typeface="宋体"/>
        <a:font script="Hant" typeface="新細明體"/>
        <a:font script="Arab" typeface="Noto Sans"/>
        <a:font script="Hebr" typeface="Noto Sans"/>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Noto Sans"/>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11807</TotalTime>
  <Words>2303</Words>
  <Application>Microsoft Macintosh PowerPoint</Application>
  <PresentationFormat>Widescreen</PresentationFormat>
  <Paragraphs>237</Paragraphs>
  <Slides>29</Slides>
  <Notes>16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29</vt:i4>
      </vt:variant>
    </vt:vector>
  </HeadingPairs>
  <TitlesOfParts>
    <vt:vector size="36" baseType="lpstr">
      <vt:lpstr>Arial</vt:lpstr>
      <vt:lpstr>Assistant</vt:lpstr>
      <vt:lpstr>Calibri</vt:lpstr>
      <vt:lpstr>Noto Sans</vt:lpstr>
      <vt:lpstr>System Font Regular</vt:lpstr>
      <vt:lpstr>Wingdings</vt:lpstr>
      <vt:lpstr>Office Theme</vt:lpstr>
      <vt:lpstr>PowerPoint Presentation</vt:lpstr>
      <vt:lpstr>Table of Contents</vt:lpstr>
      <vt:lpstr>PowerPoint Presentation</vt:lpstr>
      <vt:lpstr>What is this toolkit for?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Amazon</vt:lpstr>
      <vt:lpstr>PowerPoint Presentation</vt:lpstr>
      <vt:lpstr>Netflix</vt:lpstr>
      <vt:lpstr>Tesla</vt:lpstr>
      <vt:lpstr>HubSpot</vt:lpstr>
      <vt:lpstr>PowerPoint Presentation</vt:lpstr>
      <vt:lpstr>PowerPoint Presentation</vt:lpstr>
      <vt:lpstr>About Viima</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Jesse Nieminen</dc:creator>
  <cp:lastModifiedBy>Jesse Nieminen</cp:lastModifiedBy>
  <cp:revision>802</cp:revision>
  <cp:lastPrinted>2019-03-22T11:04:22Z</cp:lastPrinted>
  <dcterms:created xsi:type="dcterms:W3CDTF">2019-03-19T11:30:33Z</dcterms:created>
  <dcterms:modified xsi:type="dcterms:W3CDTF">2021-10-22T07:26:43Z</dcterms:modified>
</cp:coreProperties>
</file>