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9"/>
  </p:notesMasterIdLst>
  <p:sldIdLst>
    <p:sldId id="473" r:id="rId2"/>
    <p:sldId id="440" r:id="rId3"/>
    <p:sldId id="443" r:id="rId4"/>
    <p:sldId id="439" r:id="rId5"/>
    <p:sldId id="446" r:id="rId6"/>
    <p:sldId id="468" r:id="rId7"/>
    <p:sldId id="467" r:id="rId8"/>
    <p:sldId id="448" r:id="rId9"/>
    <p:sldId id="451" r:id="rId10"/>
    <p:sldId id="453" r:id="rId11"/>
    <p:sldId id="452" r:id="rId12"/>
    <p:sldId id="445" r:id="rId13"/>
    <p:sldId id="459" r:id="rId14"/>
    <p:sldId id="454" r:id="rId15"/>
    <p:sldId id="455" r:id="rId16"/>
    <p:sldId id="456" r:id="rId17"/>
    <p:sldId id="457" r:id="rId18"/>
    <p:sldId id="458" r:id="rId19"/>
    <p:sldId id="449" r:id="rId20"/>
    <p:sldId id="463" r:id="rId21"/>
    <p:sldId id="450" r:id="rId22"/>
    <p:sldId id="460" r:id="rId23"/>
    <p:sldId id="461" r:id="rId24"/>
    <p:sldId id="462" r:id="rId25"/>
    <p:sldId id="465" r:id="rId26"/>
    <p:sldId id="466" r:id="rId27"/>
    <p:sldId id="469" r:id="rId28"/>
  </p:sldIdLst>
  <p:sldSz cx="12192000" cy="6858000"/>
  <p:notesSz cx="6858000" cy="9144000"/>
  <p:embeddedFontLst>
    <p:embeddedFont>
      <p:font typeface="Assistant" pitchFamily="2" charset="-79"/>
      <p:regular r:id="rId30"/>
      <p:bold r:id="rId31"/>
    </p:embeddedFont>
    <p:embeddedFont>
      <p:font typeface="Calibri" panose="020F0502020204030204" pitchFamily="34" charset="0"/>
      <p:regular r:id="rId32"/>
      <p:bold r:id="rId33"/>
      <p:italic r:id="rId34"/>
      <p:boldItalic r:id="rId35"/>
    </p:embeddedFont>
    <p:embeddedFont>
      <p:font typeface="Noto Sans" panose="020B0502040504020204" pitchFamily="34" charset="0"/>
      <p:regular r:id="rId36"/>
      <p:bold r:id="rId37"/>
      <p:italic r:id="rId38"/>
    </p:embeddedFont>
    <p:embeddedFont>
      <p:font typeface="Noto Sans Adlam" panose="020B0502040504020204" pitchFamily="34" charset="0"/>
      <p:regular r:id="rId39"/>
    </p:embeddedFont>
  </p:embeddedFontLst>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Myllylä" initials="JM" lastIdx="1" clrIdx="0">
    <p:extLst>
      <p:ext uri="{19B8F6BF-5375-455C-9EA6-DF929625EA0E}">
        <p15:presenceInfo xmlns:p15="http://schemas.microsoft.com/office/powerpoint/2012/main" userId="S::julia.myllyla@viima.com::15ef0949-9b6c-4ac8-b211-0d2f0469e1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7CFF6"/>
    <a:srgbClr val="33DB87"/>
    <a:srgbClr val="34DA88"/>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826" autoAdjust="0"/>
    <p:restoredTop sz="92960" autoAdjust="0"/>
  </p:normalViewPr>
  <p:slideViewPr>
    <p:cSldViewPr snapToObjects="1" showGuides="1">
      <p:cViewPr varScale="1">
        <p:scale>
          <a:sx n="66" d="100"/>
          <a:sy n="66" d="100"/>
        </p:scale>
        <p:origin x="200" y="91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NUL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B6D301-F304-8F41-83BC-B58A1605E3C8}" type="doc">
      <dgm:prSet loTypeId="urn:microsoft.com/office/officeart/2005/8/layout/process1" loCatId="" qsTypeId="urn:microsoft.com/office/officeart/2005/8/quickstyle/simple2" qsCatId="simple" csTypeId="urn:microsoft.com/office/officeart/2005/8/colors/accent1_2" csCatId="accent1" phldr="1"/>
      <dgm:spPr/>
      <dgm:t>
        <a:bodyPr/>
        <a:lstStyle/>
        <a:p>
          <a:endParaRPr lang="en-GB"/>
        </a:p>
      </dgm:t>
    </dgm:pt>
    <dgm:pt modelId="{C48DDAB7-D22C-0A4F-BE52-C7F7421634DB}">
      <dgm:prSet phldrT="[Text]" custT="1"/>
      <dgm:spPr/>
      <dgm:t>
        <a:bodyPr/>
        <a:lstStyle/>
        <a:p>
          <a:r>
            <a:rPr lang="en-US" sz="1400" b="1" dirty="0">
              <a:latin typeface="+mj-lt"/>
            </a:rPr>
            <a:t>DEFINE</a:t>
          </a:r>
          <a:endParaRPr lang="en-GB" sz="1400" dirty="0"/>
        </a:p>
      </dgm:t>
    </dgm:pt>
    <dgm:pt modelId="{1023FC72-2BC8-7044-B14A-87921447E9EA}" type="parTrans" cxnId="{6EC0460F-82D3-5043-9585-11DFC684A43B}">
      <dgm:prSet/>
      <dgm:spPr/>
      <dgm:t>
        <a:bodyPr/>
        <a:lstStyle/>
        <a:p>
          <a:endParaRPr lang="en-GB" sz="1400"/>
        </a:p>
      </dgm:t>
    </dgm:pt>
    <dgm:pt modelId="{D745C7B2-9A59-7647-B22D-69EC4DE3EC72}" type="sibTrans" cxnId="{6EC0460F-82D3-5043-9585-11DFC684A43B}">
      <dgm:prSet custT="1"/>
      <dgm:spPr>
        <a:solidFill>
          <a:schemeClr val="bg2">
            <a:lumMod val="75000"/>
          </a:schemeClr>
        </a:solidFill>
      </dgm:spPr>
      <dgm:t>
        <a:bodyPr/>
        <a:lstStyle/>
        <a:p>
          <a:endParaRPr lang="en-GB" sz="1400"/>
        </a:p>
      </dgm:t>
    </dgm:pt>
    <dgm:pt modelId="{06EA2350-E524-3543-9828-9C4093F22DA4}">
      <dgm:prSet phldrT="[Text]" custT="1"/>
      <dgm:spPr/>
      <dgm:t>
        <a:bodyPr/>
        <a:lstStyle/>
        <a:p>
          <a:r>
            <a:rPr lang="en-US" sz="1400" b="1" dirty="0">
              <a:latin typeface="+mj-lt"/>
            </a:rPr>
            <a:t>LOCATE</a:t>
          </a:r>
          <a:endParaRPr lang="en-GB" sz="1400" dirty="0"/>
        </a:p>
      </dgm:t>
    </dgm:pt>
    <dgm:pt modelId="{BF434214-5929-4A43-B67C-F3C5CA4F15D3}" type="parTrans" cxnId="{2A4400D7-C373-3343-B3A1-31A452BFF867}">
      <dgm:prSet/>
      <dgm:spPr/>
      <dgm:t>
        <a:bodyPr/>
        <a:lstStyle/>
        <a:p>
          <a:endParaRPr lang="en-GB" sz="1400"/>
        </a:p>
      </dgm:t>
    </dgm:pt>
    <dgm:pt modelId="{2EF26A9F-8C8F-C347-BE68-88EB1CF842D4}" type="sibTrans" cxnId="{2A4400D7-C373-3343-B3A1-31A452BFF867}">
      <dgm:prSet custT="1"/>
      <dgm:spPr>
        <a:solidFill>
          <a:schemeClr val="bg2">
            <a:lumMod val="75000"/>
          </a:schemeClr>
        </a:solidFill>
      </dgm:spPr>
      <dgm:t>
        <a:bodyPr/>
        <a:lstStyle/>
        <a:p>
          <a:endParaRPr lang="en-GB" sz="1400"/>
        </a:p>
      </dgm:t>
    </dgm:pt>
    <dgm:pt modelId="{80F872F8-09A0-CD40-BD70-4A56BA2E0DCD}">
      <dgm:prSet phldrT="[Text]" custT="1"/>
      <dgm:spPr/>
      <dgm:t>
        <a:bodyPr/>
        <a:lstStyle/>
        <a:p>
          <a:r>
            <a:rPr lang="en-US" sz="1400" b="1" dirty="0">
              <a:latin typeface="+mj-lt"/>
            </a:rPr>
            <a:t>PREPARE</a:t>
          </a:r>
          <a:endParaRPr lang="en-GB" sz="1400" dirty="0"/>
        </a:p>
      </dgm:t>
    </dgm:pt>
    <dgm:pt modelId="{F01D0C6C-4945-2343-B75E-6963D353E7D7}" type="parTrans" cxnId="{4AB280FD-87DA-4248-A291-328C59A0E496}">
      <dgm:prSet/>
      <dgm:spPr/>
      <dgm:t>
        <a:bodyPr/>
        <a:lstStyle/>
        <a:p>
          <a:endParaRPr lang="en-GB" sz="1400"/>
        </a:p>
      </dgm:t>
    </dgm:pt>
    <dgm:pt modelId="{2EC0806B-29BB-814F-A81A-FA8A3E79868C}" type="sibTrans" cxnId="{4AB280FD-87DA-4248-A291-328C59A0E496}">
      <dgm:prSet custT="1"/>
      <dgm:spPr>
        <a:solidFill>
          <a:schemeClr val="bg2">
            <a:lumMod val="75000"/>
          </a:schemeClr>
        </a:solidFill>
      </dgm:spPr>
      <dgm:t>
        <a:bodyPr/>
        <a:lstStyle/>
        <a:p>
          <a:endParaRPr lang="en-GB" sz="1400"/>
        </a:p>
      </dgm:t>
    </dgm:pt>
    <dgm:pt modelId="{A24CE9F0-A3C0-6A40-A473-90015AFCB0EB}">
      <dgm:prSet custT="1"/>
      <dgm:spPr/>
      <dgm:t>
        <a:bodyPr/>
        <a:lstStyle/>
        <a:p>
          <a:r>
            <a:rPr lang="en-US" sz="1400" b="1" dirty="0">
              <a:latin typeface="+mj-lt"/>
            </a:rPr>
            <a:t>CONFIRM</a:t>
          </a:r>
          <a:endParaRPr lang="en-GB" sz="1400" dirty="0"/>
        </a:p>
      </dgm:t>
    </dgm:pt>
    <dgm:pt modelId="{CA698063-70A3-404C-8B4D-1F839EB46BCD}" type="parTrans" cxnId="{8BA295D9-F410-C947-B118-B9476BC13DCD}">
      <dgm:prSet/>
      <dgm:spPr/>
      <dgm:t>
        <a:bodyPr/>
        <a:lstStyle/>
        <a:p>
          <a:endParaRPr lang="en-GB" sz="1400"/>
        </a:p>
      </dgm:t>
    </dgm:pt>
    <dgm:pt modelId="{5EC2B0CB-3AEB-B241-8DAC-44EA1DDBDCD3}" type="sibTrans" cxnId="{8BA295D9-F410-C947-B118-B9476BC13DCD}">
      <dgm:prSet/>
      <dgm:spPr/>
      <dgm:t>
        <a:bodyPr/>
        <a:lstStyle/>
        <a:p>
          <a:endParaRPr lang="en-GB" sz="1400"/>
        </a:p>
      </dgm:t>
    </dgm:pt>
    <dgm:pt modelId="{0551EEFA-5816-8449-ABEF-022B748DEE25}" type="pres">
      <dgm:prSet presAssocID="{AEB6D301-F304-8F41-83BC-B58A1605E3C8}" presName="Name0" presStyleCnt="0">
        <dgm:presLayoutVars>
          <dgm:dir/>
          <dgm:resizeHandles val="exact"/>
        </dgm:presLayoutVars>
      </dgm:prSet>
      <dgm:spPr/>
    </dgm:pt>
    <dgm:pt modelId="{8E80E753-B40F-F44B-A5A1-78D3BFCEF051}" type="pres">
      <dgm:prSet presAssocID="{C48DDAB7-D22C-0A4F-BE52-C7F7421634DB}" presName="node" presStyleLbl="node1" presStyleIdx="0" presStyleCnt="4">
        <dgm:presLayoutVars>
          <dgm:bulletEnabled val="1"/>
        </dgm:presLayoutVars>
      </dgm:prSet>
      <dgm:spPr/>
    </dgm:pt>
    <dgm:pt modelId="{2F09E18F-8879-4845-A5EF-26D4D4B37995}" type="pres">
      <dgm:prSet presAssocID="{D745C7B2-9A59-7647-B22D-69EC4DE3EC72}" presName="sibTrans" presStyleLbl="sibTrans2D1" presStyleIdx="0" presStyleCnt="3"/>
      <dgm:spPr/>
    </dgm:pt>
    <dgm:pt modelId="{ED66A71F-9F2B-C140-9547-28A1BC7F9B9F}" type="pres">
      <dgm:prSet presAssocID="{D745C7B2-9A59-7647-B22D-69EC4DE3EC72}" presName="connectorText" presStyleLbl="sibTrans2D1" presStyleIdx="0" presStyleCnt="3"/>
      <dgm:spPr/>
    </dgm:pt>
    <dgm:pt modelId="{53A17FF4-1E34-AB42-A897-4B5CC8860D4D}" type="pres">
      <dgm:prSet presAssocID="{06EA2350-E524-3543-9828-9C4093F22DA4}" presName="node" presStyleLbl="node1" presStyleIdx="1" presStyleCnt="4">
        <dgm:presLayoutVars>
          <dgm:bulletEnabled val="1"/>
        </dgm:presLayoutVars>
      </dgm:prSet>
      <dgm:spPr/>
    </dgm:pt>
    <dgm:pt modelId="{A5F8F1CF-1890-1D44-95BD-BAF67530761B}" type="pres">
      <dgm:prSet presAssocID="{2EF26A9F-8C8F-C347-BE68-88EB1CF842D4}" presName="sibTrans" presStyleLbl="sibTrans2D1" presStyleIdx="1" presStyleCnt="3"/>
      <dgm:spPr/>
    </dgm:pt>
    <dgm:pt modelId="{A2B3C32E-38CA-AB49-9443-58DE151F41C5}" type="pres">
      <dgm:prSet presAssocID="{2EF26A9F-8C8F-C347-BE68-88EB1CF842D4}" presName="connectorText" presStyleLbl="sibTrans2D1" presStyleIdx="1" presStyleCnt="3"/>
      <dgm:spPr/>
    </dgm:pt>
    <dgm:pt modelId="{4229622E-87F8-374E-8645-4EAA50F77776}" type="pres">
      <dgm:prSet presAssocID="{80F872F8-09A0-CD40-BD70-4A56BA2E0DCD}" presName="node" presStyleLbl="node1" presStyleIdx="2" presStyleCnt="4">
        <dgm:presLayoutVars>
          <dgm:bulletEnabled val="1"/>
        </dgm:presLayoutVars>
      </dgm:prSet>
      <dgm:spPr/>
    </dgm:pt>
    <dgm:pt modelId="{BE701B73-C872-334B-A925-B2CF69EB0134}" type="pres">
      <dgm:prSet presAssocID="{2EC0806B-29BB-814F-A81A-FA8A3E79868C}" presName="sibTrans" presStyleLbl="sibTrans2D1" presStyleIdx="2" presStyleCnt="3"/>
      <dgm:spPr/>
    </dgm:pt>
    <dgm:pt modelId="{EE3EE759-C932-C045-AE57-EDC3FD120ECA}" type="pres">
      <dgm:prSet presAssocID="{2EC0806B-29BB-814F-A81A-FA8A3E79868C}" presName="connectorText" presStyleLbl="sibTrans2D1" presStyleIdx="2" presStyleCnt="3"/>
      <dgm:spPr/>
    </dgm:pt>
    <dgm:pt modelId="{B6212A98-6CC8-F543-9113-E07CE6EC8EAE}" type="pres">
      <dgm:prSet presAssocID="{A24CE9F0-A3C0-6A40-A473-90015AFCB0EB}" presName="node" presStyleLbl="node1" presStyleIdx="3" presStyleCnt="4">
        <dgm:presLayoutVars>
          <dgm:bulletEnabled val="1"/>
        </dgm:presLayoutVars>
      </dgm:prSet>
      <dgm:spPr/>
    </dgm:pt>
  </dgm:ptLst>
  <dgm:cxnLst>
    <dgm:cxn modelId="{6EC0460F-82D3-5043-9585-11DFC684A43B}" srcId="{AEB6D301-F304-8F41-83BC-B58A1605E3C8}" destId="{C48DDAB7-D22C-0A4F-BE52-C7F7421634DB}" srcOrd="0" destOrd="0" parTransId="{1023FC72-2BC8-7044-B14A-87921447E9EA}" sibTransId="{D745C7B2-9A59-7647-B22D-69EC4DE3EC72}"/>
    <dgm:cxn modelId="{9AA75912-32E8-3841-ABA9-6EBF35A6BA14}" type="presOf" srcId="{D745C7B2-9A59-7647-B22D-69EC4DE3EC72}" destId="{ED66A71F-9F2B-C140-9547-28A1BC7F9B9F}" srcOrd="1" destOrd="0" presId="urn:microsoft.com/office/officeart/2005/8/layout/process1"/>
    <dgm:cxn modelId="{7596BA13-AAD0-ED45-B288-87B754F5D971}" type="presOf" srcId="{06EA2350-E524-3543-9828-9C4093F22DA4}" destId="{53A17FF4-1E34-AB42-A897-4B5CC8860D4D}" srcOrd="0" destOrd="0" presId="urn:microsoft.com/office/officeart/2005/8/layout/process1"/>
    <dgm:cxn modelId="{4572FD15-3E8E-AA4D-87C6-D6BAEB410B52}" type="presOf" srcId="{2EF26A9F-8C8F-C347-BE68-88EB1CF842D4}" destId="{A2B3C32E-38CA-AB49-9443-58DE151F41C5}" srcOrd="1" destOrd="0" presId="urn:microsoft.com/office/officeart/2005/8/layout/process1"/>
    <dgm:cxn modelId="{B7DA831A-E5E2-564E-B3DB-0171DCF85196}" type="presOf" srcId="{2EC0806B-29BB-814F-A81A-FA8A3E79868C}" destId="{BE701B73-C872-334B-A925-B2CF69EB0134}" srcOrd="0" destOrd="0" presId="urn:microsoft.com/office/officeart/2005/8/layout/process1"/>
    <dgm:cxn modelId="{577FD32A-FB34-3546-84AC-B96AE67724C4}" type="presOf" srcId="{80F872F8-09A0-CD40-BD70-4A56BA2E0DCD}" destId="{4229622E-87F8-374E-8645-4EAA50F77776}" srcOrd="0" destOrd="0" presId="urn:microsoft.com/office/officeart/2005/8/layout/process1"/>
    <dgm:cxn modelId="{52C61A3C-FBB8-3143-BE2D-5A0BB0E5711B}" type="presOf" srcId="{C48DDAB7-D22C-0A4F-BE52-C7F7421634DB}" destId="{8E80E753-B40F-F44B-A5A1-78D3BFCEF051}" srcOrd="0" destOrd="0" presId="urn:microsoft.com/office/officeart/2005/8/layout/process1"/>
    <dgm:cxn modelId="{8A1A544B-2286-8343-B80D-EE98F24E0968}" type="presOf" srcId="{D745C7B2-9A59-7647-B22D-69EC4DE3EC72}" destId="{2F09E18F-8879-4845-A5EF-26D4D4B37995}" srcOrd="0" destOrd="0" presId="urn:microsoft.com/office/officeart/2005/8/layout/process1"/>
    <dgm:cxn modelId="{7095F35F-0763-AE4C-9F22-4FB926E6BFCB}" type="presOf" srcId="{2EC0806B-29BB-814F-A81A-FA8A3E79868C}" destId="{EE3EE759-C932-C045-AE57-EDC3FD120ECA}" srcOrd="1" destOrd="0" presId="urn:microsoft.com/office/officeart/2005/8/layout/process1"/>
    <dgm:cxn modelId="{E5279A6E-6317-1B44-AFBE-556E4219A130}" type="presOf" srcId="{A24CE9F0-A3C0-6A40-A473-90015AFCB0EB}" destId="{B6212A98-6CC8-F543-9113-E07CE6EC8EAE}" srcOrd="0" destOrd="0" presId="urn:microsoft.com/office/officeart/2005/8/layout/process1"/>
    <dgm:cxn modelId="{AA38E36F-858C-F94E-A98B-29B03E28515B}" type="presOf" srcId="{AEB6D301-F304-8F41-83BC-B58A1605E3C8}" destId="{0551EEFA-5816-8449-ABEF-022B748DEE25}" srcOrd="0" destOrd="0" presId="urn:microsoft.com/office/officeart/2005/8/layout/process1"/>
    <dgm:cxn modelId="{9FF0A5D3-BD70-0C4D-91DB-CB421BC4BD1C}" type="presOf" srcId="{2EF26A9F-8C8F-C347-BE68-88EB1CF842D4}" destId="{A5F8F1CF-1890-1D44-95BD-BAF67530761B}" srcOrd="0" destOrd="0" presId="urn:microsoft.com/office/officeart/2005/8/layout/process1"/>
    <dgm:cxn modelId="{2A4400D7-C373-3343-B3A1-31A452BFF867}" srcId="{AEB6D301-F304-8F41-83BC-B58A1605E3C8}" destId="{06EA2350-E524-3543-9828-9C4093F22DA4}" srcOrd="1" destOrd="0" parTransId="{BF434214-5929-4A43-B67C-F3C5CA4F15D3}" sibTransId="{2EF26A9F-8C8F-C347-BE68-88EB1CF842D4}"/>
    <dgm:cxn modelId="{8BA295D9-F410-C947-B118-B9476BC13DCD}" srcId="{AEB6D301-F304-8F41-83BC-B58A1605E3C8}" destId="{A24CE9F0-A3C0-6A40-A473-90015AFCB0EB}" srcOrd="3" destOrd="0" parTransId="{CA698063-70A3-404C-8B4D-1F839EB46BCD}" sibTransId="{5EC2B0CB-3AEB-B241-8DAC-44EA1DDBDCD3}"/>
    <dgm:cxn modelId="{4AB280FD-87DA-4248-A291-328C59A0E496}" srcId="{AEB6D301-F304-8F41-83BC-B58A1605E3C8}" destId="{80F872F8-09A0-CD40-BD70-4A56BA2E0DCD}" srcOrd="2" destOrd="0" parTransId="{F01D0C6C-4945-2343-B75E-6963D353E7D7}" sibTransId="{2EC0806B-29BB-814F-A81A-FA8A3E79868C}"/>
    <dgm:cxn modelId="{A9DA8CB7-1872-2E43-A534-EA38D5631619}" type="presParOf" srcId="{0551EEFA-5816-8449-ABEF-022B748DEE25}" destId="{8E80E753-B40F-F44B-A5A1-78D3BFCEF051}" srcOrd="0" destOrd="0" presId="urn:microsoft.com/office/officeart/2005/8/layout/process1"/>
    <dgm:cxn modelId="{F0975F97-A993-CE4C-B756-65BBCC2858AA}" type="presParOf" srcId="{0551EEFA-5816-8449-ABEF-022B748DEE25}" destId="{2F09E18F-8879-4845-A5EF-26D4D4B37995}" srcOrd="1" destOrd="0" presId="urn:microsoft.com/office/officeart/2005/8/layout/process1"/>
    <dgm:cxn modelId="{44C61F74-492C-9E4E-8C4C-A50C5193F92D}" type="presParOf" srcId="{2F09E18F-8879-4845-A5EF-26D4D4B37995}" destId="{ED66A71F-9F2B-C140-9547-28A1BC7F9B9F}" srcOrd="0" destOrd="0" presId="urn:microsoft.com/office/officeart/2005/8/layout/process1"/>
    <dgm:cxn modelId="{A26608A8-ED8C-2645-8199-C4972D31F63A}" type="presParOf" srcId="{0551EEFA-5816-8449-ABEF-022B748DEE25}" destId="{53A17FF4-1E34-AB42-A897-4B5CC8860D4D}" srcOrd="2" destOrd="0" presId="urn:microsoft.com/office/officeart/2005/8/layout/process1"/>
    <dgm:cxn modelId="{DD4FA679-C4CA-9549-9F17-71E68A4B9F76}" type="presParOf" srcId="{0551EEFA-5816-8449-ABEF-022B748DEE25}" destId="{A5F8F1CF-1890-1D44-95BD-BAF67530761B}" srcOrd="3" destOrd="0" presId="urn:microsoft.com/office/officeart/2005/8/layout/process1"/>
    <dgm:cxn modelId="{06CFD18C-3109-A243-AB86-12D8F54C744F}" type="presParOf" srcId="{A5F8F1CF-1890-1D44-95BD-BAF67530761B}" destId="{A2B3C32E-38CA-AB49-9443-58DE151F41C5}" srcOrd="0" destOrd="0" presId="urn:microsoft.com/office/officeart/2005/8/layout/process1"/>
    <dgm:cxn modelId="{C7070F4E-0AD1-884E-B101-B3175CBD5433}" type="presParOf" srcId="{0551EEFA-5816-8449-ABEF-022B748DEE25}" destId="{4229622E-87F8-374E-8645-4EAA50F77776}" srcOrd="4" destOrd="0" presId="urn:microsoft.com/office/officeart/2005/8/layout/process1"/>
    <dgm:cxn modelId="{DA1850EC-35A3-ED47-8B41-A2B282586F0F}" type="presParOf" srcId="{0551EEFA-5816-8449-ABEF-022B748DEE25}" destId="{BE701B73-C872-334B-A925-B2CF69EB0134}" srcOrd="5" destOrd="0" presId="urn:microsoft.com/office/officeart/2005/8/layout/process1"/>
    <dgm:cxn modelId="{87840B8B-DFCB-5647-AA94-3E85DF743F18}" type="presParOf" srcId="{BE701B73-C872-334B-A925-B2CF69EB0134}" destId="{EE3EE759-C932-C045-AE57-EDC3FD120ECA}" srcOrd="0" destOrd="0" presId="urn:microsoft.com/office/officeart/2005/8/layout/process1"/>
    <dgm:cxn modelId="{8104AB15-F478-F840-8344-6C9813E67C92}" type="presParOf" srcId="{0551EEFA-5816-8449-ABEF-022B748DEE25}" destId="{B6212A98-6CC8-F543-9113-E07CE6EC8EAE}" srcOrd="6" destOrd="0" presId="urn:microsoft.com/office/officeart/2005/8/layout/process1"/>
  </dgm:cxnLst>
  <dgm:bg>
    <a:effectLst>
      <a:outerShdw blurRad="50800" dist="38100" dir="5400000" sx="54000" sy="54000" algn="t" rotWithShape="0">
        <a:prstClr val="black">
          <a:alpha val="47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B6D301-F304-8F41-83BC-B58A1605E3C8}"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C48DDAB7-D22C-0A4F-BE52-C7F7421634DB}">
      <dgm:prSet phldrT="[Text]" custT="1"/>
      <dgm:spPr/>
      <dgm:t>
        <a:bodyPr/>
        <a:lstStyle/>
        <a:p>
          <a:r>
            <a:rPr lang="en-US" sz="1400" b="1" dirty="0">
              <a:latin typeface="+mj-lt"/>
            </a:rPr>
            <a:t>EXECUTE</a:t>
          </a:r>
          <a:endParaRPr lang="en-GB" sz="1400" dirty="0"/>
        </a:p>
      </dgm:t>
    </dgm:pt>
    <dgm:pt modelId="{1023FC72-2BC8-7044-B14A-87921447E9EA}" type="parTrans" cxnId="{6EC0460F-82D3-5043-9585-11DFC684A43B}">
      <dgm:prSet/>
      <dgm:spPr/>
      <dgm:t>
        <a:bodyPr/>
        <a:lstStyle/>
        <a:p>
          <a:endParaRPr lang="en-GB" sz="1400"/>
        </a:p>
      </dgm:t>
    </dgm:pt>
    <dgm:pt modelId="{D745C7B2-9A59-7647-B22D-69EC4DE3EC72}" type="sibTrans" cxnId="{6EC0460F-82D3-5043-9585-11DFC684A43B}">
      <dgm:prSet custT="1"/>
      <dgm:spPr>
        <a:solidFill>
          <a:schemeClr val="bg2">
            <a:lumMod val="75000"/>
          </a:schemeClr>
        </a:solidFill>
      </dgm:spPr>
      <dgm:t>
        <a:bodyPr/>
        <a:lstStyle/>
        <a:p>
          <a:endParaRPr lang="en-GB" sz="1400"/>
        </a:p>
      </dgm:t>
    </dgm:pt>
    <dgm:pt modelId="{06EA2350-E524-3543-9828-9C4093F22DA4}">
      <dgm:prSet phldrT="[Text]" custT="1"/>
      <dgm:spPr/>
      <dgm:t>
        <a:bodyPr/>
        <a:lstStyle/>
        <a:p>
          <a:r>
            <a:rPr lang="en-US" sz="1400" b="1" dirty="0">
              <a:latin typeface="+mj-lt"/>
            </a:rPr>
            <a:t>MONITOR</a:t>
          </a:r>
          <a:endParaRPr lang="en-GB" sz="1400" dirty="0"/>
        </a:p>
      </dgm:t>
    </dgm:pt>
    <dgm:pt modelId="{BF434214-5929-4A43-B67C-F3C5CA4F15D3}" type="parTrans" cxnId="{2A4400D7-C373-3343-B3A1-31A452BFF867}">
      <dgm:prSet/>
      <dgm:spPr/>
      <dgm:t>
        <a:bodyPr/>
        <a:lstStyle/>
        <a:p>
          <a:endParaRPr lang="en-GB" sz="1400"/>
        </a:p>
      </dgm:t>
    </dgm:pt>
    <dgm:pt modelId="{2EF26A9F-8C8F-C347-BE68-88EB1CF842D4}" type="sibTrans" cxnId="{2A4400D7-C373-3343-B3A1-31A452BFF867}">
      <dgm:prSet custT="1"/>
      <dgm:spPr>
        <a:solidFill>
          <a:schemeClr val="bg2">
            <a:lumMod val="75000"/>
          </a:schemeClr>
        </a:solidFill>
      </dgm:spPr>
      <dgm:t>
        <a:bodyPr/>
        <a:lstStyle/>
        <a:p>
          <a:endParaRPr lang="en-GB" sz="1400"/>
        </a:p>
      </dgm:t>
    </dgm:pt>
    <dgm:pt modelId="{80F872F8-09A0-CD40-BD70-4A56BA2E0DCD}">
      <dgm:prSet phldrT="[Text]" custT="1"/>
      <dgm:spPr/>
      <dgm:t>
        <a:bodyPr/>
        <a:lstStyle/>
        <a:p>
          <a:r>
            <a:rPr lang="en-US" sz="1400" b="1" dirty="0">
              <a:latin typeface="+mj-lt"/>
            </a:rPr>
            <a:t>MODIFY</a:t>
          </a:r>
          <a:endParaRPr lang="en-GB" sz="1400" dirty="0"/>
        </a:p>
      </dgm:t>
    </dgm:pt>
    <dgm:pt modelId="{F01D0C6C-4945-2343-B75E-6963D353E7D7}" type="parTrans" cxnId="{4AB280FD-87DA-4248-A291-328C59A0E496}">
      <dgm:prSet/>
      <dgm:spPr/>
      <dgm:t>
        <a:bodyPr/>
        <a:lstStyle/>
        <a:p>
          <a:endParaRPr lang="en-GB" sz="1400"/>
        </a:p>
      </dgm:t>
    </dgm:pt>
    <dgm:pt modelId="{2EC0806B-29BB-814F-A81A-FA8A3E79868C}" type="sibTrans" cxnId="{4AB280FD-87DA-4248-A291-328C59A0E496}">
      <dgm:prSet custT="1"/>
      <dgm:spPr>
        <a:solidFill>
          <a:schemeClr val="bg2">
            <a:lumMod val="75000"/>
          </a:schemeClr>
        </a:solidFill>
      </dgm:spPr>
      <dgm:t>
        <a:bodyPr/>
        <a:lstStyle/>
        <a:p>
          <a:endParaRPr lang="en-GB" sz="1400"/>
        </a:p>
      </dgm:t>
    </dgm:pt>
    <dgm:pt modelId="{A24CE9F0-A3C0-6A40-A473-90015AFCB0EB}">
      <dgm:prSet custT="1"/>
      <dgm:spPr/>
      <dgm:t>
        <a:bodyPr/>
        <a:lstStyle/>
        <a:p>
          <a:r>
            <a:rPr lang="en-US" sz="1400" b="1" dirty="0">
              <a:latin typeface="+mj-lt"/>
            </a:rPr>
            <a:t>CONCLUDE</a:t>
          </a:r>
          <a:endParaRPr lang="en-GB" sz="1400" dirty="0"/>
        </a:p>
      </dgm:t>
    </dgm:pt>
    <dgm:pt modelId="{CA698063-70A3-404C-8B4D-1F839EB46BCD}" type="parTrans" cxnId="{8BA295D9-F410-C947-B118-B9476BC13DCD}">
      <dgm:prSet/>
      <dgm:spPr/>
      <dgm:t>
        <a:bodyPr/>
        <a:lstStyle/>
        <a:p>
          <a:endParaRPr lang="en-GB" sz="1400"/>
        </a:p>
      </dgm:t>
    </dgm:pt>
    <dgm:pt modelId="{5EC2B0CB-3AEB-B241-8DAC-44EA1DDBDCD3}" type="sibTrans" cxnId="{8BA295D9-F410-C947-B118-B9476BC13DCD}">
      <dgm:prSet/>
      <dgm:spPr/>
      <dgm:t>
        <a:bodyPr/>
        <a:lstStyle/>
        <a:p>
          <a:endParaRPr lang="en-GB" sz="1400"/>
        </a:p>
      </dgm:t>
    </dgm:pt>
    <dgm:pt modelId="{1BB93212-9E56-F74B-9EC7-70CB45F5E473}" type="pres">
      <dgm:prSet presAssocID="{AEB6D301-F304-8F41-83BC-B58A1605E3C8}" presName="Name0" presStyleCnt="0">
        <dgm:presLayoutVars>
          <dgm:dir/>
          <dgm:resizeHandles val="exact"/>
        </dgm:presLayoutVars>
      </dgm:prSet>
      <dgm:spPr/>
    </dgm:pt>
    <dgm:pt modelId="{67AB5168-19F2-3444-9ABF-9299B829F25C}" type="pres">
      <dgm:prSet presAssocID="{C48DDAB7-D22C-0A4F-BE52-C7F7421634DB}" presName="node" presStyleLbl="node1" presStyleIdx="0" presStyleCnt="4" custLinFactNeighborX="-48968" custLinFactNeighborY="16505">
        <dgm:presLayoutVars>
          <dgm:bulletEnabled val="1"/>
        </dgm:presLayoutVars>
      </dgm:prSet>
      <dgm:spPr/>
    </dgm:pt>
    <dgm:pt modelId="{1525450F-90D8-3A45-B9CB-FB9B84E48805}" type="pres">
      <dgm:prSet presAssocID="{D745C7B2-9A59-7647-B22D-69EC4DE3EC72}" presName="sibTrans" presStyleLbl="sibTrans2D1" presStyleIdx="0" presStyleCnt="3"/>
      <dgm:spPr/>
    </dgm:pt>
    <dgm:pt modelId="{849F1EC4-4034-4240-BB63-E50EEAB82F4C}" type="pres">
      <dgm:prSet presAssocID="{D745C7B2-9A59-7647-B22D-69EC4DE3EC72}" presName="connectorText" presStyleLbl="sibTrans2D1" presStyleIdx="0" presStyleCnt="3"/>
      <dgm:spPr/>
    </dgm:pt>
    <dgm:pt modelId="{AED384C7-3007-7B4F-A84F-39F4E046212B}" type="pres">
      <dgm:prSet presAssocID="{06EA2350-E524-3543-9828-9C4093F22DA4}" presName="node" presStyleLbl="node1" presStyleIdx="1" presStyleCnt="4">
        <dgm:presLayoutVars>
          <dgm:bulletEnabled val="1"/>
        </dgm:presLayoutVars>
      </dgm:prSet>
      <dgm:spPr/>
    </dgm:pt>
    <dgm:pt modelId="{4558CBB9-2771-9347-A52B-03F3A0206545}" type="pres">
      <dgm:prSet presAssocID="{2EF26A9F-8C8F-C347-BE68-88EB1CF842D4}" presName="sibTrans" presStyleLbl="sibTrans2D1" presStyleIdx="1" presStyleCnt="3"/>
      <dgm:spPr/>
    </dgm:pt>
    <dgm:pt modelId="{7469756D-FCF3-3543-AD3F-D95D5D27C90E}" type="pres">
      <dgm:prSet presAssocID="{2EF26A9F-8C8F-C347-BE68-88EB1CF842D4}" presName="connectorText" presStyleLbl="sibTrans2D1" presStyleIdx="1" presStyleCnt="3"/>
      <dgm:spPr/>
    </dgm:pt>
    <dgm:pt modelId="{5D0BA083-45F4-F543-A982-9C1F8B4F8CC4}" type="pres">
      <dgm:prSet presAssocID="{80F872F8-09A0-CD40-BD70-4A56BA2E0DCD}" presName="node" presStyleLbl="node1" presStyleIdx="2" presStyleCnt="4">
        <dgm:presLayoutVars>
          <dgm:bulletEnabled val="1"/>
        </dgm:presLayoutVars>
      </dgm:prSet>
      <dgm:spPr/>
    </dgm:pt>
    <dgm:pt modelId="{29C64A7E-9599-E840-B4DC-10CA65E13CFC}" type="pres">
      <dgm:prSet presAssocID="{2EC0806B-29BB-814F-A81A-FA8A3E79868C}" presName="sibTrans" presStyleLbl="sibTrans2D1" presStyleIdx="2" presStyleCnt="3"/>
      <dgm:spPr/>
    </dgm:pt>
    <dgm:pt modelId="{94791C85-FB68-6247-821A-93CBC41A9C62}" type="pres">
      <dgm:prSet presAssocID="{2EC0806B-29BB-814F-A81A-FA8A3E79868C}" presName="connectorText" presStyleLbl="sibTrans2D1" presStyleIdx="2" presStyleCnt="3"/>
      <dgm:spPr/>
    </dgm:pt>
    <dgm:pt modelId="{555D1701-6CE7-4D44-A177-AB47BCD22775}" type="pres">
      <dgm:prSet presAssocID="{A24CE9F0-A3C0-6A40-A473-90015AFCB0EB}" presName="node" presStyleLbl="node1" presStyleIdx="3" presStyleCnt="4" custLinFactX="131756" custLinFactNeighborX="200000" custLinFactNeighborY="-58254">
        <dgm:presLayoutVars>
          <dgm:bulletEnabled val="1"/>
        </dgm:presLayoutVars>
      </dgm:prSet>
      <dgm:spPr/>
    </dgm:pt>
  </dgm:ptLst>
  <dgm:cxnLst>
    <dgm:cxn modelId="{6ACEF103-DE88-4945-8F04-3C9C691CAAB5}" type="presOf" srcId="{A24CE9F0-A3C0-6A40-A473-90015AFCB0EB}" destId="{555D1701-6CE7-4D44-A177-AB47BCD22775}" srcOrd="0" destOrd="0" presId="urn:microsoft.com/office/officeart/2005/8/layout/process1"/>
    <dgm:cxn modelId="{6EC0460F-82D3-5043-9585-11DFC684A43B}" srcId="{AEB6D301-F304-8F41-83BC-B58A1605E3C8}" destId="{C48DDAB7-D22C-0A4F-BE52-C7F7421634DB}" srcOrd="0" destOrd="0" parTransId="{1023FC72-2BC8-7044-B14A-87921447E9EA}" sibTransId="{D745C7B2-9A59-7647-B22D-69EC4DE3EC72}"/>
    <dgm:cxn modelId="{F395DE23-2D01-B941-9A05-5E9B73E09D5B}" type="presOf" srcId="{C48DDAB7-D22C-0A4F-BE52-C7F7421634DB}" destId="{67AB5168-19F2-3444-9ABF-9299B829F25C}" srcOrd="0" destOrd="0" presId="urn:microsoft.com/office/officeart/2005/8/layout/process1"/>
    <dgm:cxn modelId="{F462AD33-9B04-1A41-996D-467E26F49C7C}" type="presOf" srcId="{06EA2350-E524-3543-9828-9C4093F22DA4}" destId="{AED384C7-3007-7B4F-A84F-39F4E046212B}" srcOrd="0" destOrd="0" presId="urn:microsoft.com/office/officeart/2005/8/layout/process1"/>
    <dgm:cxn modelId="{4B88E946-ACEE-A14C-B8E1-D982CC23FB86}" type="presOf" srcId="{2EF26A9F-8C8F-C347-BE68-88EB1CF842D4}" destId="{4558CBB9-2771-9347-A52B-03F3A0206545}" srcOrd="0" destOrd="0" presId="urn:microsoft.com/office/officeart/2005/8/layout/process1"/>
    <dgm:cxn modelId="{8AAAF04C-3F29-E642-B645-A979E238EA44}" type="presOf" srcId="{AEB6D301-F304-8F41-83BC-B58A1605E3C8}" destId="{1BB93212-9E56-F74B-9EC7-70CB45F5E473}" srcOrd="0" destOrd="0" presId="urn:microsoft.com/office/officeart/2005/8/layout/process1"/>
    <dgm:cxn modelId="{D6CB9650-8016-A848-A88B-983E3D1FB9F5}" type="presOf" srcId="{2EF26A9F-8C8F-C347-BE68-88EB1CF842D4}" destId="{7469756D-FCF3-3543-AD3F-D95D5D27C90E}" srcOrd="1" destOrd="0" presId="urn:microsoft.com/office/officeart/2005/8/layout/process1"/>
    <dgm:cxn modelId="{18266E62-2296-1D44-B581-F686AFE50AAD}" type="presOf" srcId="{D745C7B2-9A59-7647-B22D-69EC4DE3EC72}" destId="{1525450F-90D8-3A45-B9CB-FB9B84E48805}" srcOrd="0" destOrd="0" presId="urn:microsoft.com/office/officeart/2005/8/layout/process1"/>
    <dgm:cxn modelId="{3444B97B-0A51-2D4E-9146-16B861D1FBB0}" type="presOf" srcId="{D745C7B2-9A59-7647-B22D-69EC4DE3EC72}" destId="{849F1EC4-4034-4240-BB63-E50EEAB82F4C}" srcOrd="1" destOrd="0" presId="urn:microsoft.com/office/officeart/2005/8/layout/process1"/>
    <dgm:cxn modelId="{A3E4A182-32C3-2141-8625-B9182BA9F854}" type="presOf" srcId="{2EC0806B-29BB-814F-A81A-FA8A3E79868C}" destId="{29C64A7E-9599-E840-B4DC-10CA65E13CFC}" srcOrd="0" destOrd="0" presId="urn:microsoft.com/office/officeart/2005/8/layout/process1"/>
    <dgm:cxn modelId="{83ACD08C-FB07-5F4B-8173-F498214C1413}" type="presOf" srcId="{80F872F8-09A0-CD40-BD70-4A56BA2E0DCD}" destId="{5D0BA083-45F4-F543-A982-9C1F8B4F8CC4}" srcOrd="0" destOrd="0" presId="urn:microsoft.com/office/officeart/2005/8/layout/process1"/>
    <dgm:cxn modelId="{2A4400D7-C373-3343-B3A1-31A452BFF867}" srcId="{AEB6D301-F304-8F41-83BC-B58A1605E3C8}" destId="{06EA2350-E524-3543-9828-9C4093F22DA4}" srcOrd="1" destOrd="0" parTransId="{BF434214-5929-4A43-B67C-F3C5CA4F15D3}" sibTransId="{2EF26A9F-8C8F-C347-BE68-88EB1CF842D4}"/>
    <dgm:cxn modelId="{8BA295D9-F410-C947-B118-B9476BC13DCD}" srcId="{AEB6D301-F304-8F41-83BC-B58A1605E3C8}" destId="{A24CE9F0-A3C0-6A40-A473-90015AFCB0EB}" srcOrd="3" destOrd="0" parTransId="{CA698063-70A3-404C-8B4D-1F839EB46BCD}" sibTransId="{5EC2B0CB-3AEB-B241-8DAC-44EA1DDBDCD3}"/>
    <dgm:cxn modelId="{4AB280FD-87DA-4248-A291-328C59A0E496}" srcId="{AEB6D301-F304-8F41-83BC-B58A1605E3C8}" destId="{80F872F8-09A0-CD40-BD70-4A56BA2E0DCD}" srcOrd="2" destOrd="0" parTransId="{F01D0C6C-4945-2343-B75E-6963D353E7D7}" sibTransId="{2EC0806B-29BB-814F-A81A-FA8A3E79868C}"/>
    <dgm:cxn modelId="{0F428FFF-E161-A44A-9EA9-5F37C5D4BE12}" type="presOf" srcId="{2EC0806B-29BB-814F-A81A-FA8A3E79868C}" destId="{94791C85-FB68-6247-821A-93CBC41A9C62}" srcOrd="1" destOrd="0" presId="urn:microsoft.com/office/officeart/2005/8/layout/process1"/>
    <dgm:cxn modelId="{0D4834EE-2CC5-B340-8849-284D840AB7EC}" type="presParOf" srcId="{1BB93212-9E56-F74B-9EC7-70CB45F5E473}" destId="{67AB5168-19F2-3444-9ABF-9299B829F25C}" srcOrd="0" destOrd="0" presId="urn:microsoft.com/office/officeart/2005/8/layout/process1"/>
    <dgm:cxn modelId="{0F94EDCC-6426-1746-8C77-D5ABAD0F3B7B}" type="presParOf" srcId="{1BB93212-9E56-F74B-9EC7-70CB45F5E473}" destId="{1525450F-90D8-3A45-B9CB-FB9B84E48805}" srcOrd="1" destOrd="0" presId="urn:microsoft.com/office/officeart/2005/8/layout/process1"/>
    <dgm:cxn modelId="{4C311A82-7572-0341-9EDF-D08009D5F24F}" type="presParOf" srcId="{1525450F-90D8-3A45-B9CB-FB9B84E48805}" destId="{849F1EC4-4034-4240-BB63-E50EEAB82F4C}" srcOrd="0" destOrd="0" presId="urn:microsoft.com/office/officeart/2005/8/layout/process1"/>
    <dgm:cxn modelId="{24E0C2AC-BB08-C144-9E06-872A614555E5}" type="presParOf" srcId="{1BB93212-9E56-F74B-9EC7-70CB45F5E473}" destId="{AED384C7-3007-7B4F-A84F-39F4E046212B}" srcOrd="2" destOrd="0" presId="urn:microsoft.com/office/officeart/2005/8/layout/process1"/>
    <dgm:cxn modelId="{6F776FDD-9B28-A740-80E5-B6089C705992}" type="presParOf" srcId="{1BB93212-9E56-F74B-9EC7-70CB45F5E473}" destId="{4558CBB9-2771-9347-A52B-03F3A0206545}" srcOrd="3" destOrd="0" presId="urn:microsoft.com/office/officeart/2005/8/layout/process1"/>
    <dgm:cxn modelId="{4014B443-6FC4-6047-A9D0-3D23A1E2EB82}" type="presParOf" srcId="{4558CBB9-2771-9347-A52B-03F3A0206545}" destId="{7469756D-FCF3-3543-AD3F-D95D5D27C90E}" srcOrd="0" destOrd="0" presId="urn:microsoft.com/office/officeart/2005/8/layout/process1"/>
    <dgm:cxn modelId="{8A841B68-0684-DA46-A711-1B63461D2D7F}" type="presParOf" srcId="{1BB93212-9E56-F74B-9EC7-70CB45F5E473}" destId="{5D0BA083-45F4-F543-A982-9C1F8B4F8CC4}" srcOrd="4" destOrd="0" presId="urn:microsoft.com/office/officeart/2005/8/layout/process1"/>
    <dgm:cxn modelId="{C2347E5F-2418-F94F-942E-A04CB9DE4D3F}" type="presParOf" srcId="{1BB93212-9E56-F74B-9EC7-70CB45F5E473}" destId="{29C64A7E-9599-E840-B4DC-10CA65E13CFC}" srcOrd="5" destOrd="0" presId="urn:microsoft.com/office/officeart/2005/8/layout/process1"/>
    <dgm:cxn modelId="{DCE4D7FE-4447-2C4D-88C9-3527C4A79888}" type="presParOf" srcId="{29C64A7E-9599-E840-B4DC-10CA65E13CFC}" destId="{94791C85-FB68-6247-821A-93CBC41A9C62}" srcOrd="0" destOrd="0" presId="urn:microsoft.com/office/officeart/2005/8/layout/process1"/>
    <dgm:cxn modelId="{207735F4-DAB8-9542-8A90-E2D48593F839}" type="presParOf" srcId="{1BB93212-9E56-F74B-9EC7-70CB45F5E473}" destId="{555D1701-6CE7-4D44-A177-AB47BCD22775}" srcOrd="6"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B6D301-F304-8F41-83BC-B58A1605E3C8}"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C48DDAB7-D22C-0A4F-BE52-C7F7421634DB}">
      <dgm:prSet phldrT="[Text]" custT="1"/>
      <dgm:spPr/>
      <dgm:t>
        <a:bodyPr tIns="180000" anchor="t" anchorCtr="0"/>
        <a:lstStyle/>
        <a:p>
          <a:r>
            <a:rPr lang="en-US" sz="1800" b="1" dirty="0">
              <a:latin typeface="+mj-lt"/>
            </a:rPr>
            <a:t>EXECUTE</a:t>
          </a:r>
          <a:endParaRPr lang="en-GB" sz="1800" dirty="0"/>
        </a:p>
      </dgm:t>
    </dgm:pt>
    <dgm:pt modelId="{1023FC72-2BC8-7044-B14A-87921447E9EA}" type="parTrans" cxnId="{6EC0460F-82D3-5043-9585-11DFC684A43B}">
      <dgm:prSet/>
      <dgm:spPr/>
      <dgm:t>
        <a:bodyPr/>
        <a:lstStyle/>
        <a:p>
          <a:endParaRPr lang="en-GB"/>
        </a:p>
      </dgm:t>
    </dgm:pt>
    <dgm:pt modelId="{D745C7B2-9A59-7647-B22D-69EC4DE3EC72}" type="sibTrans" cxnId="{6EC0460F-82D3-5043-9585-11DFC684A43B}">
      <dgm:prSet/>
      <dgm:spPr>
        <a:solidFill>
          <a:schemeClr val="bg2">
            <a:lumMod val="75000"/>
          </a:schemeClr>
        </a:solidFill>
      </dgm:spPr>
      <dgm:t>
        <a:bodyPr/>
        <a:lstStyle/>
        <a:p>
          <a:endParaRPr lang="en-GB"/>
        </a:p>
      </dgm:t>
    </dgm:pt>
    <dgm:pt modelId="{06EA2350-E524-3543-9828-9C4093F22DA4}">
      <dgm:prSet phldrT="[Text]" custT="1"/>
      <dgm:spPr/>
      <dgm:t>
        <a:bodyPr tIns="180000" anchor="t" anchorCtr="0"/>
        <a:lstStyle/>
        <a:p>
          <a:r>
            <a:rPr lang="en-US" sz="1800" b="1" dirty="0">
              <a:latin typeface="+mj-lt"/>
            </a:rPr>
            <a:t>MONITOR</a:t>
          </a:r>
          <a:endParaRPr lang="en-GB" sz="1800" dirty="0"/>
        </a:p>
      </dgm:t>
    </dgm:pt>
    <dgm:pt modelId="{BF434214-5929-4A43-B67C-F3C5CA4F15D3}" type="parTrans" cxnId="{2A4400D7-C373-3343-B3A1-31A452BFF867}">
      <dgm:prSet/>
      <dgm:spPr/>
      <dgm:t>
        <a:bodyPr/>
        <a:lstStyle/>
        <a:p>
          <a:endParaRPr lang="en-GB"/>
        </a:p>
      </dgm:t>
    </dgm:pt>
    <dgm:pt modelId="{2EF26A9F-8C8F-C347-BE68-88EB1CF842D4}" type="sibTrans" cxnId="{2A4400D7-C373-3343-B3A1-31A452BFF867}">
      <dgm:prSet/>
      <dgm:spPr>
        <a:solidFill>
          <a:schemeClr val="bg2">
            <a:lumMod val="75000"/>
          </a:schemeClr>
        </a:solidFill>
      </dgm:spPr>
      <dgm:t>
        <a:bodyPr/>
        <a:lstStyle/>
        <a:p>
          <a:endParaRPr lang="en-GB"/>
        </a:p>
      </dgm:t>
    </dgm:pt>
    <dgm:pt modelId="{80F872F8-09A0-CD40-BD70-4A56BA2E0DCD}">
      <dgm:prSet phldrT="[Text]" custT="1"/>
      <dgm:spPr/>
      <dgm:t>
        <a:bodyPr tIns="180000" anchor="t" anchorCtr="0"/>
        <a:lstStyle/>
        <a:p>
          <a:r>
            <a:rPr lang="en-US" sz="1800" b="1" dirty="0">
              <a:latin typeface="+mj-lt"/>
            </a:rPr>
            <a:t>MODIFY</a:t>
          </a:r>
          <a:endParaRPr lang="en-GB" sz="1800" dirty="0"/>
        </a:p>
      </dgm:t>
    </dgm:pt>
    <dgm:pt modelId="{F01D0C6C-4945-2343-B75E-6963D353E7D7}" type="parTrans" cxnId="{4AB280FD-87DA-4248-A291-328C59A0E496}">
      <dgm:prSet/>
      <dgm:spPr/>
      <dgm:t>
        <a:bodyPr/>
        <a:lstStyle/>
        <a:p>
          <a:endParaRPr lang="en-GB"/>
        </a:p>
      </dgm:t>
    </dgm:pt>
    <dgm:pt modelId="{2EC0806B-29BB-814F-A81A-FA8A3E79868C}" type="sibTrans" cxnId="{4AB280FD-87DA-4248-A291-328C59A0E496}">
      <dgm:prSet/>
      <dgm:spPr>
        <a:solidFill>
          <a:schemeClr val="bg2">
            <a:lumMod val="75000"/>
          </a:schemeClr>
        </a:solidFill>
      </dgm:spPr>
      <dgm:t>
        <a:bodyPr/>
        <a:lstStyle/>
        <a:p>
          <a:endParaRPr lang="en-GB"/>
        </a:p>
      </dgm:t>
    </dgm:pt>
    <dgm:pt modelId="{A24CE9F0-A3C0-6A40-A473-90015AFCB0EB}">
      <dgm:prSet custT="1"/>
      <dgm:spPr/>
      <dgm:t>
        <a:bodyPr tIns="180000" anchor="t" anchorCtr="0"/>
        <a:lstStyle/>
        <a:p>
          <a:r>
            <a:rPr lang="en-US" sz="1800" b="1" dirty="0">
              <a:latin typeface="+mj-lt"/>
            </a:rPr>
            <a:t>CONCLUDE</a:t>
          </a:r>
          <a:endParaRPr lang="en-GB" sz="1800" dirty="0"/>
        </a:p>
      </dgm:t>
    </dgm:pt>
    <dgm:pt modelId="{CA698063-70A3-404C-8B4D-1F839EB46BCD}" type="parTrans" cxnId="{8BA295D9-F410-C947-B118-B9476BC13DCD}">
      <dgm:prSet/>
      <dgm:spPr/>
      <dgm:t>
        <a:bodyPr/>
        <a:lstStyle/>
        <a:p>
          <a:endParaRPr lang="en-GB"/>
        </a:p>
      </dgm:t>
    </dgm:pt>
    <dgm:pt modelId="{5EC2B0CB-3AEB-B241-8DAC-44EA1DDBDCD3}" type="sibTrans" cxnId="{8BA295D9-F410-C947-B118-B9476BC13DCD}">
      <dgm:prSet/>
      <dgm:spPr/>
      <dgm:t>
        <a:bodyPr/>
        <a:lstStyle/>
        <a:p>
          <a:endParaRPr lang="en-GB"/>
        </a:p>
      </dgm:t>
    </dgm:pt>
    <dgm:pt modelId="{1BB93212-9E56-F74B-9EC7-70CB45F5E473}" type="pres">
      <dgm:prSet presAssocID="{AEB6D301-F304-8F41-83BC-B58A1605E3C8}" presName="Name0" presStyleCnt="0">
        <dgm:presLayoutVars>
          <dgm:dir/>
          <dgm:resizeHandles val="exact"/>
        </dgm:presLayoutVars>
      </dgm:prSet>
      <dgm:spPr/>
    </dgm:pt>
    <dgm:pt modelId="{67AB5168-19F2-3444-9ABF-9299B829F25C}" type="pres">
      <dgm:prSet presAssocID="{C48DDAB7-D22C-0A4F-BE52-C7F7421634DB}" presName="node" presStyleLbl="node1" presStyleIdx="0" presStyleCnt="4">
        <dgm:presLayoutVars>
          <dgm:bulletEnabled val="1"/>
        </dgm:presLayoutVars>
      </dgm:prSet>
      <dgm:spPr/>
    </dgm:pt>
    <dgm:pt modelId="{1525450F-90D8-3A45-B9CB-FB9B84E48805}" type="pres">
      <dgm:prSet presAssocID="{D745C7B2-9A59-7647-B22D-69EC4DE3EC72}" presName="sibTrans" presStyleLbl="sibTrans2D1" presStyleIdx="0" presStyleCnt="3"/>
      <dgm:spPr/>
    </dgm:pt>
    <dgm:pt modelId="{849F1EC4-4034-4240-BB63-E50EEAB82F4C}" type="pres">
      <dgm:prSet presAssocID="{D745C7B2-9A59-7647-B22D-69EC4DE3EC72}" presName="connectorText" presStyleLbl="sibTrans2D1" presStyleIdx="0" presStyleCnt="3"/>
      <dgm:spPr/>
    </dgm:pt>
    <dgm:pt modelId="{AED384C7-3007-7B4F-A84F-39F4E046212B}" type="pres">
      <dgm:prSet presAssocID="{06EA2350-E524-3543-9828-9C4093F22DA4}" presName="node" presStyleLbl="node1" presStyleIdx="1" presStyleCnt="4">
        <dgm:presLayoutVars>
          <dgm:bulletEnabled val="1"/>
        </dgm:presLayoutVars>
      </dgm:prSet>
      <dgm:spPr/>
    </dgm:pt>
    <dgm:pt modelId="{4558CBB9-2771-9347-A52B-03F3A0206545}" type="pres">
      <dgm:prSet presAssocID="{2EF26A9F-8C8F-C347-BE68-88EB1CF842D4}" presName="sibTrans" presStyleLbl="sibTrans2D1" presStyleIdx="1" presStyleCnt="3"/>
      <dgm:spPr/>
    </dgm:pt>
    <dgm:pt modelId="{7469756D-FCF3-3543-AD3F-D95D5D27C90E}" type="pres">
      <dgm:prSet presAssocID="{2EF26A9F-8C8F-C347-BE68-88EB1CF842D4}" presName="connectorText" presStyleLbl="sibTrans2D1" presStyleIdx="1" presStyleCnt="3"/>
      <dgm:spPr/>
    </dgm:pt>
    <dgm:pt modelId="{5D0BA083-45F4-F543-A982-9C1F8B4F8CC4}" type="pres">
      <dgm:prSet presAssocID="{80F872F8-09A0-CD40-BD70-4A56BA2E0DCD}" presName="node" presStyleLbl="node1" presStyleIdx="2" presStyleCnt="4">
        <dgm:presLayoutVars>
          <dgm:bulletEnabled val="1"/>
        </dgm:presLayoutVars>
      </dgm:prSet>
      <dgm:spPr/>
    </dgm:pt>
    <dgm:pt modelId="{29C64A7E-9599-E840-B4DC-10CA65E13CFC}" type="pres">
      <dgm:prSet presAssocID="{2EC0806B-29BB-814F-A81A-FA8A3E79868C}" presName="sibTrans" presStyleLbl="sibTrans2D1" presStyleIdx="2" presStyleCnt="3"/>
      <dgm:spPr/>
    </dgm:pt>
    <dgm:pt modelId="{94791C85-FB68-6247-821A-93CBC41A9C62}" type="pres">
      <dgm:prSet presAssocID="{2EC0806B-29BB-814F-A81A-FA8A3E79868C}" presName="connectorText" presStyleLbl="sibTrans2D1" presStyleIdx="2" presStyleCnt="3"/>
      <dgm:spPr/>
    </dgm:pt>
    <dgm:pt modelId="{555D1701-6CE7-4D44-A177-AB47BCD22775}" type="pres">
      <dgm:prSet presAssocID="{A24CE9F0-A3C0-6A40-A473-90015AFCB0EB}" presName="node" presStyleLbl="node1" presStyleIdx="3" presStyleCnt="4">
        <dgm:presLayoutVars>
          <dgm:bulletEnabled val="1"/>
        </dgm:presLayoutVars>
      </dgm:prSet>
      <dgm:spPr/>
    </dgm:pt>
  </dgm:ptLst>
  <dgm:cxnLst>
    <dgm:cxn modelId="{6ACEF103-DE88-4945-8F04-3C9C691CAAB5}" type="presOf" srcId="{A24CE9F0-A3C0-6A40-A473-90015AFCB0EB}" destId="{555D1701-6CE7-4D44-A177-AB47BCD22775}" srcOrd="0" destOrd="0" presId="urn:microsoft.com/office/officeart/2005/8/layout/process1"/>
    <dgm:cxn modelId="{6EC0460F-82D3-5043-9585-11DFC684A43B}" srcId="{AEB6D301-F304-8F41-83BC-B58A1605E3C8}" destId="{C48DDAB7-D22C-0A4F-BE52-C7F7421634DB}" srcOrd="0" destOrd="0" parTransId="{1023FC72-2BC8-7044-B14A-87921447E9EA}" sibTransId="{D745C7B2-9A59-7647-B22D-69EC4DE3EC72}"/>
    <dgm:cxn modelId="{F395DE23-2D01-B941-9A05-5E9B73E09D5B}" type="presOf" srcId="{C48DDAB7-D22C-0A4F-BE52-C7F7421634DB}" destId="{67AB5168-19F2-3444-9ABF-9299B829F25C}" srcOrd="0" destOrd="0" presId="urn:microsoft.com/office/officeart/2005/8/layout/process1"/>
    <dgm:cxn modelId="{F462AD33-9B04-1A41-996D-467E26F49C7C}" type="presOf" srcId="{06EA2350-E524-3543-9828-9C4093F22DA4}" destId="{AED384C7-3007-7B4F-A84F-39F4E046212B}" srcOrd="0" destOrd="0" presId="urn:microsoft.com/office/officeart/2005/8/layout/process1"/>
    <dgm:cxn modelId="{4B88E946-ACEE-A14C-B8E1-D982CC23FB86}" type="presOf" srcId="{2EF26A9F-8C8F-C347-BE68-88EB1CF842D4}" destId="{4558CBB9-2771-9347-A52B-03F3A0206545}" srcOrd="0" destOrd="0" presId="urn:microsoft.com/office/officeart/2005/8/layout/process1"/>
    <dgm:cxn modelId="{8AAAF04C-3F29-E642-B645-A979E238EA44}" type="presOf" srcId="{AEB6D301-F304-8F41-83BC-B58A1605E3C8}" destId="{1BB93212-9E56-F74B-9EC7-70CB45F5E473}" srcOrd="0" destOrd="0" presId="urn:microsoft.com/office/officeart/2005/8/layout/process1"/>
    <dgm:cxn modelId="{D6CB9650-8016-A848-A88B-983E3D1FB9F5}" type="presOf" srcId="{2EF26A9F-8C8F-C347-BE68-88EB1CF842D4}" destId="{7469756D-FCF3-3543-AD3F-D95D5D27C90E}" srcOrd="1" destOrd="0" presId="urn:microsoft.com/office/officeart/2005/8/layout/process1"/>
    <dgm:cxn modelId="{18266E62-2296-1D44-B581-F686AFE50AAD}" type="presOf" srcId="{D745C7B2-9A59-7647-B22D-69EC4DE3EC72}" destId="{1525450F-90D8-3A45-B9CB-FB9B84E48805}" srcOrd="0" destOrd="0" presId="urn:microsoft.com/office/officeart/2005/8/layout/process1"/>
    <dgm:cxn modelId="{3444B97B-0A51-2D4E-9146-16B861D1FBB0}" type="presOf" srcId="{D745C7B2-9A59-7647-B22D-69EC4DE3EC72}" destId="{849F1EC4-4034-4240-BB63-E50EEAB82F4C}" srcOrd="1" destOrd="0" presId="urn:microsoft.com/office/officeart/2005/8/layout/process1"/>
    <dgm:cxn modelId="{A3E4A182-32C3-2141-8625-B9182BA9F854}" type="presOf" srcId="{2EC0806B-29BB-814F-A81A-FA8A3E79868C}" destId="{29C64A7E-9599-E840-B4DC-10CA65E13CFC}" srcOrd="0" destOrd="0" presId="urn:microsoft.com/office/officeart/2005/8/layout/process1"/>
    <dgm:cxn modelId="{83ACD08C-FB07-5F4B-8173-F498214C1413}" type="presOf" srcId="{80F872F8-09A0-CD40-BD70-4A56BA2E0DCD}" destId="{5D0BA083-45F4-F543-A982-9C1F8B4F8CC4}" srcOrd="0" destOrd="0" presId="urn:microsoft.com/office/officeart/2005/8/layout/process1"/>
    <dgm:cxn modelId="{2A4400D7-C373-3343-B3A1-31A452BFF867}" srcId="{AEB6D301-F304-8F41-83BC-B58A1605E3C8}" destId="{06EA2350-E524-3543-9828-9C4093F22DA4}" srcOrd="1" destOrd="0" parTransId="{BF434214-5929-4A43-B67C-F3C5CA4F15D3}" sibTransId="{2EF26A9F-8C8F-C347-BE68-88EB1CF842D4}"/>
    <dgm:cxn modelId="{8BA295D9-F410-C947-B118-B9476BC13DCD}" srcId="{AEB6D301-F304-8F41-83BC-B58A1605E3C8}" destId="{A24CE9F0-A3C0-6A40-A473-90015AFCB0EB}" srcOrd="3" destOrd="0" parTransId="{CA698063-70A3-404C-8B4D-1F839EB46BCD}" sibTransId="{5EC2B0CB-3AEB-B241-8DAC-44EA1DDBDCD3}"/>
    <dgm:cxn modelId="{4AB280FD-87DA-4248-A291-328C59A0E496}" srcId="{AEB6D301-F304-8F41-83BC-B58A1605E3C8}" destId="{80F872F8-09A0-CD40-BD70-4A56BA2E0DCD}" srcOrd="2" destOrd="0" parTransId="{F01D0C6C-4945-2343-B75E-6963D353E7D7}" sibTransId="{2EC0806B-29BB-814F-A81A-FA8A3E79868C}"/>
    <dgm:cxn modelId="{0F428FFF-E161-A44A-9EA9-5F37C5D4BE12}" type="presOf" srcId="{2EC0806B-29BB-814F-A81A-FA8A3E79868C}" destId="{94791C85-FB68-6247-821A-93CBC41A9C62}" srcOrd="1" destOrd="0" presId="urn:microsoft.com/office/officeart/2005/8/layout/process1"/>
    <dgm:cxn modelId="{0D4834EE-2CC5-B340-8849-284D840AB7EC}" type="presParOf" srcId="{1BB93212-9E56-F74B-9EC7-70CB45F5E473}" destId="{67AB5168-19F2-3444-9ABF-9299B829F25C}" srcOrd="0" destOrd="0" presId="urn:microsoft.com/office/officeart/2005/8/layout/process1"/>
    <dgm:cxn modelId="{0F94EDCC-6426-1746-8C77-D5ABAD0F3B7B}" type="presParOf" srcId="{1BB93212-9E56-F74B-9EC7-70CB45F5E473}" destId="{1525450F-90D8-3A45-B9CB-FB9B84E48805}" srcOrd="1" destOrd="0" presId="urn:microsoft.com/office/officeart/2005/8/layout/process1"/>
    <dgm:cxn modelId="{4C311A82-7572-0341-9EDF-D08009D5F24F}" type="presParOf" srcId="{1525450F-90D8-3A45-B9CB-FB9B84E48805}" destId="{849F1EC4-4034-4240-BB63-E50EEAB82F4C}" srcOrd="0" destOrd="0" presId="urn:microsoft.com/office/officeart/2005/8/layout/process1"/>
    <dgm:cxn modelId="{24E0C2AC-BB08-C144-9E06-872A614555E5}" type="presParOf" srcId="{1BB93212-9E56-F74B-9EC7-70CB45F5E473}" destId="{AED384C7-3007-7B4F-A84F-39F4E046212B}" srcOrd="2" destOrd="0" presId="urn:microsoft.com/office/officeart/2005/8/layout/process1"/>
    <dgm:cxn modelId="{6F776FDD-9B28-A740-80E5-B6089C705992}" type="presParOf" srcId="{1BB93212-9E56-F74B-9EC7-70CB45F5E473}" destId="{4558CBB9-2771-9347-A52B-03F3A0206545}" srcOrd="3" destOrd="0" presId="urn:microsoft.com/office/officeart/2005/8/layout/process1"/>
    <dgm:cxn modelId="{4014B443-6FC4-6047-A9D0-3D23A1E2EB82}" type="presParOf" srcId="{4558CBB9-2771-9347-A52B-03F3A0206545}" destId="{7469756D-FCF3-3543-AD3F-D95D5D27C90E}" srcOrd="0" destOrd="0" presId="urn:microsoft.com/office/officeart/2005/8/layout/process1"/>
    <dgm:cxn modelId="{8A841B68-0684-DA46-A711-1B63461D2D7F}" type="presParOf" srcId="{1BB93212-9E56-F74B-9EC7-70CB45F5E473}" destId="{5D0BA083-45F4-F543-A982-9C1F8B4F8CC4}" srcOrd="4" destOrd="0" presId="urn:microsoft.com/office/officeart/2005/8/layout/process1"/>
    <dgm:cxn modelId="{C2347E5F-2418-F94F-942E-A04CB9DE4D3F}" type="presParOf" srcId="{1BB93212-9E56-F74B-9EC7-70CB45F5E473}" destId="{29C64A7E-9599-E840-B4DC-10CA65E13CFC}" srcOrd="5" destOrd="0" presId="urn:microsoft.com/office/officeart/2005/8/layout/process1"/>
    <dgm:cxn modelId="{DCE4D7FE-4447-2C4D-88C9-3527C4A79888}" type="presParOf" srcId="{29C64A7E-9599-E840-B4DC-10CA65E13CFC}" destId="{94791C85-FB68-6247-821A-93CBC41A9C62}" srcOrd="0" destOrd="0" presId="urn:microsoft.com/office/officeart/2005/8/layout/process1"/>
    <dgm:cxn modelId="{207735F4-DAB8-9542-8A90-E2D48593F839}" type="presParOf" srcId="{1BB93212-9E56-F74B-9EC7-70CB45F5E473}" destId="{555D1701-6CE7-4D44-A177-AB47BCD22775}"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B6D301-F304-8F41-83BC-B58A1605E3C8}" type="doc">
      <dgm:prSet loTypeId="urn:microsoft.com/office/officeart/2005/8/layout/process1" loCatId="" qsTypeId="urn:microsoft.com/office/officeart/2005/8/quickstyle/simple2" qsCatId="simple" csTypeId="urn:microsoft.com/office/officeart/2005/8/colors/accent1_2" csCatId="accent1" phldr="1"/>
      <dgm:spPr/>
      <dgm:t>
        <a:bodyPr/>
        <a:lstStyle/>
        <a:p>
          <a:endParaRPr lang="en-GB"/>
        </a:p>
      </dgm:t>
    </dgm:pt>
    <dgm:pt modelId="{C48DDAB7-D22C-0A4F-BE52-C7F7421634DB}">
      <dgm:prSet phldrT="[Text]" custT="1"/>
      <dgm:spPr/>
      <dgm:t>
        <a:bodyPr tIns="180000" anchor="t" anchorCtr="0"/>
        <a:lstStyle/>
        <a:p>
          <a:r>
            <a:rPr lang="en-US" sz="1800" b="1" dirty="0">
              <a:latin typeface="+mj-lt"/>
            </a:rPr>
            <a:t>DEFINE</a:t>
          </a:r>
          <a:endParaRPr lang="en-GB" sz="1800" dirty="0"/>
        </a:p>
      </dgm:t>
    </dgm:pt>
    <dgm:pt modelId="{1023FC72-2BC8-7044-B14A-87921447E9EA}" type="parTrans" cxnId="{6EC0460F-82D3-5043-9585-11DFC684A43B}">
      <dgm:prSet/>
      <dgm:spPr/>
      <dgm:t>
        <a:bodyPr/>
        <a:lstStyle/>
        <a:p>
          <a:endParaRPr lang="en-GB"/>
        </a:p>
      </dgm:t>
    </dgm:pt>
    <dgm:pt modelId="{D745C7B2-9A59-7647-B22D-69EC4DE3EC72}" type="sibTrans" cxnId="{6EC0460F-82D3-5043-9585-11DFC684A43B}">
      <dgm:prSet/>
      <dgm:spPr>
        <a:solidFill>
          <a:schemeClr val="bg2">
            <a:lumMod val="75000"/>
          </a:schemeClr>
        </a:solidFill>
      </dgm:spPr>
      <dgm:t>
        <a:bodyPr/>
        <a:lstStyle/>
        <a:p>
          <a:endParaRPr lang="en-GB"/>
        </a:p>
      </dgm:t>
    </dgm:pt>
    <dgm:pt modelId="{06EA2350-E524-3543-9828-9C4093F22DA4}">
      <dgm:prSet phldrT="[Text]" custT="1"/>
      <dgm:spPr/>
      <dgm:t>
        <a:bodyPr tIns="180000" anchor="t" anchorCtr="0"/>
        <a:lstStyle/>
        <a:p>
          <a:r>
            <a:rPr lang="en-US" sz="1800" b="1" dirty="0">
              <a:latin typeface="+mj-lt"/>
            </a:rPr>
            <a:t>LOCATE</a:t>
          </a:r>
          <a:endParaRPr lang="en-GB" sz="1800" dirty="0"/>
        </a:p>
      </dgm:t>
    </dgm:pt>
    <dgm:pt modelId="{BF434214-5929-4A43-B67C-F3C5CA4F15D3}" type="parTrans" cxnId="{2A4400D7-C373-3343-B3A1-31A452BFF867}">
      <dgm:prSet/>
      <dgm:spPr/>
      <dgm:t>
        <a:bodyPr/>
        <a:lstStyle/>
        <a:p>
          <a:endParaRPr lang="en-GB"/>
        </a:p>
      </dgm:t>
    </dgm:pt>
    <dgm:pt modelId="{2EF26A9F-8C8F-C347-BE68-88EB1CF842D4}" type="sibTrans" cxnId="{2A4400D7-C373-3343-B3A1-31A452BFF867}">
      <dgm:prSet/>
      <dgm:spPr>
        <a:solidFill>
          <a:schemeClr val="bg2">
            <a:lumMod val="75000"/>
          </a:schemeClr>
        </a:solidFill>
      </dgm:spPr>
      <dgm:t>
        <a:bodyPr/>
        <a:lstStyle/>
        <a:p>
          <a:endParaRPr lang="en-GB"/>
        </a:p>
      </dgm:t>
    </dgm:pt>
    <dgm:pt modelId="{80F872F8-09A0-CD40-BD70-4A56BA2E0DCD}">
      <dgm:prSet phldrT="[Text]" custT="1"/>
      <dgm:spPr/>
      <dgm:t>
        <a:bodyPr tIns="180000" anchor="t" anchorCtr="0"/>
        <a:lstStyle/>
        <a:p>
          <a:r>
            <a:rPr lang="en-US" sz="1800" b="1" dirty="0">
              <a:latin typeface="+mj-lt"/>
            </a:rPr>
            <a:t>PREPARE</a:t>
          </a:r>
          <a:endParaRPr lang="en-GB" sz="1800" dirty="0"/>
        </a:p>
      </dgm:t>
    </dgm:pt>
    <dgm:pt modelId="{F01D0C6C-4945-2343-B75E-6963D353E7D7}" type="parTrans" cxnId="{4AB280FD-87DA-4248-A291-328C59A0E496}">
      <dgm:prSet/>
      <dgm:spPr/>
      <dgm:t>
        <a:bodyPr/>
        <a:lstStyle/>
        <a:p>
          <a:endParaRPr lang="en-GB"/>
        </a:p>
      </dgm:t>
    </dgm:pt>
    <dgm:pt modelId="{2EC0806B-29BB-814F-A81A-FA8A3E79868C}" type="sibTrans" cxnId="{4AB280FD-87DA-4248-A291-328C59A0E496}">
      <dgm:prSet/>
      <dgm:spPr>
        <a:solidFill>
          <a:schemeClr val="bg2">
            <a:lumMod val="75000"/>
          </a:schemeClr>
        </a:solidFill>
      </dgm:spPr>
      <dgm:t>
        <a:bodyPr/>
        <a:lstStyle/>
        <a:p>
          <a:endParaRPr lang="en-GB"/>
        </a:p>
      </dgm:t>
    </dgm:pt>
    <dgm:pt modelId="{A24CE9F0-A3C0-6A40-A473-90015AFCB0EB}">
      <dgm:prSet custT="1"/>
      <dgm:spPr/>
      <dgm:t>
        <a:bodyPr tIns="180000" rIns="0" anchor="t" anchorCtr="0"/>
        <a:lstStyle/>
        <a:p>
          <a:r>
            <a:rPr lang="en-US" sz="1800" b="1" dirty="0">
              <a:latin typeface="+mj-lt"/>
            </a:rPr>
            <a:t>CONFIRM</a:t>
          </a:r>
          <a:endParaRPr lang="en-GB" sz="1800" dirty="0"/>
        </a:p>
      </dgm:t>
    </dgm:pt>
    <dgm:pt modelId="{CA698063-70A3-404C-8B4D-1F839EB46BCD}" type="parTrans" cxnId="{8BA295D9-F410-C947-B118-B9476BC13DCD}">
      <dgm:prSet/>
      <dgm:spPr/>
      <dgm:t>
        <a:bodyPr/>
        <a:lstStyle/>
        <a:p>
          <a:endParaRPr lang="en-GB"/>
        </a:p>
      </dgm:t>
    </dgm:pt>
    <dgm:pt modelId="{5EC2B0CB-3AEB-B241-8DAC-44EA1DDBDCD3}" type="sibTrans" cxnId="{8BA295D9-F410-C947-B118-B9476BC13DCD}">
      <dgm:prSet/>
      <dgm:spPr/>
      <dgm:t>
        <a:bodyPr/>
        <a:lstStyle/>
        <a:p>
          <a:endParaRPr lang="en-GB"/>
        </a:p>
      </dgm:t>
    </dgm:pt>
    <dgm:pt modelId="{0551EEFA-5816-8449-ABEF-022B748DEE25}" type="pres">
      <dgm:prSet presAssocID="{AEB6D301-F304-8F41-83BC-B58A1605E3C8}" presName="Name0" presStyleCnt="0">
        <dgm:presLayoutVars>
          <dgm:dir/>
          <dgm:resizeHandles val="exact"/>
        </dgm:presLayoutVars>
      </dgm:prSet>
      <dgm:spPr/>
    </dgm:pt>
    <dgm:pt modelId="{8E80E753-B40F-F44B-A5A1-78D3BFCEF051}" type="pres">
      <dgm:prSet presAssocID="{C48DDAB7-D22C-0A4F-BE52-C7F7421634DB}" presName="node" presStyleLbl="node1" presStyleIdx="0" presStyleCnt="4">
        <dgm:presLayoutVars>
          <dgm:bulletEnabled val="1"/>
        </dgm:presLayoutVars>
      </dgm:prSet>
      <dgm:spPr/>
    </dgm:pt>
    <dgm:pt modelId="{2F09E18F-8879-4845-A5EF-26D4D4B37995}" type="pres">
      <dgm:prSet presAssocID="{D745C7B2-9A59-7647-B22D-69EC4DE3EC72}" presName="sibTrans" presStyleLbl="sibTrans2D1" presStyleIdx="0" presStyleCnt="3"/>
      <dgm:spPr/>
    </dgm:pt>
    <dgm:pt modelId="{ED66A71F-9F2B-C140-9547-28A1BC7F9B9F}" type="pres">
      <dgm:prSet presAssocID="{D745C7B2-9A59-7647-B22D-69EC4DE3EC72}" presName="connectorText" presStyleLbl="sibTrans2D1" presStyleIdx="0" presStyleCnt="3"/>
      <dgm:spPr/>
    </dgm:pt>
    <dgm:pt modelId="{53A17FF4-1E34-AB42-A897-4B5CC8860D4D}" type="pres">
      <dgm:prSet presAssocID="{06EA2350-E524-3543-9828-9C4093F22DA4}" presName="node" presStyleLbl="node1" presStyleIdx="1" presStyleCnt="4">
        <dgm:presLayoutVars>
          <dgm:bulletEnabled val="1"/>
        </dgm:presLayoutVars>
      </dgm:prSet>
      <dgm:spPr/>
    </dgm:pt>
    <dgm:pt modelId="{A5F8F1CF-1890-1D44-95BD-BAF67530761B}" type="pres">
      <dgm:prSet presAssocID="{2EF26A9F-8C8F-C347-BE68-88EB1CF842D4}" presName="sibTrans" presStyleLbl="sibTrans2D1" presStyleIdx="1" presStyleCnt="3"/>
      <dgm:spPr/>
    </dgm:pt>
    <dgm:pt modelId="{A2B3C32E-38CA-AB49-9443-58DE151F41C5}" type="pres">
      <dgm:prSet presAssocID="{2EF26A9F-8C8F-C347-BE68-88EB1CF842D4}" presName="connectorText" presStyleLbl="sibTrans2D1" presStyleIdx="1" presStyleCnt="3"/>
      <dgm:spPr/>
    </dgm:pt>
    <dgm:pt modelId="{4229622E-87F8-374E-8645-4EAA50F77776}" type="pres">
      <dgm:prSet presAssocID="{80F872F8-09A0-CD40-BD70-4A56BA2E0DCD}" presName="node" presStyleLbl="node1" presStyleIdx="2" presStyleCnt="4">
        <dgm:presLayoutVars>
          <dgm:bulletEnabled val="1"/>
        </dgm:presLayoutVars>
      </dgm:prSet>
      <dgm:spPr/>
    </dgm:pt>
    <dgm:pt modelId="{BE701B73-C872-334B-A925-B2CF69EB0134}" type="pres">
      <dgm:prSet presAssocID="{2EC0806B-29BB-814F-A81A-FA8A3E79868C}" presName="sibTrans" presStyleLbl="sibTrans2D1" presStyleIdx="2" presStyleCnt="3"/>
      <dgm:spPr/>
    </dgm:pt>
    <dgm:pt modelId="{EE3EE759-C932-C045-AE57-EDC3FD120ECA}" type="pres">
      <dgm:prSet presAssocID="{2EC0806B-29BB-814F-A81A-FA8A3E79868C}" presName="connectorText" presStyleLbl="sibTrans2D1" presStyleIdx="2" presStyleCnt="3"/>
      <dgm:spPr/>
    </dgm:pt>
    <dgm:pt modelId="{B6212A98-6CC8-F543-9113-E07CE6EC8EAE}" type="pres">
      <dgm:prSet presAssocID="{A24CE9F0-A3C0-6A40-A473-90015AFCB0EB}" presName="node" presStyleLbl="node1" presStyleIdx="3" presStyleCnt="4">
        <dgm:presLayoutVars>
          <dgm:bulletEnabled val="1"/>
        </dgm:presLayoutVars>
      </dgm:prSet>
      <dgm:spPr/>
    </dgm:pt>
  </dgm:ptLst>
  <dgm:cxnLst>
    <dgm:cxn modelId="{6EC0460F-82D3-5043-9585-11DFC684A43B}" srcId="{AEB6D301-F304-8F41-83BC-B58A1605E3C8}" destId="{C48DDAB7-D22C-0A4F-BE52-C7F7421634DB}" srcOrd="0" destOrd="0" parTransId="{1023FC72-2BC8-7044-B14A-87921447E9EA}" sibTransId="{D745C7B2-9A59-7647-B22D-69EC4DE3EC72}"/>
    <dgm:cxn modelId="{9AA75912-32E8-3841-ABA9-6EBF35A6BA14}" type="presOf" srcId="{D745C7B2-9A59-7647-B22D-69EC4DE3EC72}" destId="{ED66A71F-9F2B-C140-9547-28A1BC7F9B9F}" srcOrd="1" destOrd="0" presId="urn:microsoft.com/office/officeart/2005/8/layout/process1"/>
    <dgm:cxn modelId="{7596BA13-AAD0-ED45-B288-87B754F5D971}" type="presOf" srcId="{06EA2350-E524-3543-9828-9C4093F22DA4}" destId="{53A17FF4-1E34-AB42-A897-4B5CC8860D4D}" srcOrd="0" destOrd="0" presId="urn:microsoft.com/office/officeart/2005/8/layout/process1"/>
    <dgm:cxn modelId="{4572FD15-3E8E-AA4D-87C6-D6BAEB410B52}" type="presOf" srcId="{2EF26A9F-8C8F-C347-BE68-88EB1CF842D4}" destId="{A2B3C32E-38CA-AB49-9443-58DE151F41C5}" srcOrd="1" destOrd="0" presId="urn:microsoft.com/office/officeart/2005/8/layout/process1"/>
    <dgm:cxn modelId="{B7DA831A-E5E2-564E-B3DB-0171DCF85196}" type="presOf" srcId="{2EC0806B-29BB-814F-A81A-FA8A3E79868C}" destId="{BE701B73-C872-334B-A925-B2CF69EB0134}" srcOrd="0" destOrd="0" presId="urn:microsoft.com/office/officeart/2005/8/layout/process1"/>
    <dgm:cxn modelId="{577FD32A-FB34-3546-84AC-B96AE67724C4}" type="presOf" srcId="{80F872F8-09A0-CD40-BD70-4A56BA2E0DCD}" destId="{4229622E-87F8-374E-8645-4EAA50F77776}" srcOrd="0" destOrd="0" presId="urn:microsoft.com/office/officeart/2005/8/layout/process1"/>
    <dgm:cxn modelId="{52C61A3C-FBB8-3143-BE2D-5A0BB0E5711B}" type="presOf" srcId="{C48DDAB7-D22C-0A4F-BE52-C7F7421634DB}" destId="{8E80E753-B40F-F44B-A5A1-78D3BFCEF051}" srcOrd="0" destOrd="0" presId="urn:microsoft.com/office/officeart/2005/8/layout/process1"/>
    <dgm:cxn modelId="{8A1A544B-2286-8343-B80D-EE98F24E0968}" type="presOf" srcId="{D745C7B2-9A59-7647-B22D-69EC4DE3EC72}" destId="{2F09E18F-8879-4845-A5EF-26D4D4B37995}" srcOrd="0" destOrd="0" presId="urn:microsoft.com/office/officeart/2005/8/layout/process1"/>
    <dgm:cxn modelId="{7095F35F-0763-AE4C-9F22-4FB926E6BFCB}" type="presOf" srcId="{2EC0806B-29BB-814F-A81A-FA8A3E79868C}" destId="{EE3EE759-C932-C045-AE57-EDC3FD120ECA}" srcOrd="1" destOrd="0" presId="urn:microsoft.com/office/officeart/2005/8/layout/process1"/>
    <dgm:cxn modelId="{E5279A6E-6317-1B44-AFBE-556E4219A130}" type="presOf" srcId="{A24CE9F0-A3C0-6A40-A473-90015AFCB0EB}" destId="{B6212A98-6CC8-F543-9113-E07CE6EC8EAE}" srcOrd="0" destOrd="0" presId="urn:microsoft.com/office/officeart/2005/8/layout/process1"/>
    <dgm:cxn modelId="{AA38E36F-858C-F94E-A98B-29B03E28515B}" type="presOf" srcId="{AEB6D301-F304-8F41-83BC-B58A1605E3C8}" destId="{0551EEFA-5816-8449-ABEF-022B748DEE25}" srcOrd="0" destOrd="0" presId="urn:microsoft.com/office/officeart/2005/8/layout/process1"/>
    <dgm:cxn modelId="{9FF0A5D3-BD70-0C4D-91DB-CB421BC4BD1C}" type="presOf" srcId="{2EF26A9F-8C8F-C347-BE68-88EB1CF842D4}" destId="{A5F8F1CF-1890-1D44-95BD-BAF67530761B}" srcOrd="0" destOrd="0" presId="urn:microsoft.com/office/officeart/2005/8/layout/process1"/>
    <dgm:cxn modelId="{2A4400D7-C373-3343-B3A1-31A452BFF867}" srcId="{AEB6D301-F304-8F41-83BC-B58A1605E3C8}" destId="{06EA2350-E524-3543-9828-9C4093F22DA4}" srcOrd="1" destOrd="0" parTransId="{BF434214-5929-4A43-B67C-F3C5CA4F15D3}" sibTransId="{2EF26A9F-8C8F-C347-BE68-88EB1CF842D4}"/>
    <dgm:cxn modelId="{8BA295D9-F410-C947-B118-B9476BC13DCD}" srcId="{AEB6D301-F304-8F41-83BC-B58A1605E3C8}" destId="{A24CE9F0-A3C0-6A40-A473-90015AFCB0EB}" srcOrd="3" destOrd="0" parTransId="{CA698063-70A3-404C-8B4D-1F839EB46BCD}" sibTransId="{5EC2B0CB-3AEB-B241-8DAC-44EA1DDBDCD3}"/>
    <dgm:cxn modelId="{4AB280FD-87DA-4248-A291-328C59A0E496}" srcId="{AEB6D301-F304-8F41-83BC-B58A1605E3C8}" destId="{80F872F8-09A0-CD40-BD70-4A56BA2E0DCD}" srcOrd="2" destOrd="0" parTransId="{F01D0C6C-4945-2343-B75E-6963D353E7D7}" sibTransId="{2EC0806B-29BB-814F-A81A-FA8A3E79868C}"/>
    <dgm:cxn modelId="{A9DA8CB7-1872-2E43-A534-EA38D5631619}" type="presParOf" srcId="{0551EEFA-5816-8449-ABEF-022B748DEE25}" destId="{8E80E753-B40F-F44B-A5A1-78D3BFCEF051}" srcOrd="0" destOrd="0" presId="urn:microsoft.com/office/officeart/2005/8/layout/process1"/>
    <dgm:cxn modelId="{F0975F97-A993-CE4C-B756-65BBCC2858AA}" type="presParOf" srcId="{0551EEFA-5816-8449-ABEF-022B748DEE25}" destId="{2F09E18F-8879-4845-A5EF-26D4D4B37995}" srcOrd="1" destOrd="0" presId="urn:microsoft.com/office/officeart/2005/8/layout/process1"/>
    <dgm:cxn modelId="{44C61F74-492C-9E4E-8C4C-A50C5193F92D}" type="presParOf" srcId="{2F09E18F-8879-4845-A5EF-26D4D4B37995}" destId="{ED66A71F-9F2B-C140-9547-28A1BC7F9B9F}" srcOrd="0" destOrd="0" presId="urn:microsoft.com/office/officeart/2005/8/layout/process1"/>
    <dgm:cxn modelId="{A26608A8-ED8C-2645-8199-C4972D31F63A}" type="presParOf" srcId="{0551EEFA-5816-8449-ABEF-022B748DEE25}" destId="{53A17FF4-1E34-AB42-A897-4B5CC8860D4D}" srcOrd="2" destOrd="0" presId="urn:microsoft.com/office/officeart/2005/8/layout/process1"/>
    <dgm:cxn modelId="{DD4FA679-C4CA-9549-9F17-71E68A4B9F76}" type="presParOf" srcId="{0551EEFA-5816-8449-ABEF-022B748DEE25}" destId="{A5F8F1CF-1890-1D44-95BD-BAF67530761B}" srcOrd="3" destOrd="0" presId="urn:microsoft.com/office/officeart/2005/8/layout/process1"/>
    <dgm:cxn modelId="{06CFD18C-3109-A243-AB86-12D8F54C744F}" type="presParOf" srcId="{A5F8F1CF-1890-1D44-95BD-BAF67530761B}" destId="{A2B3C32E-38CA-AB49-9443-58DE151F41C5}" srcOrd="0" destOrd="0" presId="urn:microsoft.com/office/officeart/2005/8/layout/process1"/>
    <dgm:cxn modelId="{C7070F4E-0AD1-884E-B101-B3175CBD5433}" type="presParOf" srcId="{0551EEFA-5816-8449-ABEF-022B748DEE25}" destId="{4229622E-87F8-374E-8645-4EAA50F77776}" srcOrd="4" destOrd="0" presId="urn:microsoft.com/office/officeart/2005/8/layout/process1"/>
    <dgm:cxn modelId="{DA1850EC-35A3-ED47-8B41-A2B282586F0F}" type="presParOf" srcId="{0551EEFA-5816-8449-ABEF-022B748DEE25}" destId="{BE701B73-C872-334B-A925-B2CF69EB0134}" srcOrd="5" destOrd="0" presId="urn:microsoft.com/office/officeart/2005/8/layout/process1"/>
    <dgm:cxn modelId="{87840B8B-DFCB-5647-AA94-3E85DF743F18}" type="presParOf" srcId="{BE701B73-C872-334B-A925-B2CF69EB0134}" destId="{EE3EE759-C932-C045-AE57-EDC3FD120ECA}" srcOrd="0" destOrd="0" presId="urn:microsoft.com/office/officeart/2005/8/layout/process1"/>
    <dgm:cxn modelId="{8104AB15-F478-F840-8344-6C9813E67C92}" type="presParOf" srcId="{0551EEFA-5816-8449-ABEF-022B748DEE25}" destId="{B6212A98-6CC8-F543-9113-E07CE6EC8EAE}" srcOrd="6" destOrd="0" presId="urn:microsoft.com/office/officeart/2005/8/layout/process1"/>
  </dgm:cxnLst>
  <dgm:bg>
    <a:effectLst>
      <a:outerShdw blurRad="50800" dist="38100" dir="5400000" sx="54000" sy="54000" algn="t" rotWithShape="0">
        <a:prstClr val="black">
          <a:alpha val="47000"/>
        </a:prstClr>
      </a:outerShdw>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2A3294-34E8-FE43-B7AD-43A7F9AE6E65}" type="doc">
      <dgm:prSet loTypeId="urn:microsoft.com/office/officeart/2005/8/layout/cycle6" loCatId="" qsTypeId="urn:microsoft.com/office/officeart/2005/8/quickstyle/simple1" qsCatId="simple" csTypeId="urn:microsoft.com/office/officeart/2005/8/colors/accent1_3" csCatId="accent1" phldr="1"/>
      <dgm:spPr/>
      <dgm:t>
        <a:bodyPr/>
        <a:lstStyle/>
        <a:p>
          <a:endParaRPr lang="en-GB"/>
        </a:p>
      </dgm:t>
    </dgm:pt>
    <dgm:pt modelId="{488471C6-F309-8940-BB25-754358ACEF79}">
      <dgm:prSet phldrT="[Text]"/>
      <dgm:spPr>
        <a:ln>
          <a:noFill/>
        </a:ln>
      </dgm:spPr>
      <dgm:t>
        <a:bodyPr/>
        <a:lstStyle/>
        <a:p>
          <a:r>
            <a:rPr lang="en-GB" dirty="0"/>
            <a:t>Define success</a:t>
          </a:r>
        </a:p>
      </dgm:t>
    </dgm:pt>
    <dgm:pt modelId="{D78C6323-AE26-594F-B513-203E534A5D1C}" type="parTrans" cxnId="{03456908-B768-2F49-8D06-8C78D92C02D1}">
      <dgm:prSet/>
      <dgm:spPr/>
      <dgm:t>
        <a:bodyPr/>
        <a:lstStyle/>
        <a:p>
          <a:endParaRPr lang="en-GB"/>
        </a:p>
      </dgm:t>
    </dgm:pt>
    <dgm:pt modelId="{5CA0EE4F-45FD-E84E-A006-429C6B106249}" type="sibTrans" cxnId="{03456908-B768-2F49-8D06-8C78D92C02D1}">
      <dgm:prSet/>
      <dgm:spPr/>
      <dgm:t>
        <a:bodyPr/>
        <a:lstStyle/>
        <a:p>
          <a:endParaRPr lang="en-GB"/>
        </a:p>
      </dgm:t>
    </dgm:pt>
    <dgm:pt modelId="{7F912516-0262-C146-9D6A-2E96E670900F}">
      <dgm:prSet phldrT="[Text]"/>
      <dgm:spPr>
        <a:ln>
          <a:noFill/>
        </a:ln>
      </dgm:spPr>
      <dgm:t>
        <a:bodyPr/>
        <a:lstStyle/>
        <a:p>
          <a:r>
            <a:rPr lang="en-GB" dirty="0"/>
            <a:t>Do a benchmark</a:t>
          </a:r>
        </a:p>
      </dgm:t>
    </dgm:pt>
    <dgm:pt modelId="{B45410F1-80FB-6644-A486-D6302A394DFD}" type="parTrans" cxnId="{6D17C725-D94A-FA4E-8504-22F74DE7EEF3}">
      <dgm:prSet/>
      <dgm:spPr/>
      <dgm:t>
        <a:bodyPr/>
        <a:lstStyle/>
        <a:p>
          <a:endParaRPr lang="en-GB"/>
        </a:p>
      </dgm:t>
    </dgm:pt>
    <dgm:pt modelId="{DFFFF63F-F338-ED4E-8519-4D91397848E1}" type="sibTrans" cxnId="{6D17C725-D94A-FA4E-8504-22F74DE7EEF3}">
      <dgm:prSet/>
      <dgm:spPr/>
      <dgm:t>
        <a:bodyPr/>
        <a:lstStyle/>
        <a:p>
          <a:endParaRPr lang="en-GB"/>
        </a:p>
      </dgm:t>
    </dgm:pt>
    <dgm:pt modelId="{1B79DA65-2724-C648-A065-10AD93C88362}">
      <dgm:prSet phldrT="[Text]"/>
      <dgm:spPr>
        <a:ln>
          <a:noFill/>
        </a:ln>
      </dgm:spPr>
      <dgm:t>
        <a:bodyPr/>
        <a:lstStyle/>
        <a:p>
          <a:r>
            <a:rPr lang="en-GB" dirty="0"/>
            <a:t>Document assumptions</a:t>
          </a:r>
        </a:p>
      </dgm:t>
    </dgm:pt>
    <dgm:pt modelId="{2F975DF2-CEEE-EE4D-AD18-0B23E7F6DF8A}" type="parTrans" cxnId="{F414B288-88D5-744C-A34A-DD72F99734FF}">
      <dgm:prSet/>
      <dgm:spPr/>
      <dgm:t>
        <a:bodyPr/>
        <a:lstStyle/>
        <a:p>
          <a:endParaRPr lang="en-GB"/>
        </a:p>
      </dgm:t>
    </dgm:pt>
    <dgm:pt modelId="{547172D4-AEF4-174A-8314-AA13677A1A50}" type="sibTrans" cxnId="{F414B288-88D5-744C-A34A-DD72F99734FF}">
      <dgm:prSet/>
      <dgm:spPr/>
      <dgm:t>
        <a:bodyPr/>
        <a:lstStyle/>
        <a:p>
          <a:endParaRPr lang="en-GB"/>
        </a:p>
      </dgm:t>
    </dgm:pt>
    <dgm:pt modelId="{F41A9EB1-B5F9-AE42-8291-5C764CA743EA}">
      <dgm:prSet phldrT="[Text]"/>
      <dgm:spPr>
        <a:ln>
          <a:noFill/>
        </a:ln>
      </dgm:spPr>
      <dgm:t>
        <a:bodyPr/>
        <a:lstStyle/>
        <a:p>
          <a:r>
            <a:rPr lang="en-GB" dirty="0"/>
            <a:t>Plan to key checkpoints</a:t>
          </a:r>
        </a:p>
      </dgm:t>
    </dgm:pt>
    <dgm:pt modelId="{60248507-F059-2346-8D92-6445DC04C483}" type="parTrans" cxnId="{996F2F46-413B-2946-8C45-554CF1907972}">
      <dgm:prSet/>
      <dgm:spPr/>
      <dgm:t>
        <a:bodyPr/>
        <a:lstStyle/>
        <a:p>
          <a:endParaRPr lang="en-GB"/>
        </a:p>
      </dgm:t>
    </dgm:pt>
    <dgm:pt modelId="{FF70BA35-34C4-504E-BD62-2D23DC824BB9}" type="sibTrans" cxnId="{996F2F46-413B-2946-8C45-554CF1907972}">
      <dgm:prSet/>
      <dgm:spPr/>
      <dgm:t>
        <a:bodyPr/>
        <a:lstStyle/>
        <a:p>
          <a:endParaRPr lang="en-GB"/>
        </a:p>
      </dgm:t>
    </dgm:pt>
    <dgm:pt modelId="{9E47EA7B-7BE7-9B40-977A-39E0E28594EA}">
      <dgm:prSet/>
      <dgm:spPr>
        <a:ln>
          <a:noFill/>
        </a:ln>
      </dgm:spPr>
      <dgm:t>
        <a:bodyPr/>
        <a:lstStyle/>
        <a:p>
          <a:r>
            <a:rPr lang="en-GB" dirty="0"/>
            <a:t>Define operational requirements</a:t>
          </a:r>
        </a:p>
      </dgm:t>
    </dgm:pt>
    <dgm:pt modelId="{90367D20-D269-EA4C-9A6E-0346BAFDD86B}" type="parTrans" cxnId="{077BEA62-FFF7-8A4A-8119-706155E2F4E5}">
      <dgm:prSet/>
      <dgm:spPr/>
      <dgm:t>
        <a:bodyPr/>
        <a:lstStyle/>
        <a:p>
          <a:endParaRPr lang="en-GB"/>
        </a:p>
      </dgm:t>
    </dgm:pt>
    <dgm:pt modelId="{E266B596-7F72-2743-92C1-D64199B51F72}" type="sibTrans" cxnId="{077BEA62-FFF7-8A4A-8119-706155E2F4E5}">
      <dgm:prSet/>
      <dgm:spPr/>
      <dgm:t>
        <a:bodyPr/>
        <a:lstStyle/>
        <a:p>
          <a:endParaRPr lang="en-GB"/>
        </a:p>
      </dgm:t>
    </dgm:pt>
    <dgm:pt modelId="{0C5DE65D-7E46-DA46-9BB8-84FB7E7397DF}" type="pres">
      <dgm:prSet presAssocID="{A82A3294-34E8-FE43-B7AD-43A7F9AE6E65}" presName="cycle" presStyleCnt="0">
        <dgm:presLayoutVars>
          <dgm:dir/>
          <dgm:resizeHandles val="exact"/>
        </dgm:presLayoutVars>
      </dgm:prSet>
      <dgm:spPr/>
    </dgm:pt>
    <dgm:pt modelId="{B010EB87-6F07-9144-8C55-22FE7BABB494}" type="pres">
      <dgm:prSet presAssocID="{488471C6-F309-8940-BB25-754358ACEF79}" presName="node" presStyleLbl="node1" presStyleIdx="0" presStyleCnt="5">
        <dgm:presLayoutVars>
          <dgm:bulletEnabled val="1"/>
        </dgm:presLayoutVars>
      </dgm:prSet>
      <dgm:spPr/>
    </dgm:pt>
    <dgm:pt modelId="{7B44F0A6-63DA-AC4A-B1BC-636C2144424F}" type="pres">
      <dgm:prSet presAssocID="{488471C6-F309-8940-BB25-754358ACEF79}" presName="spNode" presStyleCnt="0"/>
      <dgm:spPr/>
    </dgm:pt>
    <dgm:pt modelId="{E6274CEF-C742-E640-8A0F-7BAE56D215F2}" type="pres">
      <dgm:prSet presAssocID="{5CA0EE4F-45FD-E84E-A006-429C6B106249}" presName="sibTrans" presStyleLbl="sibTrans1D1" presStyleIdx="0" presStyleCnt="5"/>
      <dgm:spPr/>
    </dgm:pt>
    <dgm:pt modelId="{1F1FF375-9E39-D64F-9EEC-E6714DA0CCAF}" type="pres">
      <dgm:prSet presAssocID="{7F912516-0262-C146-9D6A-2E96E670900F}" presName="node" presStyleLbl="node1" presStyleIdx="1" presStyleCnt="5">
        <dgm:presLayoutVars>
          <dgm:bulletEnabled val="1"/>
        </dgm:presLayoutVars>
      </dgm:prSet>
      <dgm:spPr/>
    </dgm:pt>
    <dgm:pt modelId="{D85DA84D-5DB7-4D4B-B25E-59066198DCD0}" type="pres">
      <dgm:prSet presAssocID="{7F912516-0262-C146-9D6A-2E96E670900F}" presName="spNode" presStyleCnt="0"/>
      <dgm:spPr/>
    </dgm:pt>
    <dgm:pt modelId="{B0FD2903-AE6E-154B-A612-C1F0E808AA70}" type="pres">
      <dgm:prSet presAssocID="{DFFFF63F-F338-ED4E-8519-4D91397848E1}" presName="sibTrans" presStyleLbl="sibTrans1D1" presStyleIdx="1" presStyleCnt="5"/>
      <dgm:spPr/>
    </dgm:pt>
    <dgm:pt modelId="{1780E37E-BF20-274C-87A2-84E2BB789845}" type="pres">
      <dgm:prSet presAssocID="{9E47EA7B-7BE7-9B40-977A-39E0E28594EA}" presName="node" presStyleLbl="node1" presStyleIdx="2" presStyleCnt="5">
        <dgm:presLayoutVars>
          <dgm:bulletEnabled val="1"/>
        </dgm:presLayoutVars>
      </dgm:prSet>
      <dgm:spPr/>
    </dgm:pt>
    <dgm:pt modelId="{73F12F19-671F-3541-9F30-A1CB8E245D35}" type="pres">
      <dgm:prSet presAssocID="{9E47EA7B-7BE7-9B40-977A-39E0E28594EA}" presName="spNode" presStyleCnt="0"/>
      <dgm:spPr/>
    </dgm:pt>
    <dgm:pt modelId="{E789A189-190E-CC49-A10B-0D1C36AE195A}" type="pres">
      <dgm:prSet presAssocID="{E266B596-7F72-2743-92C1-D64199B51F72}" presName="sibTrans" presStyleLbl="sibTrans1D1" presStyleIdx="2" presStyleCnt="5"/>
      <dgm:spPr/>
    </dgm:pt>
    <dgm:pt modelId="{47A1A53D-BFB3-2448-BB05-F56C80398FFA}" type="pres">
      <dgm:prSet presAssocID="{1B79DA65-2724-C648-A065-10AD93C88362}" presName="node" presStyleLbl="node1" presStyleIdx="3" presStyleCnt="5">
        <dgm:presLayoutVars>
          <dgm:bulletEnabled val="1"/>
        </dgm:presLayoutVars>
      </dgm:prSet>
      <dgm:spPr/>
    </dgm:pt>
    <dgm:pt modelId="{55055378-E951-D846-9F6E-118F46ABC542}" type="pres">
      <dgm:prSet presAssocID="{1B79DA65-2724-C648-A065-10AD93C88362}" presName="spNode" presStyleCnt="0"/>
      <dgm:spPr/>
    </dgm:pt>
    <dgm:pt modelId="{DEF9CD84-C8D3-694A-86C3-D62DFAB27DF6}" type="pres">
      <dgm:prSet presAssocID="{547172D4-AEF4-174A-8314-AA13677A1A50}" presName="sibTrans" presStyleLbl="sibTrans1D1" presStyleIdx="3" presStyleCnt="5"/>
      <dgm:spPr/>
    </dgm:pt>
    <dgm:pt modelId="{F40E5D28-BC77-3445-9852-654775FA8E35}" type="pres">
      <dgm:prSet presAssocID="{F41A9EB1-B5F9-AE42-8291-5C764CA743EA}" presName="node" presStyleLbl="node1" presStyleIdx="4" presStyleCnt="5">
        <dgm:presLayoutVars>
          <dgm:bulletEnabled val="1"/>
        </dgm:presLayoutVars>
      </dgm:prSet>
      <dgm:spPr/>
    </dgm:pt>
    <dgm:pt modelId="{0FB76B48-1BA8-5B42-95FC-DB53DC045BB8}" type="pres">
      <dgm:prSet presAssocID="{F41A9EB1-B5F9-AE42-8291-5C764CA743EA}" presName="spNode" presStyleCnt="0"/>
      <dgm:spPr/>
    </dgm:pt>
    <dgm:pt modelId="{9D0672A0-7B9A-6B48-A788-B37FA886E4DF}" type="pres">
      <dgm:prSet presAssocID="{FF70BA35-34C4-504E-BD62-2D23DC824BB9}" presName="sibTrans" presStyleLbl="sibTrans1D1" presStyleIdx="4" presStyleCnt="5"/>
      <dgm:spPr/>
    </dgm:pt>
  </dgm:ptLst>
  <dgm:cxnLst>
    <dgm:cxn modelId="{03456908-B768-2F49-8D06-8C78D92C02D1}" srcId="{A82A3294-34E8-FE43-B7AD-43A7F9AE6E65}" destId="{488471C6-F309-8940-BB25-754358ACEF79}" srcOrd="0" destOrd="0" parTransId="{D78C6323-AE26-594F-B513-203E534A5D1C}" sibTransId="{5CA0EE4F-45FD-E84E-A006-429C6B106249}"/>
    <dgm:cxn modelId="{5DD10F13-7D08-7C42-AC53-E1A9E1E72857}" type="presOf" srcId="{488471C6-F309-8940-BB25-754358ACEF79}" destId="{B010EB87-6F07-9144-8C55-22FE7BABB494}" srcOrd="0" destOrd="0" presId="urn:microsoft.com/office/officeart/2005/8/layout/cycle6"/>
    <dgm:cxn modelId="{4DBE4D13-D07A-3B4B-9EDC-F4F2CC306B14}" type="presOf" srcId="{F41A9EB1-B5F9-AE42-8291-5C764CA743EA}" destId="{F40E5D28-BC77-3445-9852-654775FA8E35}" srcOrd="0" destOrd="0" presId="urn:microsoft.com/office/officeart/2005/8/layout/cycle6"/>
    <dgm:cxn modelId="{CCD44B24-BE0F-9643-839A-D15E3F689E62}" type="presOf" srcId="{9E47EA7B-7BE7-9B40-977A-39E0E28594EA}" destId="{1780E37E-BF20-274C-87A2-84E2BB789845}" srcOrd="0" destOrd="0" presId="urn:microsoft.com/office/officeart/2005/8/layout/cycle6"/>
    <dgm:cxn modelId="{6D17C725-D94A-FA4E-8504-22F74DE7EEF3}" srcId="{A82A3294-34E8-FE43-B7AD-43A7F9AE6E65}" destId="{7F912516-0262-C146-9D6A-2E96E670900F}" srcOrd="1" destOrd="0" parTransId="{B45410F1-80FB-6644-A486-D6302A394DFD}" sibTransId="{DFFFF63F-F338-ED4E-8519-4D91397848E1}"/>
    <dgm:cxn modelId="{3CCDCE26-9770-5D46-B92D-D3BD3A489E37}" type="presOf" srcId="{A82A3294-34E8-FE43-B7AD-43A7F9AE6E65}" destId="{0C5DE65D-7E46-DA46-9BB8-84FB7E7397DF}" srcOrd="0" destOrd="0" presId="urn:microsoft.com/office/officeart/2005/8/layout/cycle6"/>
    <dgm:cxn modelId="{4D2AA343-51A4-4D48-BE05-A62B1C779B2E}" type="presOf" srcId="{E266B596-7F72-2743-92C1-D64199B51F72}" destId="{E789A189-190E-CC49-A10B-0D1C36AE195A}" srcOrd="0" destOrd="0" presId="urn:microsoft.com/office/officeart/2005/8/layout/cycle6"/>
    <dgm:cxn modelId="{996F2F46-413B-2946-8C45-554CF1907972}" srcId="{A82A3294-34E8-FE43-B7AD-43A7F9AE6E65}" destId="{F41A9EB1-B5F9-AE42-8291-5C764CA743EA}" srcOrd="4" destOrd="0" parTransId="{60248507-F059-2346-8D92-6445DC04C483}" sibTransId="{FF70BA35-34C4-504E-BD62-2D23DC824BB9}"/>
    <dgm:cxn modelId="{B6974A53-2280-1E4B-B015-CC6B4C40B834}" type="presOf" srcId="{DFFFF63F-F338-ED4E-8519-4D91397848E1}" destId="{B0FD2903-AE6E-154B-A612-C1F0E808AA70}" srcOrd="0" destOrd="0" presId="urn:microsoft.com/office/officeart/2005/8/layout/cycle6"/>
    <dgm:cxn modelId="{077BEA62-FFF7-8A4A-8119-706155E2F4E5}" srcId="{A82A3294-34E8-FE43-B7AD-43A7F9AE6E65}" destId="{9E47EA7B-7BE7-9B40-977A-39E0E28594EA}" srcOrd="2" destOrd="0" parTransId="{90367D20-D269-EA4C-9A6E-0346BAFDD86B}" sibTransId="{E266B596-7F72-2743-92C1-D64199B51F72}"/>
    <dgm:cxn modelId="{F414B288-88D5-744C-A34A-DD72F99734FF}" srcId="{A82A3294-34E8-FE43-B7AD-43A7F9AE6E65}" destId="{1B79DA65-2724-C648-A065-10AD93C88362}" srcOrd="3" destOrd="0" parTransId="{2F975DF2-CEEE-EE4D-AD18-0B23E7F6DF8A}" sibTransId="{547172D4-AEF4-174A-8314-AA13677A1A50}"/>
    <dgm:cxn modelId="{6C4E438D-1D62-534C-A5BF-3D80AAEAD4FE}" type="presOf" srcId="{547172D4-AEF4-174A-8314-AA13677A1A50}" destId="{DEF9CD84-C8D3-694A-86C3-D62DFAB27DF6}" srcOrd="0" destOrd="0" presId="urn:microsoft.com/office/officeart/2005/8/layout/cycle6"/>
    <dgm:cxn modelId="{71DD57BD-04C0-DD4F-839D-544778D48969}" type="presOf" srcId="{1B79DA65-2724-C648-A065-10AD93C88362}" destId="{47A1A53D-BFB3-2448-BB05-F56C80398FFA}" srcOrd="0" destOrd="0" presId="urn:microsoft.com/office/officeart/2005/8/layout/cycle6"/>
    <dgm:cxn modelId="{C0E36EC8-E944-2F43-9A19-B12F239CC2E4}" type="presOf" srcId="{FF70BA35-34C4-504E-BD62-2D23DC824BB9}" destId="{9D0672A0-7B9A-6B48-A788-B37FA886E4DF}" srcOrd="0" destOrd="0" presId="urn:microsoft.com/office/officeart/2005/8/layout/cycle6"/>
    <dgm:cxn modelId="{52D63EE0-AB05-1741-8962-76A230FFAE99}" type="presOf" srcId="{5CA0EE4F-45FD-E84E-A006-429C6B106249}" destId="{E6274CEF-C742-E640-8A0F-7BAE56D215F2}" srcOrd="0" destOrd="0" presId="urn:microsoft.com/office/officeart/2005/8/layout/cycle6"/>
    <dgm:cxn modelId="{6BA344EB-9ED0-B848-9175-D0BE0D3011C0}" type="presOf" srcId="{7F912516-0262-C146-9D6A-2E96E670900F}" destId="{1F1FF375-9E39-D64F-9EEC-E6714DA0CCAF}" srcOrd="0" destOrd="0" presId="urn:microsoft.com/office/officeart/2005/8/layout/cycle6"/>
    <dgm:cxn modelId="{38E9B816-75ED-8146-95CD-1961A67D5AEB}" type="presParOf" srcId="{0C5DE65D-7E46-DA46-9BB8-84FB7E7397DF}" destId="{B010EB87-6F07-9144-8C55-22FE7BABB494}" srcOrd="0" destOrd="0" presId="urn:microsoft.com/office/officeart/2005/8/layout/cycle6"/>
    <dgm:cxn modelId="{EAF2EAC4-F126-714E-9301-915E3DD331F9}" type="presParOf" srcId="{0C5DE65D-7E46-DA46-9BB8-84FB7E7397DF}" destId="{7B44F0A6-63DA-AC4A-B1BC-636C2144424F}" srcOrd="1" destOrd="0" presId="urn:microsoft.com/office/officeart/2005/8/layout/cycle6"/>
    <dgm:cxn modelId="{2B578F0C-8E3A-B944-898A-1B89E9C931C4}" type="presParOf" srcId="{0C5DE65D-7E46-DA46-9BB8-84FB7E7397DF}" destId="{E6274CEF-C742-E640-8A0F-7BAE56D215F2}" srcOrd="2" destOrd="0" presId="urn:microsoft.com/office/officeart/2005/8/layout/cycle6"/>
    <dgm:cxn modelId="{4B70E4B7-2AE4-E344-8044-D2DC8452C042}" type="presParOf" srcId="{0C5DE65D-7E46-DA46-9BB8-84FB7E7397DF}" destId="{1F1FF375-9E39-D64F-9EEC-E6714DA0CCAF}" srcOrd="3" destOrd="0" presId="urn:microsoft.com/office/officeart/2005/8/layout/cycle6"/>
    <dgm:cxn modelId="{36596107-3C6D-2441-AC40-A180E3BF0511}" type="presParOf" srcId="{0C5DE65D-7E46-DA46-9BB8-84FB7E7397DF}" destId="{D85DA84D-5DB7-4D4B-B25E-59066198DCD0}" srcOrd="4" destOrd="0" presId="urn:microsoft.com/office/officeart/2005/8/layout/cycle6"/>
    <dgm:cxn modelId="{3574DD0A-416C-0046-852F-3B8FA647FCD0}" type="presParOf" srcId="{0C5DE65D-7E46-DA46-9BB8-84FB7E7397DF}" destId="{B0FD2903-AE6E-154B-A612-C1F0E808AA70}" srcOrd="5" destOrd="0" presId="urn:microsoft.com/office/officeart/2005/8/layout/cycle6"/>
    <dgm:cxn modelId="{CB77A526-F65C-E84A-AF23-B3873E1052FD}" type="presParOf" srcId="{0C5DE65D-7E46-DA46-9BB8-84FB7E7397DF}" destId="{1780E37E-BF20-274C-87A2-84E2BB789845}" srcOrd="6" destOrd="0" presId="urn:microsoft.com/office/officeart/2005/8/layout/cycle6"/>
    <dgm:cxn modelId="{6DCC4999-DCF8-684F-888E-FDF967E383B4}" type="presParOf" srcId="{0C5DE65D-7E46-DA46-9BB8-84FB7E7397DF}" destId="{73F12F19-671F-3541-9F30-A1CB8E245D35}" srcOrd="7" destOrd="0" presId="urn:microsoft.com/office/officeart/2005/8/layout/cycle6"/>
    <dgm:cxn modelId="{84E30D77-D033-1D4F-B389-5B34BE10E3F6}" type="presParOf" srcId="{0C5DE65D-7E46-DA46-9BB8-84FB7E7397DF}" destId="{E789A189-190E-CC49-A10B-0D1C36AE195A}" srcOrd="8" destOrd="0" presId="urn:microsoft.com/office/officeart/2005/8/layout/cycle6"/>
    <dgm:cxn modelId="{47D8C1D0-CC0A-A84A-ABE1-5C23A7629019}" type="presParOf" srcId="{0C5DE65D-7E46-DA46-9BB8-84FB7E7397DF}" destId="{47A1A53D-BFB3-2448-BB05-F56C80398FFA}" srcOrd="9" destOrd="0" presId="urn:microsoft.com/office/officeart/2005/8/layout/cycle6"/>
    <dgm:cxn modelId="{B6900D2D-AA47-674D-99F7-273879E7FA80}" type="presParOf" srcId="{0C5DE65D-7E46-DA46-9BB8-84FB7E7397DF}" destId="{55055378-E951-D846-9F6E-118F46ABC542}" srcOrd="10" destOrd="0" presId="urn:microsoft.com/office/officeart/2005/8/layout/cycle6"/>
    <dgm:cxn modelId="{EE760555-17A4-8B4E-803A-59758483CC27}" type="presParOf" srcId="{0C5DE65D-7E46-DA46-9BB8-84FB7E7397DF}" destId="{DEF9CD84-C8D3-694A-86C3-D62DFAB27DF6}" srcOrd="11" destOrd="0" presId="urn:microsoft.com/office/officeart/2005/8/layout/cycle6"/>
    <dgm:cxn modelId="{7352B242-53DB-3840-9B8A-6BEA41D92265}" type="presParOf" srcId="{0C5DE65D-7E46-DA46-9BB8-84FB7E7397DF}" destId="{F40E5D28-BC77-3445-9852-654775FA8E35}" srcOrd="12" destOrd="0" presId="urn:microsoft.com/office/officeart/2005/8/layout/cycle6"/>
    <dgm:cxn modelId="{6C1BF89D-4E6A-3249-B1A9-C40E8CA1A8B8}" type="presParOf" srcId="{0C5DE65D-7E46-DA46-9BB8-84FB7E7397DF}" destId="{0FB76B48-1BA8-5B42-95FC-DB53DC045BB8}" srcOrd="13" destOrd="0" presId="urn:microsoft.com/office/officeart/2005/8/layout/cycle6"/>
    <dgm:cxn modelId="{5F705ED4-1C04-A740-9BF7-523EC6928159}" type="presParOf" srcId="{0C5DE65D-7E46-DA46-9BB8-84FB7E7397DF}" destId="{9D0672A0-7B9A-6B48-A788-B37FA886E4DF}"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0E753-B40F-F44B-A5A1-78D3BFCEF051}">
      <dsp:nvSpPr>
        <dsp:cNvPr id="0" name=""/>
        <dsp:cNvSpPr/>
      </dsp:nvSpPr>
      <dsp:spPr>
        <a:xfrm>
          <a:off x="2242" y="10060"/>
          <a:ext cx="980591" cy="58835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DEFINE</a:t>
          </a:r>
          <a:endParaRPr lang="en-GB" sz="1400" kern="1200" dirty="0"/>
        </a:p>
      </dsp:txBody>
      <dsp:txXfrm>
        <a:off x="19474" y="27292"/>
        <a:ext cx="946127" cy="553890"/>
      </dsp:txXfrm>
    </dsp:sp>
    <dsp:sp modelId="{2F09E18F-8879-4845-A5EF-26D4D4B37995}">
      <dsp:nvSpPr>
        <dsp:cNvPr id="0" name=""/>
        <dsp:cNvSpPr/>
      </dsp:nvSpPr>
      <dsp:spPr>
        <a:xfrm>
          <a:off x="1080893" y="182644"/>
          <a:ext cx="207885" cy="243186"/>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1080893" y="231281"/>
        <a:ext cx="145520" cy="145912"/>
      </dsp:txXfrm>
    </dsp:sp>
    <dsp:sp modelId="{53A17FF4-1E34-AB42-A897-4B5CC8860D4D}">
      <dsp:nvSpPr>
        <dsp:cNvPr id="0" name=""/>
        <dsp:cNvSpPr/>
      </dsp:nvSpPr>
      <dsp:spPr>
        <a:xfrm>
          <a:off x="1375070" y="10060"/>
          <a:ext cx="980591" cy="58835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LOCATE</a:t>
          </a:r>
          <a:endParaRPr lang="en-GB" sz="1400" kern="1200" dirty="0"/>
        </a:p>
      </dsp:txBody>
      <dsp:txXfrm>
        <a:off x="1392302" y="27292"/>
        <a:ext cx="946127" cy="553890"/>
      </dsp:txXfrm>
    </dsp:sp>
    <dsp:sp modelId="{A5F8F1CF-1890-1D44-95BD-BAF67530761B}">
      <dsp:nvSpPr>
        <dsp:cNvPr id="0" name=""/>
        <dsp:cNvSpPr/>
      </dsp:nvSpPr>
      <dsp:spPr>
        <a:xfrm>
          <a:off x="2453720" y="182644"/>
          <a:ext cx="207885" cy="243186"/>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2453720" y="231281"/>
        <a:ext cx="145520" cy="145912"/>
      </dsp:txXfrm>
    </dsp:sp>
    <dsp:sp modelId="{4229622E-87F8-374E-8645-4EAA50F77776}">
      <dsp:nvSpPr>
        <dsp:cNvPr id="0" name=""/>
        <dsp:cNvSpPr/>
      </dsp:nvSpPr>
      <dsp:spPr>
        <a:xfrm>
          <a:off x="2747898" y="10060"/>
          <a:ext cx="980591" cy="58835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PREPARE</a:t>
          </a:r>
          <a:endParaRPr lang="en-GB" sz="1400" kern="1200" dirty="0"/>
        </a:p>
      </dsp:txBody>
      <dsp:txXfrm>
        <a:off x="2765130" y="27292"/>
        <a:ext cx="946127" cy="553890"/>
      </dsp:txXfrm>
    </dsp:sp>
    <dsp:sp modelId="{BE701B73-C872-334B-A925-B2CF69EB0134}">
      <dsp:nvSpPr>
        <dsp:cNvPr id="0" name=""/>
        <dsp:cNvSpPr/>
      </dsp:nvSpPr>
      <dsp:spPr>
        <a:xfrm>
          <a:off x="3826548" y="182644"/>
          <a:ext cx="207885" cy="243186"/>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3826548" y="231281"/>
        <a:ext cx="145520" cy="145912"/>
      </dsp:txXfrm>
    </dsp:sp>
    <dsp:sp modelId="{B6212A98-6CC8-F543-9113-E07CE6EC8EAE}">
      <dsp:nvSpPr>
        <dsp:cNvPr id="0" name=""/>
        <dsp:cNvSpPr/>
      </dsp:nvSpPr>
      <dsp:spPr>
        <a:xfrm>
          <a:off x="4120725" y="10060"/>
          <a:ext cx="980591" cy="58835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CONFIRM</a:t>
          </a:r>
          <a:endParaRPr lang="en-GB" sz="1400" kern="1200" dirty="0"/>
        </a:p>
      </dsp:txBody>
      <dsp:txXfrm>
        <a:off x="4137957" y="27292"/>
        <a:ext cx="946127" cy="5538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AB5168-19F2-3444-9ABF-9299B829F25C}">
      <dsp:nvSpPr>
        <dsp:cNvPr id="0" name=""/>
        <dsp:cNvSpPr/>
      </dsp:nvSpPr>
      <dsp:spPr>
        <a:xfrm>
          <a:off x="0" y="20121"/>
          <a:ext cx="980591" cy="5883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EXECUTE</a:t>
          </a:r>
          <a:endParaRPr lang="en-GB" sz="1400" kern="1200" dirty="0"/>
        </a:p>
      </dsp:txBody>
      <dsp:txXfrm>
        <a:off x="17232" y="37353"/>
        <a:ext cx="946127" cy="553890"/>
      </dsp:txXfrm>
    </dsp:sp>
    <dsp:sp modelId="{1525450F-90D8-3A45-B9CB-FB9B84E48805}">
      <dsp:nvSpPr>
        <dsp:cNvPr id="0" name=""/>
        <dsp:cNvSpPr/>
      </dsp:nvSpPr>
      <dsp:spPr>
        <a:xfrm rot="21574848">
          <a:off x="1079208" y="187631"/>
          <a:ext cx="209079" cy="243186"/>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1079209" y="236497"/>
        <a:ext cx="146355" cy="145912"/>
      </dsp:txXfrm>
    </dsp:sp>
    <dsp:sp modelId="{AED384C7-3007-7B4F-A84F-39F4E046212B}">
      <dsp:nvSpPr>
        <dsp:cNvPr id="0" name=""/>
        <dsp:cNvSpPr/>
      </dsp:nvSpPr>
      <dsp:spPr>
        <a:xfrm>
          <a:off x="1375070" y="10060"/>
          <a:ext cx="980591" cy="5883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MONITOR</a:t>
          </a:r>
          <a:endParaRPr lang="en-GB" sz="1400" kern="1200" dirty="0"/>
        </a:p>
      </dsp:txBody>
      <dsp:txXfrm>
        <a:off x="1392302" y="27292"/>
        <a:ext cx="946127" cy="553890"/>
      </dsp:txXfrm>
    </dsp:sp>
    <dsp:sp modelId="{4558CBB9-2771-9347-A52B-03F3A0206545}">
      <dsp:nvSpPr>
        <dsp:cNvPr id="0" name=""/>
        <dsp:cNvSpPr/>
      </dsp:nvSpPr>
      <dsp:spPr>
        <a:xfrm>
          <a:off x="2453720" y="182644"/>
          <a:ext cx="207885" cy="243186"/>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2453720" y="231281"/>
        <a:ext cx="145520" cy="145912"/>
      </dsp:txXfrm>
    </dsp:sp>
    <dsp:sp modelId="{5D0BA083-45F4-F543-A982-9C1F8B4F8CC4}">
      <dsp:nvSpPr>
        <dsp:cNvPr id="0" name=""/>
        <dsp:cNvSpPr/>
      </dsp:nvSpPr>
      <dsp:spPr>
        <a:xfrm>
          <a:off x="2747898" y="10060"/>
          <a:ext cx="980591" cy="5883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MODIFY</a:t>
          </a:r>
          <a:endParaRPr lang="en-GB" sz="1400" kern="1200" dirty="0"/>
        </a:p>
      </dsp:txBody>
      <dsp:txXfrm>
        <a:off x="2765130" y="27292"/>
        <a:ext cx="946127" cy="553890"/>
      </dsp:txXfrm>
    </dsp:sp>
    <dsp:sp modelId="{29C64A7E-9599-E840-B4DC-10CA65E13CFC}">
      <dsp:nvSpPr>
        <dsp:cNvPr id="0" name=""/>
        <dsp:cNvSpPr/>
      </dsp:nvSpPr>
      <dsp:spPr>
        <a:xfrm rot="21574848">
          <a:off x="3827106" y="177571"/>
          <a:ext cx="209079" cy="243186"/>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3827107" y="226437"/>
        <a:ext cx="146355" cy="145912"/>
      </dsp:txXfrm>
    </dsp:sp>
    <dsp:sp modelId="{555D1701-6CE7-4D44-A177-AB47BCD22775}">
      <dsp:nvSpPr>
        <dsp:cNvPr id="0" name=""/>
        <dsp:cNvSpPr/>
      </dsp:nvSpPr>
      <dsp:spPr>
        <a:xfrm>
          <a:off x="4122968" y="0"/>
          <a:ext cx="980591" cy="5883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j-lt"/>
            </a:rPr>
            <a:t>CONCLUDE</a:t>
          </a:r>
          <a:endParaRPr lang="en-GB" sz="1400" kern="1200" dirty="0"/>
        </a:p>
      </dsp:txBody>
      <dsp:txXfrm>
        <a:off x="4140200" y="17232"/>
        <a:ext cx="946127" cy="5538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AB5168-19F2-3444-9ABF-9299B829F25C}">
      <dsp:nvSpPr>
        <dsp:cNvPr id="0" name=""/>
        <dsp:cNvSpPr/>
      </dsp:nvSpPr>
      <dsp:spPr>
        <a:xfrm>
          <a:off x="4881" y="604720"/>
          <a:ext cx="2134353" cy="12806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EXECUTE</a:t>
          </a:r>
          <a:endParaRPr lang="en-GB" sz="1800" kern="1200" dirty="0"/>
        </a:p>
      </dsp:txBody>
      <dsp:txXfrm>
        <a:off x="42389" y="642228"/>
        <a:ext cx="2059337" cy="1205596"/>
      </dsp:txXfrm>
    </dsp:sp>
    <dsp:sp modelId="{1525450F-90D8-3A45-B9CB-FB9B84E48805}">
      <dsp:nvSpPr>
        <dsp:cNvPr id="0" name=""/>
        <dsp:cNvSpPr/>
      </dsp:nvSpPr>
      <dsp:spPr>
        <a:xfrm>
          <a:off x="2352670" y="980366"/>
          <a:ext cx="452482" cy="529319"/>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2352670" y="1086230"/>
        <a:ext cx="316737" cy="317591"/>
      </dsp:txXfrm>
    </dsp:sp>
    <dsp:sp modelId="{AED384C7-3007-7B4F-A84F-39F4E046212B}">
      <dsp:nvSpPr>
        <dsp:cNvPr id="0" name=""/>
        <dsp:cNvSpPr/>
      </dsp:nvSpPr>
      <dsp:spPr>
        <a:xfrm>
          <a:off x="2992976" y="604720"/>
          <a:ext cx="2134353" cy="12806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MONITOR</a:t>
          </a:r>
          <a:endParaRPr lang="en-GB" sz="1800" kern="1200" dirty="0"/>
        </a:p>
      </dsp:txBody>
      <dsp:txXfrm>
        <a:off x="3030484" y="642228"/>
        <a:ext cx="2059337" cy="1205596"/>
      </dsp:txXfrm>
    </dsp:sp>
    <dsp:sp modelId="{4558CBB9-2771-9347-A52B-03F3A0206545}">
      <dsp:nvSpPr>
        <dsp:cNvPr id="0" name=""/>
        <dsp:cNvSpPr/>
      </dsp:nvSpPr>
      <dsp:spPr>
        <a:xfrm>
          <a:off x="5340765" y="980366"/>
          <a:ext cx="452482" cy="529319"/>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5340765" y="1086230"/>
        <a:ext cx="316737" cy="317591"/>
      </dsp:txXfrm>
    </dsp:sp>
    <dsp:sp modelId="{5D0BA083-45F4-F543-A982-9C1F8B4F8CC4}">
      <dsp:nvSpPr>
        <dsp:cNvPr id="0" name=""/>
        <dsp:cNvSpPr/>
      </dsp:nvSpPr>
      <dsp:spPr>
        <a:xfrm>
          <a:off x="5981071" y="604720"/>
          <a:ext cx="2134353" cy="12806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MODIFY</a:t>
          </a:r>
          <a:endParaRPr lang="en-GB" sz="1800" kern="1200" dirty="0"/>
        </a:p>
      </dsp:txBody>
      <dsp:txXfrm>
        <a:off x="6018579" y="642228"/>
        <a:ext cx="2059337" cy="1205596"/>
      </dsp:txXfrm>
    </dsp:sp>
    <dsp:sp modelId="{29C64A7E-9599-E840-B4DC-10CA65E13CFC}">
      <dsp:nvSpPr>
        <dsp:cNvPr id="0" name=""/>
        <dsp:cNvSpPr/>
      </dsp:nvSpPr>
      <dsp:spPr>
        <a:xfrm>
          <a:off x="8328859" y="980366"/>
          <a:ext cx="452482" cy="529319"/>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8328859" y="1086230"/>
        <a:ext cx="316737" cy="317591"/>
      </dsp:txXfrm>
    </dsp:sp>
    <dsp:sp modelId="{555D1701-6CE7-4D44-A177-AB47BCD22775}">
      <dsp:nvSpPr>
        <dsp:cNvPr id="0" name=""/>
        <dsp:cNvSpPr/>
      </dsp:nvSpPr>
      <dsp:spPr>
        <a:xfrm>
          <a:off x="8969165" y="604720"/>
          <a:ext cx="2134353" cy="12806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CONCLUDE</a:t>
          </a:r>
          <a:endParaRPr lang="en-GB" sz="1800" kern="1200" dirty="0"/>
        </a:p>
      </dsp:txBody>
      <dsp:txXfrm>
        <a:off x="9006673" y="642228"/>
        <a:ext cx="2059337" cy="12055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0E753-B40F-F44B-A5A1-78D3BFCEF051}">
      <dsp:nvSpPr>
        <dsp:cNvPr id="0" name=""/>
        <dsp:cNvSpPr/>
      </dsp:nvSpPr>
      <dsp:spPr>
        <a:xfrm>
          <a:off x="4881" y="529184"/>
          <a:ext cx="2134353" cy="128061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DEFINE</a:t>
          </a:r>
          <a:endParaRPr lang="en-GB" sz="1800" kern="1200" dirty="0"/>
        </a:p>
      </dsp:txBody>
      <dsp:txXfrm>
        <a:off x="42389" y="566692"/>
        <a:ext cx="2059337" cy="1205596"/>
      </dsp:txXfrm>
    </dsp:sp>
    <dsp:sp modelId="{2F09E18F-8879-4845-A5EF-26D4D4B37995}">
      <dsp:nvSpPr>
        <dsp:cNvPr id="0" name=""/>
        <dsp:cNvSpPr/>
      </dsp:nvSpPr>
      <dsp:spPr>
        <a:xfrm>
          <a:off x="2352670" y="904830"/>
          <a:ext cx="452482" cy="529319"/>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2352670" y="1010694"/>
        <a:ext cx="316737" cy="317591"/>
      </dsp:txXfrm>
    </dsp:sp>
    <dsp:sp modelId="{53A17FF4-1E34-AB42-A897-4B5CC8860D4D}">
      <dsp:nvSpPr>
        <dsp:cNvPr id="0" name=""/>
        <dsp:cNvSpPr/>
      </dsp:nvSpPr>
      <dsp:spPr>
        <a:xfrm>
          <a:off x="2992976" y="529184"/>
          <a:ext cx="2134353" cy="128061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LOCATE</a:t>
          </a:r>
          <a:endParaRPr lang="en-GB" sz="1800" kern="1200" dirty="0"/>
        </a:p>
      </dsp:txBody>
      <dsp:txXfrm>
        <a:off x="3030484" y="566692"/>
        <a:ext cx="2059337" cy="1205596"/>
      </dsp:txXfrm>
    </dsp:sp>
    <dsp:sp modelId="{A5F8F1CF-1890-1D44-95BD-BAF67530761B}">
      <dsp:nvSpPr>
        <dsp:cNvPr id="0" name=""/>
        <dsp:cNvSpPr/>
      </dsp:nvSpPr>
      <dsp:spPr>
        <a:xfrm>
          <a:off x="5340765" y="904830"/>
          <a:ext cx="452482" cy="529319"/>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5340765" y="1010694"/>
        <a:ext cx="316737" cy="317591"/>
      </dsp:txXfrm>
    </dsp:sp>
    <dsp:sp modelId="{4229622E-87F8-374E-8645-4EAA50F77776}">
      <dsp:nvSpPr>
        <dsp:cNvPr id="0" name=""/>
        <dsp:cNvSpPr/>
      </dsp:nvSpPr>
      <dsp:spPr>
        <a:xfrm>
          <a:off x="5981071" y="529184"/>
          <a:ext cx="2134353" cy="128061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18000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PREPARE</a:t>
          </a:r>
          <a:endParaRPr lang="en-GB" sz="1800" kern="1200" dirty="0"/>
        </a:p>
      </dsp:txBody>
      <dsp:txXfrm>
        <a:off x="6018579" y="566692"/>
        <a:ext cx="2059337" cy="1205596"/>
      </dsp:txXfrm>
    </dsp:sp>
    <dsp:sp modelId="{BE701B73-C872-334B-A925-B2CF69EB0134}">
      <dsp:nvSpPr>
        <dsp:cNvPr id="0" name=""/>
        <dsp:cNvSpPr/>
      </dsp:nvSpPr>
      <dsp:spPr>
        <a:xfrm>
          <a:off x="8328859" y="904830"/>
          <a:ext cx="452482" cy="529319"/>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8328859" y="1010694"/>
        <a:ext cx="316737" cy="317591"/>
      </dsp:txXfrm>
    </dsp:sp>
    <dsp:sp modelId="{B6212A98-6CC8-F543-9113-E07CE6EC8EAE}">
      <dsp:nvSpPr>
        <dsp:cNvPr id="0" name=""/>
        <dsp:cNvSpPr/>
      </dsp:nvSpPr>
      <dsp:spPr>
        <a:xfrm>
          <a:off x="8969165" y="529184"/>
          <a:ext cx="2134353" cy="128061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180000" rIns="0" bIns="6858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mj-lt"/>
            </a:rPr>
            <a:t>CONFIRM</a:t>
          </a:r>
          <a:endParaRPr lang="en-GB" sz="1800" kern="1200" dirty="0"/>
        </a:p>
      </dsp:txBody>
      <dsp:txXfrm>
        <a:off x="9006673" y="566692"/>
        <a:ext cx="2059337" cy="12055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10EB87-6F07-9144-8C55-22FE7BABB494}">
      <dsp:nvSpPr>
        <dsp:cNvPr id="0" name=""/>
        <dsp:cNvSpPr/>
      </dsp:nvSpPr>
      <dsp:spPr>
        <a:xfrm>
          <a:off x="3041876" y="1380"/>
          <a:ext cx="1607312" cy="1044753"/>
        </a:xfrm>
        <a:prstGeom prst="roundRect">
          <a:avLst/>
        </a:prstGeom>
        <a:solidFill>
          <a:schemeClr val="accent1">
            <a:shade val="8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Define success</a:t>
          </a:r>
        </a:p>
      </dsp:txBody>
      <dsp:txXfrm>
        <a:off x="3092877" y="52381"/>
        <a:ext cx="1505310" cy="942751"/>
      </dsp:txXfrm>
    </dsp:sp>
    <dsp:sp modelId="{E6274CEF-C742-E640-8A0F-7BAE56D215F2}">
      <dsp:nvSpPr>
        <dsp:cNvPr id="0" name=""/>
        <dsp:cNvSpPr/>
      </dsp:nvSpPr>
      <dsp:spPr>
        <a:xfrm>
          <a:off x="1758048" y="523756"/>
          <a:ext cx="4174969" cy="4174969"/>
        </a:xfrm>
        <a:custGeom>
          <a:avLst/>
          <a:gdLst/>
          <a:ahLst/>
          <a:cxnLst/>
          <a:rect l="0" t="0" r="0" b="0"/>
          <a:pathLst>
            <a:path>
              <a:moveTo>
                <a:pt x="2902184" y="165544"/>
              </a:moveTo>
              <a:arcTo wR="2087484" hR="2087484" stAng="17578309" swAng="1961686"/>
            </a:path>
          </a:pathLst>
        </a:custGeom>
        <a:noFill/>
        <a:ln w="6350" cap="flat" cmpd="sng" algn="ctr">
          <a:solidFill>
            <a:schemeClr val="accent1">
              <a:shade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F1FF375-9E39-D64F-9EEC-E6714DA0CCAF}">
      <dsp:nvSpPr>
        <dsp:cNvPr id="0" name=""/>
        <dsp:cNvSpPr/>
      </dsp:nvSpPr>
      <dsp:spPr>
        <a:xfrm>
          <a:off x="5027192" y="1443796"/>
          <a:ext cx="1607312" cy="1044753"/>
        </a:xfrm>
        <a:prstGeom prst="roundRect">
          <a:avLst/>
        </a:prstGeom>
        <a:solidFill>
          <a:schemeClr val="accent1">
            <a:shade val="80000"/>
            <a:hueOff val="112445"/>
            <a:satOff val="1009"/>
            <a:lumOff val="7508"/>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Do a benchmark</a:t>
          </a:r>
        </a:p>
      </dsp:txBody>
      <dsp:txXfrm>
        <a:off x="5078193" y="1494797"/>
        <a:ext cx="1505310" cy="942751"/>
      </dsp:txXfrm>
    </dsp:sp>
    <dsp:sp modelId="{B0FD2903-AE6E-154B-A612-C1F0E808AA70}">
      <dsp:nvSpPr>
        <dsp:cNvPr id="0" name=""/>
        <dsp:cNvSpPr/>
      </dsp:nvSpPr>
      <dsp:spPr>
        <a:xfrm>
          <a:off x="1758048" y="523756"/>
          <a:ext cx="4174969" cy="4174969"/>
        </a:xfrm>
        <a:custGeom>
          <a:avLst/>
          <a:gdLst/>
          <a:ahLst/>
          <a:cxnLst/>
          <a:rect l="0" t="0" r="0" b="0"/>
          <a:pathLst>
            <a:path>
              <a:moveTo>
                <a:pt x="4172103" y="1978137"/>
              </a:moveTo>
              <a:arcTo wR="2087484" hR="2087484" stAng="21419840" swAng="2196417"/>
            </a:path>
          </a:pathLst>
        </a:custGeom>
        <a:noFill/>
        <a:ln w="6350" cap="flat" cmpd="sng" algn="ctr">
          <a:solidFill>
            <a:schemeClr val="accent1">
              <a:shade val="90000"/>
              <a:hueOff val="112450"/>
              <a:satOff val="772"/>
              <a:lumOff val="6838"/>
              <a:alphaOff val="0"/>
            </a:schemeClr>
          </a:solidFill>
          <a:prstDash val="solid"/>
          <a:miter lim="800000"/>
        </a:ln>
        <a:effectLst/>
      </dsp:spPr>
      <dsp:style>
        <a:lnRef idx="1">
          <a:scrgbClr r="0" g="0" b="0"/>
        </a:lnRef>
        <a:fillRef idx="0">
          <a:scrgbClr r="0" g="0" b="0"/>
        </a:fillRef>
        <a:effectRef idx="0">
          <a:scrgbClr r="0" g="0" b="0"/>
        </a:effectRef>
        <a:fontRef idx="minor"/>
      </dsp:style>
    </dsp:sp>
    <dsp:sp modelId="{1780E37E-BF20-274C-87A2-84E2BB789845}">
      <dsp:nvSpPr>
        <dsp:cNvPr id="0" name=""/>
        <dsp:cNvSpPr/>
      </dsp:nvSpPr>
      <dsp:spPr>
        <a:xfrm>
          <a:off x="4268869" y="3777675"/>
          <a:ext cx="1607312" cy="1044753"/>
        </a:xfrm>
        <a:prstGeom prst="roundRect">
          <a:avLst/>
        </a:prstGeom>
        <a:solidFill>
          <a:schemeClr val="accent1">
            <a:shade val="80000"/>
            <a:hueOff val="224889"/>
            <a:satOff val="2018"/>
            <a:lumOff val="15016"/>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Define operational requirements</a:t>
          </a:r>
        </a:p>
      </dsp:txBody>
      <dsp:txXfrm>
        <a:off x="4319870" y="3828676"/>
        <a:ext cx="1505310" cy="942751"/>
      </dsp:txXfrm>
    </dsp:sp>
    <dsp:sp modelId="{E789A189-190E-CC49-A10B-0D1C36AE195A}">
      <dsp:nvSpPr>
        <dsp:cNvPr id="0" name=""/>
        <dsp:cNvSpPr/>
      </dsp:nvSpPr>
      <dsp:spPr>
        <a:xfrm>
          <a:off x="1758048" y="523756"/>
          <a:ext cx="4174969" cy="4174969"/>
        </a:xfrm>
        <a:custGeom>
          <a:avLst/>
          <a:gdLst/>
          <a:ahLst/>
          <a:cxnLst/>
          <a:rect l="0" t="0" r="0" b="0"/>
          <a:pathLst>
            <a:path>
              <a:moveTo>
                <a:pt x="2502526" y="4133293"/>
              </a:moveTo>
              <a:arcTo wR="2087484" hR="2087484" stAng="4711908" swAng="1376184"/>
            </a:path>
          </a:pathLst>
        </a:custGeom>
        <a:noFill/>
        <a:ln w="6350" cap="flat" cmpd="sng" algn="ctr">
          <a:solidFill>
            <a:schemeClr val="accent1">
              <a:shade val="90000"/>
              <a:hueOff val="224901"/>
              <a:satOff val="1545"/>
              <a:lumOff val="13677"/>
              <a:alphaOff val="0"/>
            </a:schemeClr>
          </a:solidFill>
          <a:prstDash val="solid"/>
          <a:miter lim="800000"/>
        </a:ln>
        <a:effectLst/>
      </dsp:spPr>
      <dsp:style>
        <a:lnRef idx="1">
          <a:scrgbClr r="0" g="0" b="0"/>
        </a:lnRef>
        <a:fillRef idx="0">
          <a:scrgbClr r="0" g="0" b="0"/>
        </a:fillRef>
        <a:effectRef idx="0">
          <a:scrgbClr r="0" g="0" b="0"/>
        </a:effectRef>
        <a:fontRef idx="minor"/>
      </dsp:style>
    </dsp:sp>
    <dsp:sp modelId="{47A1A53D-BFB3-2448-BB05-F56C80398FFA}">
      <dsp:nvSpPr>
        <dsp:cNvPr id="0" name=""/>
        <dsp:cNvSpPr/>
      </dsp:nvSpPr>
      <dsp:spPr>
        <a:xfrm>
          <a:off x="1814883" y="3777675"/>
          <a:ext cx="1607312" cy="1044753"/>
        </a:xfrm>
        <a:prstGeom prst="roundRect">
          <a:avLst/>
        </a:prstGeom>
        <a:solidFill>
          <a:schemeClr val="accent1">
            <a:shade val="80000"/>
            <a:hueOff val="337334"/>
            <a:satOff val="3026"/>
            <a:lumOff val="22523"/>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Document assumptions</a:t>
          </a:r>
        </a:p>
      </dsp:txBody>
      <dsp:txXfrm>
        <a:off x="1865884" y="3828676"/>
        <a:ext cx="1505310" cy="942751"/>
      </dsp:txXfrm>
    </dsp:sp>
    <dsp:sp modelId="{DEF9CD84-C8D3-694A-86C3-D62DFAB27DF6}">
      <dsp:nvSpPr>
        <dsp:cNvPr id="0" name=""/>
        <dsp:cNvSpPr/>
      </dsp:nvSpPr>
      <dsp:spPr>
        <a:xfrm>
          <a:off x="1758048" y="523756"/>
          <a:ext cx="4174969" cy="4174969"/>
        </a:xfrm>
        <a:custGeom>
          <a:avLst/>
          <a:gdLst/>
          <a:ahLst/>
          <a:cxnLst/>
          <a:rect l="0" t="0" r="0" b="0"/>
          <a:pathLst>
            <a:path>
              <a:moveTo>
                <a:pt x="348860" y="3242811"/>
              </a:moveTo>
              <a:arcTo wR="2087484" hR="2087484" stAng="8783743" swAng="2196417"/>
            </a:path>
          </a:pathLst>
        </a:custGeom>
        <a:noFill/>
        <a:ln w="6350" cap="flat" cmpd="sng" algn="ctr">
          <a:solidFill>
            <a:schemeClr val="accent1">
              <a:shade val="90000"/>
              <a:hueOff val="337351"/>
              <a:satOff val="2317"/>
              <a:lumOff val="20515"/>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E5D28-BC77-3445-9852-654775FA8E35}">
      <dsp:nvSpPr>
        <dsp:cNvPr id="0" name=""/>
        <dsp:cNvSpPr/>
      </dsp:nvSpPr>
      <dsp:spPr>
        <a:xfrm>
          <a:off x="1056560" y="1443796"/>
          <a:ext cx="1607312" cy="1044753"/>
        </a:xfrm>
        <a:prstGeom prst="roundRect">
          <a:avLst/>
        </a:prstGeom>
        <a:solidFill>
          <a:schemeClr val="accent1">
            <a:shade val="80000"/>
            <a:hueOff val="449778"/>
            <a:satOff val="4035"/>
            <a:lumOff val="30031"/>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Plan to key checkpoints</a:t>
          </a:r>
        </a:p>
      </dsp:txBody>
      <dsp:txXfrm>
        <a:off x="1107561" y="1494797"/>
        <a:ext cx="1505310" cy="942751"/>
      </dsp:txXfrm>
    </dsp:sp>
    <dsp:sp modelId="{9D0672A0-7B9A-6B48-A788-B37FA886E4DF}">
      <dsp:nvSpPr>
        <dsp:cNvPr id="0" name=""/>
        <dsp:cNvSpPr/>
      </dsp:nvSpPr>
      <dsp:spPr>
        <a:xfrm>
          <a:off x="1758048" y="523756"/>
          <a:ext cx="4174969" cy="4174969"/>
        </a:xfrm>
        <a:custGeom>
          <a:avLst/>
          <a:gdLst/>
          <a:ahLst/>
          <a:cxnLst/>
          <a:rect l="0" t="0" r="0" b="0"/>
          <a:pathLst>
            <a:path>
              <a:moveTo>
                <a:pt x="363703" y="910127"/>
              </a:moveTo>
              <a:arcTo wR="2087484" hR="2087484" stAng="12860005" swAng="1961686"/>
            </a:path>
          </a:pathLst>
        </a:custGeom>
        <a:noFill/>
        <a:ln w="6350" cap="flat" cmpd="sng" algn="ctr">
          <a:solidFill>
            <a:schemeClr val="accent1">
              <a:shade val="90000"/>
              <a:hueOff val="449801"/>
              <a:satOff val="3089"/>
              <a:lumOff val="27353"/>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CEE2F-2772-401F-AB73-39BDF1F7E814}" type="datetimeFigureOut">
              <a:rPr lang="en-FI" smtClean="0"/>
              <a:t>19.8.2021</a:t>
            </a:fld>
            <a:endParaRPr lang="en-FI"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3928C-498E-47B2-A599-843221D6B659}" type="slidenum">
              <a:rPr lang="en-FI" smtClean="0"/>
              <a:t>‹#›</a:t>
            </a:fld>
            <a:endParaRPr lang="en-FI" dirty="0"/>
          </a:p>
        </p:txBody>
      </p:sp>
    </p:spTree>
    <p:extLst>
      <p:ext uri="{BB962C8B-B14F-4D97-AF65-F5344CB8AC3E}">
        <p14:creationId xmlns:p14="http://schemas.microsoft.com/office/powerpoint/2010/main" val="3353997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a:t>
            </a:fld>
            <a:endParaRPr lang="en-FI" dirty="0"/>
          </a:p>
        </p:txBody>
      </p:sp>
    </p:spTree>
    <p:extLst>
      <p:ext uri="{BB962C8B-B14F-4D97-AF65-F5344CB8AC3E}">
        <p14:creationId xmlns:p14="http://schemas.microsoft.com/office/powerpoint/2010/main" val="855746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14</a:t>
            </a:fld>
            <a:endParaRPr lang="en-FI" dirty="0"/>
          </a:p>
        </p:txBody>
      </p:sp>
    </p:spTree>
    <p:extLst>
      <p:ext uri="{BB962C8B-B14F-4D97-AF65-F5344CB8AC3E}">
        <p14:creationId xmlns:p14="http://schemas.microsoft.com/office/powerpoint/2010/main" val="3753278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15</a:t>
            </a:fld>
            <a:endParaRPr lang="en-FI" dirty="0"/>
          </a:p>
        </p:txBody>
      </p:sp>
    </p:spTree>
    <p:extLst>
      <p:ext uri="{BB962C8B-B14F-4D97-AF65-F5344CB8AC3E}">
        <p14:creationId xmlns:p14="http://schemas.microsoft.com/office/powerpoint/2010/main" val="2276252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16</a:t>
            </a:fld>
            <a:endParaRPr lang="en-FI" dirty="0"/>
          </a:p>
        </p:txBody>
      </p:sp>
    </p:spTree>
    <p:extLst>
      <p:ext uri="{BB962C8B-B14F-4D97-AF65-F5344CB8AC3E}">
        <p14:creationId xmlns:p14="http://schemas.microsoft.com/office/powerpoint/2010/main" val="3678440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17</a:t>
            </a:fld>
            <a:endParaRPr lang="en-FI" dirty="0"/>
          </a:p>
        </p:txBody>
      </p:sp>
    </p:spTree>
    <p:extLst>
      <p:ext uri="{BB962C8B-B14F-4D97-AF65-F5344CB8AC3E}">
        <p14:creationId xmlns:p14="http://schemas.microsoft.com/office/powerpoint/2010/main" val="3413786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18</a:t>
            </a:fld>
            <a:endParaRPr lang="en-FI" dirty="0"/>
          </a:p>
        </p:txBody>
      </p:sp>
    </p:spTree>
    <p:extLst>
      <p:ext uri="{BB962C8B-B14F-4D97-AF65-F5344CB8AC3E}">
        <p14:creationId xmlns:p14="http://schemas.microsoft.com/office/powerpoint/2010/main" val="4165803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20</a:t>
            </a:fld>
            <a:endParaRPr lang="en-FI" dirty="0"/>
          </a:p>
        </p:txBody>
      </p:sp>
    </p:spTree>
    <p:extLst>
      <p:ext uri="{BB962C8B-B14F-4D97-AF65-F5344CB8AC3E}">
        <p14:creationId xmlns:p14="http://schemas.microsoft.com/office/powerpoint/2010/main" val="2459058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22</a:t>
            </a:fld>
            <a:endParaRPr lang="en-FI" dirty="0"/>
          </a:p>
        </p:txBody>
      </p:sp>
    </p:spTree>
    <p:extLst>
      <p:ext uri="{BB962C8B-B14F-4D97-AF65-F5344CB8AC3E}">
        <p14:creationId xmlns:p14="http://schemas.microsoft.com/office/powerpoint/2010/main" val="3838663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23</a:t>
            </a:fld>
            <a:endParaRPr lang="en-FI" dirty="0"/>
          </a:p>
        </p:txBody>
      </p:sp>
    </p:spTree>
    <p:extLst>
      <p:ext uri="{BB962C8B-B14F-4D97-AF65-F5344CB8AC3E}">
        <p14:creationId xmlns:p14="http://schemas.microsoft.com/office/powerpoint/2010/main" val="1721827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24</a:t>
            </a:fld>
            <a:endParaRPr lang="en-FI" dirty="0"/>
          </a:p>
        </p:txBody>
      </p:sp>
    </p:spTree>
    <p:extLst>
      <p:ext uri="{BB962C8B-B14F-4D97-AF65-F5344CB8AC3E}">
        <p14:creationId xmlns:p14="http://schemas.microsoft.com/office/powerpoint/2010/main" val="349745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25</a:t>
            </a:fld>
            <a:endParaRPr lang="en-FI" dirty="0"/>
          </a:p>
        </p:txBody>
      </p:sp>
    </p:spTree>
    <p:extLst>
      <p:ext uri="{BB962C8B-B14F-4D97-AF65-F5344CB8AC3E}">
        <p14:creationId xmlns:p14="http://schemas.microsoft.com/office/powerpoint/2010/main" val="2855629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a:t>
            </a:fld>
            <a:endParaRPr lang="en-FI" dirty="0"/>
          </a:p>
        </p:txBody>
      </p:sp>
    </p:spTree>
    <p:extLst>
      <p:ext uri="{BB962C8B-B14F-4D97-AF65-F5344CB8AC3E}">
        <p14:creationId xmlns:p14="http://schemas.microsoft.com/office/powerpoint/2010/main" val="3685540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a:t>
            </a:fld>
            <a:endParaRPr lang="en-FI" dirty="0"/>
          </a:p>
        </p:txBody>
      </p:sp>
    </p:spTree>
    <p:extLst>
      <p:ext uri="{BB962C8B-B14F-4D97-AF65-F5344CB8AC3E}">
        <p14:creationId xmlns:p14="http://schemas.microsoft.com/office/powerpoint/2010/main" val="2966423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a:t>
            </a:fld>
            <a:endParaRPr lang="en-FI" dirty="0"/>
          </a:p>
        </p:txBody>
      </p:sp>
    </p:spTree>
    <p:extLst>
      <p:ext uri="{BB962C8B-B14F-4D97-AF65-F5344CB8AC3E}">
        <p14:creationId xmlns:p14="http://schemas.microsoft.com/office/powerpoint/2010/main" val="1101642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7</a:t>
            </a:fld>
            <a:endParaRPr lang="en-FI" dirty="0"/>
          </a:p>
        </p:txBody>
      </p:sp>
    </p:spTree>
    <p:extLst>
      <p:ext uri="{BB962C8B-B14F-4D97-AF65-F5344CB8AC3E}">
        <p14:creationId xmlns:p14="http://schemas.microsoft.com/office/powerpoint/2010/main" val="98994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9</a:t>
            </a:fld>
            <a:endParaRPr lang="en-FI" dirty="0"/>
          </a:p>
        </p:txBody>
      </p:sp>
    </p:spTree>
    <p:extLst>
      <p:ext uri="{BB962C8B-B14F-4D97-AF65-F5344CB8AC3E}">
        <p14:creationId xmlns:p14="http://schemas.microsoft.com/office/powerpoint/2010/main" val="4282547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10</a:t>
            </a:fld>
            <a:endParaRPr lang="en-FI" dirty="0"/>
          </a:p>
        </p:txBody>
      </p:sp>
    </p:spTree>
    <p:extLst>
      <p:ext uri="{BB962C8B-B14F-4D97-AF65-F5344CB8AC3E}">
        <p14:creationId xmlns:p14="http://schemas.microsoft.com/office/powerpoint/2010/main" val="67964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11</a:t>
            </a:fld>
            <a:endParaRPr lang="en-FI" dirty="0"/>
          </a:p>
        </p:txBody>
      </p:sp>
    </p:spTree>
    <p:extLst>
      <p:ext uri="{BB962C8B-B14F-4D97-AF65-F5344CB8AC3E}">
        <p14:creationId xmlns:p14="http://schemas.microsoft.com/office/powerpoint/2010/main" val="3380180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13</a:t>
            </a:fld>
            <a:endParaRPr lang="en-FI" dirty="0"/>
          </a:p>
        </p:txBody>
      </p:sp>
    </p:spTree>
    <p:extLst>
      <p:ext uri="{BB962C8B-B14F-4D97-AF65-F5344CB8AC3E}">
        <p14:creationId xmlns:p14="http://schemas.microsoft.com/office/powerpoint/2010/main" val="18522978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55127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2385423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38397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2375885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155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dirty="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dirty="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dirty="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dirty="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39502527"/>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1" r:id="rId3"/>
    <p:sldLayoutId id="2147483652" r:id="rId4"/>
    <p:sldLayoutId id="2147483660" r:id="rId5"/>
    <p:sldLayoutId id="2147483667" r:id="rId6"/>
    <p:sldLayoutId id="2147483661" r:id="rId7"/>
    <p:sldLayoutId id="2147483669" r:id="rId8"/>
    <p:sldLayoutId id="2147483664" r:id="rId9"/>
    <p:sldLayoutId id="2147483666" r:id="rId10"/>
    <p:sldLayoutId id="2147483650" r:id="rId11"/>
    <p:sldLayoutId id="2147483654" r:id="rId12"/>
    <p:sldLayoutId id="2147483668" r:id="rId13"/>
    <p:sldLayoutId id="2147483670" r:id="rId14"/>
    <p:sldLayoutId id="2147483655" r:id="rId15"/>
    <p:sldLayoutId id="2147483662" r:id="rId16"/>
    <p:sldLayoutId id="2147483665" r:id="rId17"/>
    <p:sldLayoutId id="2147483659" r:id="rId18"/>
    <p:sldLayoutId id="2147483672" r:id="rId19"/>
    <p:sldLayoutId id="2147483663" r:id="rId20"/>
  </p:sldLayoutIdLst>
  <p:hf sldNum="0" hdr="0" ftr="0" dt="0"/>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hyperlink" Target="https://hbr.org/resources/images/article_assets/2017/10/95406_A.png" TargetMode="External"/><Relationship Id="rId7" Type="http://schemas.openxmlformats.org/officeDocument/2006/relationships/diagramColors" Target="../diagrams/colors5.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viima.com/make-innovation-happen"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viima.com/blog/jobs-to-be-don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25.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8432"/>
            <a:lum/>
            <a:extLst>
              <a:ext uri="{BEBA8EAE-BF5A-486C-A8C5-ECC9F3942E4B}">
                <a14:imgProps xmlns:a14="http://schemas.microsoft.com/office/drawing/2010/main">
                  <a14:imgLayer r:embed="rId3">
                    <a14:imgEffect>
                      <a14:colorTemperature colorTemp="6999"/>
                    </a14:imgEffect>
                    <a14:imgEffect>
                      <a14:saturation sat="77000"/>
                    </a14:imgEffect>
                    <a14:imgEffect>
                      <a14:brightnessContrast contrast="20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F26196F8-745B-F647-8736-DF8839A6838E}"/>
              </a:ext>
            </a:extLst>
          </p:cNvPr>
          <p:cNvSpPr/>
          <p:nvPr/>
        </p:nvSpPr>
        <p:spPr>
          <a:xfrm>
            <a:off x="2711624" y="191947"/>
            <a:ext cx="6474105" cy="6474105"/>
          </a:xfrm>
          <a:prstGeom prst="ellipse">
            <a:avLst/>
          </a:prstGeom>
          <a:solidFill>
            <a:srgbClr val="00B0F0">
              <a:alpha val="39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8" name="Rectangle 7">
            <a:extLst>
              <a:ext uri="{FF2B5EF4-FFF2-40B4-BE49-F238E27FC236}">
                <a16:creationId xmlns:a16="http://schemas.microsoft.com/office/drawing/2014/main" id="{E3C92845-1B0C-A94E-83C3-CFD78139FBE8}"/>
              </a:ext>
            </a:extLst>
          </p:cNvPr>
          <p:cNvSpPr/>
          <p:nvPr/>
        </p:nvSpPr>
        <p:spPr>
          <a:xfrm>
            <a:off x="3810534" y="2564904"/>
            <a:ext cx="4570931" cy="553998"/>
          </a:xfrm>
          <a:prstGeom prst="rect">
            <a:avLst/>
          </a:prstGeom>
        </p:spPr>
        <p:txBody>
          <a:bodyPr wrap="none">
            <a:spAutoFit/>
          </a:bodyPr>
          <a:lstStyle/>
          <a:p>
            <a:pPr algn="ctr"/>
            <a:r>
              <a:rPr lang="en-US" sz="3000" dirty="0">
                <a:solidFill>
                  <a:schemeClr val="bg1"/>
                </a:solidFill>
              </a:rPr>
              <a:t>THE COMPLETE TOOLKIT TO</a:t>
            </a:r>
          </a:p>
        </p:txBody>
      </p:sp>
      <p:sp>
        <p:nvSpPr>
          <p:cNvPr id="9" name="Rectangle 8">
            <a:extLst>
              <a:ext uri="{FF2B5EF4-FFF2-40B4-BE49-F238E27FC236}">
                <a16:creationId xmlns:a16="http://schemas.microsoft.com/office/drawing/2014/main" id="{813089AD-99C7-C749-8F16-1DF0C2CBCC39}"/>
              </a:ext>
            </a:extLst>
          </p:cNvPr>
          <p:cNvSpPr/>
          <p:nvPr/>
        </p:nvSpPr>
        <p:spPr>
          <a:xfrm>
            <a:off x="2950803" y="3415267"/>
            <a:ext cx="5995745" cy="1015663"/>
          </a:xfrm>
          <a:prstGeom prst="rect">
            <a:avLst/>
          </a:prstGeom>
        </p:spPr>
        <p:txBody>
          <a:bodyPr wrap="none">
            <a:spAutoFit/>
          </a:bodyPr>
          <a:lstStyle/>
          <a:p>
            <a:pPr algn="ctr"/>
            <a:r>
              <a:rPr lang="en-US" sz="6000" b="1" dirty="0">
                <a:solidFill>
                  <a:schemeClr val="tx2">
                    <a:lumMod val="75000"/>
                  </a:schemeClr>
                </a:solidFill>
              </a:rPr>
              <a:t>JOBS TO BE DONE</a:t>
            </a:r>
          </a:p>
        </p:txBody>
      </p:sp>
      <p:pic>
        <p:nvPicPr>
          <p:cNvPr id="10" name="Picture 9" descr="Logo&#10;&#10;Description automatically generated">
            <a:extLst>
              <a:ext uri="{FF2B5EF4-FFF2-40B4-BE49-F238E27FC236}">
                <a16:creationId xmlns:a16="http://schemas.microsoft.com/office/drawing/2014/main" id="{8BCDA750-7D49-9B4B-A284-31A48CB4556F}"/>
              </a:ext>
            </a:extLst>
          </p:cNvPr>
          <p:cNvPicPr>
            <a:picLocks noChangeAspect="1"/>
          </p:cNvPicPr>
          <p:nvPr/>
        </p:nvPicPr>
        <p:blipFill>
          <a:blip r:embed="rId4"/>
          <a:stretch>
            <a:fillRect/>
          </a:stretch>
        </p:blipFill>
        <p:spPr>
          <a:xfrm>
            <a:off x="4727848" y="5329958"/>
            <a:ext cx="2342863" cy="837183"/>
          </a:xfrm>
          <a:prstGeom prst="rect">
            <a:avLst/>
          </a:prstGeom>
        </p:spPr>
      </p:pic>
    </p:spTree>
    <p:extLst>
      <p:ext uri="{BB962C8B-B14F-4D97-AF65-F5344CB8AC3E}">
        <p14:creationId xmlns:p14="http://schemas.microsoft.com/office/powerpoint/2010/main" val="259392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C0AB36C7-2D22-1847-B281-FB233AFFFE55}"/>
              </a:ext>
            </a:extLst>
          </p:cNvPr>
          <p:cNvGraphicFramePr/>
          <p:nvPr>
            <p:extLst>
              <p:ext uri="{D42A27DB-BD31-4B8C-83A1-F6EECF244321}">
                <p14:modId xmlns:p14="http://schemas.microsoft.com/office/powerpoint/2010/main" val="1552425720"/>
              </p:ext>
            </p:extLst>
          </p:nvPr>
        </p:nvGraphicFramePr>
        <p:xfrm>
          <a:off x="841788" y="3583862"/>
          <a:ext cx="11108401" cy="24900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a:extLst>
              <a:ext uri="{FF2B5EF4-FFF2-40B4-BE49-F238E27FC236}">
                <a16:creationId xmlns:a16="http://schemas.microsoft.com/office/drawing/2014/main" id="{941105CB-7368-FC49-9170-68B2BBAAFCDB}"/>
              </a:ext>
            </a:extLst>
          </p:cNvPr>
          <p:cNvGraphicFramePr/>
          <p:nvPr>
            <p:extLst>
              <p:ext uri="{D42A27DB-BD31-4B8C-83A1-F6EECF244321}">
                <p14:modId xmlns:p14="http://schemas.microsoft.com/office/powerpoint/2010/main" val="2728955756"/>
              </p:ext>
            </p:extLst>
          </p:nvPr>
        </p:nvGraphicFramePr>
        <p:xfrm>
          <a:off x="268965" y="1846550"/>
          <a:ext cx="11108401" cy="233898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10" name="Group 9">
            <a:extLst>
              <a:ext uri="{FF2B5EF4-FFF2-40B4-BE49-F238E27FC236}">
                <a16:creationId xmlns:a16="http://schemas.microsoft.com/office/drawing/2014/main" id="{0E6E8B13-A235-164A-B894-3078FC1FEB4D}"/>
              </a:ext>
            </a:extLst>
          </p:cNvPr>
          <p:cNvGrpSpPr/>
          <p:nvPr/>
        </p:nvGrpSpPr>
        <p:grpSpPr>
          <a:xfrm>
            <a:off x="11520629" y="2757941"/>
            <a:ext cx="441266" cy="516198"/>
            <a:chOff x="8122400" y="911391"/>
            <a:chExt cx="441266" cy="516198"/>
          </a:xfrm>
          <a:solidFill>
            <a:schemeClr val="bg2">
              <a:lumMod val="75000"/>
            </a:schemeClr>
          </a:solidFill>
        </p:grpSpPr>
        <p:sp>
          <p:nvSpPr>
            <p:cNvPr id="16" name="Right Arrow 15">
              <a:extLst>
                <a:ext uri="{FF2B5EF4-FFF2-40B4-BE49-F238E27FC236}">
                  <a16:creationId xmlns:a16="http://schemas.microsoft.com/office/drawing/2014/main" id="{936F38C3-A2CE-974F-9F63-FFB5F0EF0940}"/>
                </a:ext>
              </a:extLst>
            </p:cNvPr>
            <p:cNvSpPr/>
            <p:nvPr/>
          </p:nvSpPr>
          <p:spPr>
            <a:xfrm>
              <a:off x="8122400" y="911391"/>
              <a:ext cx="441266" cy="51619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17" name="Right Arrow 4">
              <a:extLst>
                <a:ext uri="{FF2B5EF4-FFF2-40B4-BE49-F238E27FC236}">
                  <a16:creationId xmlns:a16="http://schemas.microsoft.com/office/drawing/2014/main" id="{C0D92C6C-658B-A94D-9882-8AE5C61E594A}"/>
                </a:ext>
              </a:extLst>
            </p:cNvPr>
            <p:cNvSpPr txBox="1"/>
            <p:nvPr/>
          </p:nvSpPr>
          <p:spPr>
            <a:xfrm>
              <a:off x="8122400" y="1014631"/>
              <a:ext cx="308886" cy="3097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p:txBody>
        </p:sp>
      </p:grpSp>
      <p:grpSp>
        <p:nvGrpSpPr>
          <p:cNvPr id="18" name="Group 17">
            <a:extLst>
              <a:ext uri="{FF2B5EF4-FFF2-40B4-BE49-F238E27FC236}">
                <a16:creationId xmlns:a16="http://schemas.microsoft.com/office/drawing/2014/main" id="{0FEF6B3A-B248-7A45-85F3-7D0DCE045511}"/>
              </a:ext>
            </a:extLst>
          </p:cNvPr>
          <p:cNvGrpSpPr/>
          <p:nvPr/>
        </p:nvGrpSpPr>
        <p:grpSpPr>
          <a:xfrm>
            <a:off x="220626" y="4570789"/>
            <a:ext cx="441266" cy="516198"/>
            <a:chOff x="8122400" y="911391"/>
            <a:chExt cx="441266" cy="516198"/>
          </a:xfrm>
        </p:grpSpPr>
        <p:sp>
          <p:nvSpPr>
            <p:cNvPr id="19" name="Right Arrow 18">
              <a:extLst>
                <a:ext uri="{FF2B5EF4-FFF2-40B4-BE49-F238E27FC236}">
                  <a16:creationId xmlns:a16="http://schemas.microsoft.com/office/drawing/2014/main" id="{E7E91D24-7F19-F142-8470-B4C2136FBF15}"/>
                </a:ext>
              </a:extLst>
            </p:cNvPr>
            <p:cNvSpPr/>
            <p:nvPr/>
          </p:nvSpPr>
          <p:spPr>
            <a:xfrm>
              <a:off x="8122400" y="911391"/>
              <a:ext cx="441266" cy="516198"/>
            </a:xfrm>
            <a:prstGeom prst="rightArrow">
              <a:avLst>
                <a:gd name="adj1" fmla="val 60000"/>
                <a:gd name="adj2" fmla="val 50000"/>
              </a:avLst>
            </a:prstGeom>
            <a:solidFill>
              <a:schemeClr val="bg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20" name="Right Arrow 4">
              <a:extLst>
                <a:ext uri="{FF2B5EF4-FFF2-40B4-BE49-F238E27FC236}">
                  <a16:creationId xmlns:a16="http://schemas.microsoft.com/office/drawing/2014/main" id="{39E2FBDF-C737-1B42-8243-D4EF34B1D3B8}"/>
                </a:ext>
              </a:extLst>
            </p:cNvPr>
            <p:cNvSpPr txBox="1"/>
            <p:nvPr/>
          </p:nvSpPr>
          <p:spPr>
            <a:xfrm>
              <a:off x="8122400" y="1014631"/>
              <a:ext cx="308886" cy="309718"/>
            </a:xfrm>
            <a:prstGeom prst="rect">
              <a:avLst/>
            </a:prstGeom>
            <a:solidFill>
              <a:schemeClr val="bg2">
                <a:lumMod val="75000"/>
              </a:schemeClr>
            </a:solid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p:txBody>
        </p:sp>
      </p:grpSp>
      <p:sp>
        <p:nvSpPr>
          <p:cNvPr id="2" name="TextBox 1">
            <a:extLst>
              <a:ext uri="{FF2B5EF4-FFF2-40B4-BE49-F238E27FC236}">
                <a16:creationId xmlns:a16="http://schemas.microsoft.com/office/drawing/2014/main" id="{17681FC1-5312-8546-8671-2BDF9C981625}"/>
              </a:ext>
            </a:extLst>
          </p:cNvPr>
          <p:cNvSpPr txBox="1"/>
          <p:nvPr/>
        </p:nvSpPr>
        <p:spPr>
          <a:xfrm>
            <a:off x="314650" y="3027333"/>
            <a:ext cx="2106714" cy="338554"/>
          </a:xfrm>
          <a:prstGeom prst="rect">
            <a:avLst/>
          </a:prstGeom>
          <a:noFill/>
        </p:spPr>
        <p:txBody>
          <a:bodyPr wrap="square" rtlCol="0">
            <a:spAutoFit/>
          </a:bodyPr>
          <a:lstStyle/>
          <a:p>
            <a:pPr algn="ctr"/>
            <a:r>
              <a:rPr lang="en-FI" sz="1600" dirty="0">
                <a:solidFill>
                  <a:schemeClr val="bg1"/>
                </a:solidFill>
              </a:rPr>
              <a:t>Plan, Select,Determine</a:t>
            </a:r>
          </a:p>
        </p:txBody>
      </p:sp>
      <p:sp>
        <p:nvSpPr>
          <p:cNvPr id="21" name="TextBox 20">
            <a:extLst>
              <a:ext uri="{FF2B5EF4-FFF2-40B4-BE49-F238E27FC236}">
                <a16:creationId xmlns:a16="http://schemas.microsoft.com/office/drawing/2014/main" id="{5EE4F83E-3F79-B540-A077-4D1D85E501F7}"/>
              </a:ext>
            </a:extLst>
          </p:cNvPr>
          <p:cNvSpPr txBox="1"/>
          <p:nvPr/>
        </p:nvSpPr>
        <p:spPr>
          <a:xfrm>
            <a:off x="3187514" y="2941119"/>
            <a:ext cx="2304256" cy="584775"/>
          </a:xfrm>
          <a:prstGeom prst="rect">
            <a:avLst/>
          </a:prstGeom>
          <a:noFill/>
        </p:spPr>
        <p:txBody>
          <a:bodyPr wrap="square" rtlCol="0">
            <a:spAutoFit/>
          </a:bodyPr>
          <a:lstStyle/>
          <a:p>
            <a:pPr algn="ctr"/>
            <a:r>
              <a:rPr lang="en-FI" sz="1600" dirty="0">
                <a:solidFill>
                  <a:schemeClr val="bg1"/>
                </a:solidFill>
              </a:rPr>
              <a:t>Gather, Access,</a:t>
            </a:r>
          </a:p>
          <a:p>
            <a:pPr algn="ctr"/>
            <a:r>
              <a:rPr lang="en-FI" sz="1600" dirty="0">
                <a:solidFill>
                  <a:schemeClr val="bg1"/>
                </a:solidFill>
              </a:rPr>
              <a:t> Retrieve</a:t>
            </a:r>
          </a:p>
        </p:txBody>
      </p:sp>
      <p:sp>
        <p:nvSpPr>
          <p:cNvPr id="22" name="TextBox 21">
            <a:extLst>
              <a:ext uri="{FF2B5EF4-FFF2-40B4-BE49-F238E27FC236}">
                <a16:creationId xmlns:a16="http://schemas.microsoft.com/office/drawing/2014/main" id="{8C73CE1C-81D2-234C-8586-C00567C25D3E}"/>
              </a:ext>
            </a:extLst>
          </p:cNvPr>
          <p:cNvSpPr txBox="1"/>
          <p:nvPr/>
        </p:nvSpPr>
        <p:spPr>
          <a:xfrm>
            <a:off x="6257920" y="2941120"/>
            <a:ext cx="2304256" cy="584775"/>
          </a:xfrm>
          <a:prstGeom prst="rect">
            <a:avLst/>
          </a:prstGeom>
          <a:noFill/>
        </p:spPr>
        <p:txBody>
          <a:bodyPr wrap="square" rtlCol="0">
            <a:spAutoFit/>
          </a:bodyPr>
          <a:lstStyle/>
          <a:p>
            <a:pPr algn="ctr"/>
            <a:r>
              <a:rPr lang="en-FI" sz="1600" dirty="0">
                <a:solidFill>
                  <a:schemeClr val="bg1"/>
                </a:solidFill>
              </a:rPr>
              <a:t>Setup, Organize, </a:t>
            </a:r>
          </a:p>
          <a:p>
            <a:pPr algn="ctr"/>
            <a:r>
              <a:rPr lang="en-FI" sz="1600" dirty="0">
                <a:solidFill>
                  <a:schemeClr val="bg1"/>
                </a:solidFill>
              </a:rPr>
              <a:t>Examine</a:t>
            </a:r>
          </a:p>
        </p:txBody>
      </p:sp>
      <p:sp>
        <p:nvSpPr>
          <p:cNvPr id="23" name="TextBox 22">
            <a:extLst>
              <a:ext uri="{FF2B5EF4-FFF2-40B4-BE49-F238E27FC236}">
                <a16:creationId xmlns:a16="http://schemas.microsoft.com/office/drawing/2014/main" id="{85209590-3D6D-8E40-B5FE-F5AD64FBBBE8}"/>
              </a:ext>
            </a:extLst>
          </p:cNvPr>
          <p:cNvSpPr txBox="1"/>
          <p:nvPr/>
        </p:nvSpPr>
        <p:spPr>
          <a:xfrm>
            <a:off x="9184985" y="2941120"/>
            <a:ext cx="2304256" cy="584775"/>
          </a:xfrm>
          <a:prstGeom prst="rect">
            <a:avLst/>
          </a:prstGeom>
          <a:noFill/>
        </p:spPr>
        <p:txBody>
          <a:bodyPr wrap="square" rtlCol="0">
            <a:spAutoFit/>
          </a:bodyPr>
          <a:lstStyle/>
          <a:p>
            <a:pPr algn="ctr"/>
            <a:r>
              <a:rPr lang="en-FI" sz="1600" dirty="0">
                <a:solidFill>
                  <a:schemeClr val="bg1"/>
                </a:solidFill>
              </a:rPr>
              <a:t>Validate, Prioritize, </a:t>
            </a:r>
          </a:p>
          <a:p>
            <a:pPr algn="ctr"/>
            <a:r>
              <a:rPr lang="en-FI" sz="1600" dirty="0">
                <a:solidFill>
                  <a:schemeClr val="bg1"/>
                </a:solidFill>
              </a:rPr>
              <a:t>Decide</a:t>
            </a:r>
          </a:p>
        </p:txBody>
      </p:sp>
      <p:sp>
        <p:nvSpPr>
          <p:cNvPr id="24" name="TextBox 23">
            <a:extLst>
              <a:ext uri="{FF2B5EF4-FFF2-40B4-BE49-F238E27FC236}">
                <a16:creationId xmlns:a16="http://schemas.microsoft.com/office/drawing/2014/main" id="{2C50FC77-174B-464D-9702-7025B13FB99A}"/>
              </a:ext>
            </a:extLst>
          </p:cNvPr>
          <p:cNvSpPr txBox="1"/>
          <p:nvPr/>
        </p:nvSpPr>
        <p:spPr>
          <a:xfrm>
            <a:off x="747632" y="4719063"/>
            <a:ext cx="2304256" cy="584775"/>
          </a:xfrm>
          <a:prstGeom prst="rect">
            <a:avLst/>
          </a:prstGeom>
          <a:noFill/>
        </p:spPr>
        <p:txBody>
          <a:bodyPr wrap="square" rtlCol="0">
            <a:spAutoFit/>
          </a:bodyPr>
          <a:lstStyle/>
          <a:p>
            <a:pPr algn="ctr"/>
            <a:r>
              <a:rPr lang="en-FI" sz="1600" dirty="0">
                <a:solidFill>
                  <a:schemeClr val="bg1"/>
                </a:solidFill>
              </a:rPr>
              <a:t>Perform, Transact, </a:t>
            </a:r>
          </a:p>
          <a:p>
            <a:pPr algn="ctr"/>
            <a:r>
              <a:rPr lang="en-FI" sz="1600" dirty="0">
                <a:solidFill>
                  <a:schemeClr val="bg1"/>
                </a:solidFill>
              </a:rPr>
              <a:t>Administer</a:t>
            </a:r>
          </a:p>
        </p:txBody>
      </p:sp>
      <p:sp>
        <p:nvSpPr>
          <p:cNvPr id="25" name="TextBox 24">
            <a:extLst>
              <a:ext uri="{FF2B5EF4-FFF2-40B4-BE49-F238E27FC236}">
                <a16:creationId xmlns:a16="http://schemas.microsoft.com/office/drawing/2014/main" id="{E9139892-1550-144E-9625-C9B494265C51}"/>
              </a:ext>
            </a:extLst>
          </p:cNvPr>
          <p:cNvSpPr txBox="1"/>
          <p:nvPr/>
        </p:nvSpPr>
        <p:spPr>
          <a:xfrm>
            <a:off x="3765513" y="4733793"/>
            <a:ext cx="2304256" cy="338554"/>
          </a:xfrm>
          <a:prstGeom prst="rect">
            <a:avLst/>
          </a:prstGeom>
          <a:noFill/>
        </p:spPr>
        <p:txBody>
          <a:bodyPr wrap="square" rtlCol="0">
            <a:spAutoFit/>
          </a:bodyPr>
          <a:lstStyle/>
          <a:p>
            <a:pPr algn="ctr"/>
            <a:r>
              <a:rPr lang="en-FI" sz="1600" dirty="0">
                <a:solidFill>
                  <a:schemeClr val="bg1"/>
                </a:solidFill>
              </a:rPr>
              <a:t>Verify, Track, Check</a:t>
            </a:r>
          </a:p>
        </p:txBody>
      </p:sp>
      <p:sp>
        <p:nvSpPr>
          <p:cNvPr id="26" name="TextBox 25">
            <a:extLst>
              <a:ext uri="{FF2B5EF4-FFF2-40B4-BE49-F238E27FC236}">
                <a16:creationId xmlns:a16="http://schemas.microsoft.com/office/drawing/2014/main" id="{2AFED961-C562-0E44-858C-C9603A0B6CA1}"/>
              </a:ext>
            </a:extLst>
          </p:cNvPr>
          <p:cNvSpPr txBox="1"/>
          <p:nvPr/>
        </p:nvSpPr>
        <p:spPr>
          <a:xfrm>
            <a:off x="6783394" y="4726076"/>
            <a:ext cx="2304256" cy="584775"/>
          </a:xfrm>
          <a:prstGeom prst="rect">
            <a:avLst/>
          </a:prstGeom>
          <a:noFill/>
        </p:spPr>
        <p:txBody>
          <a:bodyPr wrap="square" rtlCol="0">
            <a:spAutoFit/>
          </a:bodyPr>
          <a:lstStyle/>
          <a:p>
            <a:pPr algn="ctr"/>
            <a:r>
              <a:rPr lang="en-FI" sz="1600" dirty="0">
                <a:solidFill>
                  <a:schemeClr val="bg1"/>
                </a:solidFill>
              </a:rPr>
              <a:t>Update, Adjust, </a:t>
            </a:r>
          </a:p>
          <a:p>
            <a:pPr algn="ctr"/>
            <a:r>
              <a:rPr lang="en-FI" sz="1600" dirty="0">
                <a:solidFill>
                  <a:schemeClr val="bg1"/>
                </a:solidFill>
              </a:rPr>
              <a:t>Maintain</a:t>
            </a:r>
          </a:p>
        </p:txBody>
      </p:sp>
      <p:sp>
        <p:nvSpPr>
          <p:cNvPr id="27" name="TextBox 26">
            <a:extLst>
              <a:ext uri="{FF2B5EF4-FFF2-40B4-BE49-F238E27FC236}">
                <a16:creationId xmlns:a16="http://schemas.microsoft.com/office/drawing/2014/main" id="{04062A80-CD56-E148-B9EB-A950AB47FC3F}"/>
              </a:ext>
            </a:extLst>
          </p:cNvPr>
          <p:cNvSpPr txBox="1"/>
          <p:nvPr/>
        </p:nvSpPr>
        <p:spPr>
          <a:xfrm>
            <a:off x="9730324" y="4735498"/>
            <a:ext cx="2304256" cy="338554"/>
          </a:xfrm>
          <a:prstGeom prst="rect">
            <a:avLst/>
          </a:prstGeom>
          <a:noFill/>
        </p:spPr>
        <p:txBody>
          <a:bodyPr wrap="square" rtlCol="0">
            <a:spAutoFit/>
          </a:bodyPr>
          <a:lstStyle/>
          <a:p>
            <a:pPr algn="ctr"/>
            <a:r>
              <a:rPr lang="en-FI" sz="1600" dirty="0">
                <a:solidFill>
                  <a:schemeClr val="bg1"/>
                </a:solidFill>
              </a:rPr>
              <a:t>Store, Finish, Close</a:t>
            </a:r>
          </a:p>
        </p:txBody>
      </p:sp>
      <p:sp>
        <p:nvSpPr>
          <p:cNvPr id="31" name="Text Placeholder 1">
            <a:extLst>
              <a:ext uri="{FF2B5EF4-FFF2-40B4-BE49-F238E27FC236}">
                <a16:creationId xmlns:a16="http://schemas.microsoft.com/office/drawing/2014/main" id="{A8A153BD-30A6-1B45-A302-211CFA5DA5FD}"/>
              </a:ext>
            </a:extLst>
          </p:cNvPr>
          <p:cNvSpPr txBox="1">
            <a:spLocks/>
          </p:cNvSpPr>
          <p:nvPr/>
        </p:nvSpPr>
        <p:spPr>
          <a:xfrm>
            <a:off x="1706980" y="909730"/>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4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The Job Map</a:t>
            </a:r>
            <a:endParaRPr lang="fi-FI" sz="4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32" name="Group 31">
            <a:extLst>
              <a:ext uri="{FF2B5EF4-FFF2-40B4-BE49-F238E27FC236}">
                <a16:creationId xmlns:a16="http://schemas.microsoft.com/office/drawing/2014/main" id="{2103972E-60EE-FB4D-8004-4CF827F240B4}"/>
              </a:ext>
            </a:extLst>
          </p:cNvPr>
          <p:cNvGrpSpPr/>
          <p:nvPr/>
        </p:nvGrpSpPr>
        <p:grpSpPr>
          <a:xfrm>
            <a:off x="904592" y="1053972"/>
            <a:ext cx="673676" cy="432048"/>
            <a:chOff x="595085" y="767380"/>
            <a:chExt cx="1016503" cy="651913"/>
          </a:xfrm>
        </p:grpSpPr>
        <p:sp>
          <p:nvSpPr>
            <p:cNvPr id="33" name="Chevron 32">
              <a:extLst>
                <a:ext uri="{FF2B5EF4-FFF2-40B4-BE49-F238E27FC236}">
                  <a16:creationId xmlns:a16="http://schemas.microsoft.com/office/drawing/2014/main" id="{FA91BCFE-46E9-A648-885D-F1ADA087416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4" name="Chevron 33">
              <a:extLst>
                <a:ext uri="{FF2B5EF4-FFF2-40B4-BE49-F238E27FC236}">
                  <a16:creationId xmlns:a16="http://schemas.microsoft.com/office/drawing/2014/main" id="{3231271C-E562-A049-964F-E378788B7819}"/>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893751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960305" y="349630"/>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4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The Job Map</a:t>
            </a:r>
            <a:endParaRPr lang="fi-FI" sz="4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4" name="Rounded Rectangle 3">
            <a:extLst>
              <a:ext uri="{FF2B5EF4-FFF2-40B4-BE49-F238E27FC236}">
                <a16:creationId xmlns:a16="http://schemas.microsoft.com/office/drawing/2014/main" id="{577DB2B1-F8E2-E747-BB6D-79B78307BF2C}"/>
              </a:ext>
            </a:extLst>
          </p:cNvPr>
          <p:cNvSpPr/>
          <p:nvPr/>
        </p:nvSpPr>
        <p:spPr>
          <a:xfrm>
            <a:off x="2040053" y="1277346"/>
            <a:ext cx="3456384" cy="1248849"/>
          </a:xfrm>
          <a:prstGeom prst="roundRect">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7" name="Rounded Rectangle 16">
            <a:extLst>
              <a:ext uri="{FF2B5EF4-FFF2-40B4-BE49-F238E27FC236}">
                <a16:creationId xmlns:a16="http://schemas.microsoft.com/office/drawing/2014/main" id="{E1867089-A4F4-384F-A45D-91566DF0BDB8}"/>
              </a:ext>
            </a:extLst>
          </p:cNvPr>
          <p:cNvSpPr/>
          <p:nvPr/>
        </p:nvSpPr>
        <p:spPr>
          <a:xfrm>
            <a:off x="2040053" y="2685143"/>
            <a:ext cx="3456384" cy="1248849"/>
          </a:xfrm>
          <a:prstGeom prst="roundRect">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8" name="Rounded Rectangle 17">
            <a:extLst>
              <a:ext uri="{FF2B5EF4-FFF2-40B4-BE49-F238E27FC236}">
                <a16:creationId xmlns:a16="http://schemas.microsoft.com/office/drawing/2014/main" id="{BCA469E2-0FBD-C243-AEF2-698610F8BFC7}"/>
              </a:ext>
            </a:extLst>
          </p:cNvPr>
          <p:cNvSpPr/>
          <p:nvPr/>
        </p:nvSpPr>
        <p:spPr>
          <a:xfrm>
            <a:off x="2008859" y="4089189"/>
            <a:ext cx="3456384" cy="1248849"/>
          </a:xfrm>
          <a:prstGeom prst="roundRect">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9" name="Rounded Rectangle 18">
            <a:extLst>
              <a:ext uri="{FF2B5EF4-FFF2-40B4-BE49-F238E27FC236}">
                <a16:creationId xmlns:a16="http://schemas.microsoft.com/office/drawing/2014/main" id="{2BFA16BC-5ADE-9347-9853-63C3EECDF752}"/>
              </a:ext>
            </a:extLst>
          </p:cNvPr>
          <p:cNvSpPr/>
          <p:nvPr/>
        </p:nvSpPr>
        <p:spPr>
          <a:xfrm>
            <a:off x="1960305" y="5502640"/>
            <a:ext cx="3456384" cy="1248849"/>
          </a:xfrm>
          <a:prstGeom prst="roundRect">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0" name="Rounded Rectangle 19">
            <a:extLst>
              <a:ext uri="{FF2B5EF4-FFF2-40B4-BE49-F238E27FC236}">
                <a16:creationId xmlns:a16="http://schemas.microsoft.com/office/drawing/2014/main" id="{1E6057B8-D2EF-B34F-BC8F-02FB9627CC22}"/>
              </a:ext>
            </a:extLst>
          </p:cNvPr>
          <p:cNvSpPr/>
          <p:nvPr/>
        </p:nvSpPr>
        <p:spPr>
          <a:xfrm>
            <a:off x="7432913" y="1232706"/>
            <a:ext cx="3456384" cy="1248849"/>
          </a:xfrm>
          <a:prstGeom prst="round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1" name="Rounded Rectangle 20">
            <a:extLst>
              <a:ext uri="{FF2B5EF4-FFF2-40B4-BE49-F238E27FC236}">
                <a16:creationId xmlns:a16="http://schemas.microsoft.com/office/drawing/2014/main" id="{A7D641C5-525F-4344-A537-7B12AC5857CF}"/>
              </a:ext>
            </a:extLst>
          </p:cNvPr>
          <p:cNvSpPr/>
          <p:nvPr/>
        </p:nvSpPr>
        <p:spPr>
          <a:xfrm>
            <a:off x="7484537" y="2680934"/>
            <a:ext cx="3456384" cy="1248849"/>
          </a:xfrm>
          <a:prstGeom prst="round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2" name="Rounded Rectangle 21">
            <a:extLst>
              <a:ext uri="{FF2B5EF4-FFF2-40B4-BE49-F238E27FC236}">
                <a16:creationId xmlns:a16="http://schemas.microsoft.com/office/drawing/2014/main" id="{672C6545-B388-EB4D-B8B9-6A7E6691628F}"/>
              </a:ext>
            </a:extLst>
          </p:cNvPr>
          <p:cNvSpPr/>
          <p:nvPr/>
        </p:nvSpPr>
        <p:spPr>
          <a:xfrm>
            <a:off x="7432913" y="4078044"/>
            <a:ext cx="3456384" cy="1248849"/>
          </a:xfrm>
          <a:prstGeom prst="round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3" name="Rounded Rectangle 22">
            <a:extLst>
              <a:ext uri="{FF2B5EF4-FFF2-40B4-BE49-F238E27FC236}">
                <a16:creationId xmlns:a16="http://schemas.microsoft.com/office/drawing/2014/main" id="{4F76D4E5-2200-7047-B75B-2E44AF65E849}"/>
              </a:ext>
            </a:extLst>
          </p:cNvPr>
          <p:cNvSpPr/>
          <p:nvPr/>
        </p:nvSpPr>
        <p:spPr>
          <a:xfrm>
            <a:off x="7432913" y="5502640"/>
            <a:ext cx="3456384" cy="1248849"/>
          </a:xfrm>
          <a:prstGeom prst="round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5" name="Pentagon 4">
            <a:extLst>
              <a:ext uri="{FF2B5EF4-FFF2-40B4-BE49-F238E27FC236}">
                <a16:creationId xmlns:a16="http://schemas.microsoft.com/office/drawing/2014/main" id="{95BD06CF-4BDE-784B-929B-BA257537C9E4}"/>
              </a:ext>
            </a:extLst>
          </p:cNvPr>
          <p:cNvSpPr/>
          <p:nvPr/>
        </p:nvSpPr>
        <p:spPr>
          <a:xfrm>
            <a:off x="772741" y="1515868"/>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DEFINE</a:t>
            </a:r>
          </a:p>
        </p:txBody>
      </p:sp>
      <p:sp>
        <p:nvSpPr>
          <p:cNvPr id="24" name="Pentagon 23">
            <a:extLst>
              <a:ext uri="{FF2B5EF4-FFF2-40B4-BE49-F238E27FC236}">
                <a16:creationId xmlns:a16="http://schemas.microsoft.com/office/drawing/2014/main" id="{FC210523-B747-F448-AA6C-52267C602F4A}"/>
              </a:ext>
            </a:extLst>
          </p:cNvPr>
          <p:cNvSpPr/>
          <p:nvPr/>
        </p:nvSpPr>
        <p:spPr>
          <a:xfrm>
            <a:off x="756956" y="2948895"/>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LOCATE</a:t>
            </a:r>
          </a:p>
        </p:txBody>
      </p:sp>
      <p:sp>
        <p:nvSpPr>
          <p:cNvPr id="25" name="Pentagon 24">
            <a:extLst>
              <a:ext uri="{FF2B5EF4-FFF2-40B4-BE49-F238E27FC236}">
                <a16:creationId xmlns:a16="http://schemas.microsoft.com/office/drawing/2014/main" id="{E10A017F-9432-0841-82FB-738E09070D22}"/>
              </a:ext>
            </a:extLst>
          </p:cNvPr>
          <p:cNvSpPr/>
          <p:nvPr/>
        </p:nvSpPr>
        <p:spPr>
          <a:xfrm>
            <a:off x="756956" y="4330962"/>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PREPARE</a:t>
            </a:r>
          </a:p>
        </p:txBody>
      </p:sp>
      <p:sp>
        <p:nvSpPr>
          <p:cNvPr id="26" name="Pentagon 25">
            <a:extLst>
              <a:ext uri="{FF2B5EF4-FFF2-40B4-BE49-F238E27FC236}">
                <a16:creationId xmlns:a16="http://schemas.microsoft.com/office/drawing/2014/main" id="{CA46D4B8-5DB3-CC4A-B15B-684FF8B95436}"/>
              </a:ext>
            </a:extLst>
          </p:cNvPr>
          <p:cNvSpPr/>
          <p:nvPr/>
        </p:nvSpPr>
        <p:spPr>
          <a:xfrm>
            <a:off x="756956" y="5772692"/>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CONFIRM</a:t>
            </a:r>
          </a:p>
        </p:txBody>
      </p:sp>
      <p:sp>
        <p:nvSpPr>
          <p:cNvPr id="27" name="Pentagon 26">
            <a:extLst>
              <a:ext uri="{FF2B5EF4-FFF2-40B4-BE49-F238E27FC236}">
                <a16:creationId xmlns:a16="http://schemas.microsoft.com/office/drawing/2014/main" id="{F8BA49C8-BB1E-7B4D-9209-7CEE15ACFACE}"/>
              </a:ext>
            </a:extLst>
          </p:cNvPr>
          <p:cNvSpPr/>
          <p:nvPr/>
        </p:nvSpPr>
        <p:spPr>
          <a:xfrm>
            <a:off x="6175992" y="1515868"/>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EXECUTE</a:t>
            </a:r>
          </a:p>
        </p:txBody>
      </p:sp>
      <p:sp>
        <p:nvSpPr>
          <p:cNvPr id="28" name="Pentagon 27">
            <a:extLst>
              <a:ext uri="{FF2B5EF4-FFF2-40B4-BE49-F238E27FC236}">
                <a16:creationId xmlns:a16="http://schemas.microsoft.com/office/drawing/2014/main" id="{95638027-45A4-C845-8629-5A9ED85C095C}"/>
              </a:ext>
            </a:extLst>
          </p:cNvPr>
          <p:cNvSpPr/>
          <p:nvPr/>
        </p:nvSpPr>
        <p:spPr>
          <a:xfrm>
            <a:off x="6175992" y="2942863"/>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MONITOR</a:t>
            </a:r>
          </a:p>
        </p:txBody>
      </p:sp>
      <p:sp>
        <p:nvSpPr>
          <p:cNvPr id="29" name="Pentagon 28">
            <a:extLst>
              <a:ext uri="{FF2B5EF4-FFF2-40B4-BE49-F238E27FC236}">
                <a16:creationId xmlns:a16="http://schemas.microsoft.com/office/drawing/2014/main" id="{06D392E8-24FF-2A4F-A4D8-D104BD9EE1D4}"/>
              </a:ext>
            </a:extLst>
          </p:cNvPr>
          <p:cNvSpPr/>
          <p:nvPr/>
        </p:nvSpPr>
        <p:spPr>
          <a:xfrm>
            <a:off x="6198309" y="4393522"/>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MODIFY</a:t>
            </a:r>
          </a:p>
        </p:txBody>
      </p:sp>
      <p:sp>
        <p:nvSpPr>
          <p:cNvPr id="30" name="Pentagon 29">
            <a:extLst>
              <a:ext uri="{FF2B5EF4-FFF2-40B4-BE49-F238E27FC236}">
                <a16:creationId xmlns:a16="http://schemas.microsoft.com/office/drawing/2014/main" id="{C7D22DEF-BE35-EA4D-B8B7-7C908A756E7A}"/>
              </a:ext>
            </a:extLst>
          </p:cNvPr>
          <p:cNvSpPr/>
          <p:nvPr/>
        </p:nvSpPr>
        <p:spPr>
          <a:xfrm>
            <a:off x="6175992" y="5784713"/>
            <a:ext cx="1508564" cy="65003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CONCLUDE</a:t>
            </a:r>
          </a:p>
        </p:txBody>
      </p:sp>
      <p:sp>
        <p:nvSpPr>
          <p:cNvPr id="6" name="TextBox 5">
            <a:extLst>
              <a:ext uri="{FF2B5EF4-FFF2-40B4-BE49-F238E27FC236}">
                <a16:creationId xmlns:a16="http://schemas.microsoft.com/office/drawing/2014/main" id="{67CC4672-0CF2-064A-931E-1BF62BC03EFE}"/>
              </a:ext>
            </a:extLst>
          </p:cNvPr>
          <p:cNvSpPr txBox="1"/>
          <p:nvPr/>
        </p:nvSpPr>
        <p:spPr>
          <a:xfrm>
            <a:off x="2385182" y="1469599"/>
            <a:ext cx="3024336" cy="923330"/>
          </a:xfrm>
          <a:prstGeom prst="rect">
            <a:avLst/>
          </a:prstGeom>
          <a:noFill/>
        </p:spPr>
        <p:txBody>
          <a:bodyPr wrap="square" rtlCol="0">
            <a:spAutoFit/>
          </a:bodyPr>
          <a:lstStyle/>
          <a:p>
            <a:r>
              <a:rPr lang="en-FI" dirty="0"/>
              <a:t>Find customers’ goals and think of how you can help by simplifying their planning.</a:t>
            </a:r>
          </a:p>
        </p:txBody>
      </p:sp>
      <p:sp>
        <p:nvSpPr>
          <p:cNvPr id="7" name="TextBox 6">
            <a:extLst>
              <a:ext uri="{FF2B5EF4-FFF2-40B4-BE49-F238E27FC236}">
                <a16:creationId xmlns:a16="http://schemas.microsoft.com/office/drawing/2014/main" id="{6CA997A7-2BDC-2342-A1BB-BC384362CF23}"/>
              </a:ext>
            </a:extLst>
          </p:cNvPr>
          <p:cNvSpPr txBox="1"/>
          <p:nvPr/>
        </p:nvSpPr>
        <p:spPr>
          <a:xfrm>
            <a:off x="2365652" y="2778004"/>
            <a:ext cx="3239318" cy="1200329"/>
          </a:xfrm>
          <a:prstGeom prst="rect">
            <a:avLst/>
          </a:prstGeom>
          <a:noFill/>
        </p:spPr>
        <p:txBody>
          <a:bodyPr wrap="square" rtlCol="0">
            <a:spAutoFit/>
          </a:bodyPr>
          <a:lstStyle/>
          <a:p>
            <a:r>
              <a:rPr lang="en-FI" dirty="0"/>
              <a:t>When customers gather information on how to perform the job you can make their search easier. </a:t>
            </a:r>
          </a:p>
        </p:txBody>
      </p:sp>
      <p:sp>
        <p:nvSpPr>
          <p:cNvPr id="33" name="TextBox 32">
            <a:extLst>
              <a:ext uri="{FF2B5EF4-FFF2-40B4-BE49-F238E27FC236}">
                <a16:creationId xmlns:a16="http://schemas.microsoft.com/office/drawing/2014/main" id="{593B562E-3CF0-1449-B370-0D9F71D69D46}"/>
              </a:ext>
            </a:extLst>
          </p:cNvPr>
          <p:cNvSpPr txBox="1"/>
          <p:nvPr/>
        </p:nvSpPr>
        <p:spPr>
          <a:xfrm>
            <a:off x="2368767" y="4176406"/>
            <a:ext cx="3047922" cy="1200329"/>
          </a:xfrm>
          <a:prstGeom prst="rect">
            <a:avLst/>
          </a:prstGeom>
          <a:noFill/>
        </p:spPr>
        <p:txBody>
          <a:bodyPr wrap="square" rtlCol="0">
            <a:spAutoFit/>
          </a:bodyPr>
          <a:lstStyle/>
          <a:p>
            <a:r>
              <a:rPr lang="en-GB" dirty="0"/>
              <a:t>W</a:t>
            </a:r>
            <a:r>
              <a:rPr lang="en-FI" dirty="0"/>
              <a:t>hen they prepare the environment for the job, you can help by providing guides for proper set-up.</a:t>
            </a:r>
          </a:p>
        </p:txBody>
      </p:sp>
      <p:sp>
        <p:nvSpPr>
          <p:cNvPr id="34" name="TextBox 33">
            <a:extLst>
              <a:ext uri="{FF2B5EF4-FFF2-40B4-BE49-F238E27FC236}">
                <a16:creationId xmlns:a16="http://schemas.microsoft.com/office/drawing/2014/main" id="{E6669B4F-B0B0-D54B-B424-728165961BF9}"/>
              </a:ext>
            </a:extLst>
          </p:cNvPr>
          <p:cNvSpPr txBox="1"/>
          <p:nvPr/>
        </p:nvSpPr>
        <p:spPr>
          <a:xfrm>
            <a:off x="2349601" y="5541039"/>
            <a:ext cx="3124804" cy="1200329"/>
          </a:xfrm>
          <a:prstGeom prst="rect">
            <a:avLst/>
          </a:prstGeom>
          <a:noFill/>
        </p:spPr>
        <p:txBody>
          <a:bodyPr wrap="square" rtlCol="0">
            <a:spAutoFit/>
          </a:bodyPr>
          <a:lstStyle/>
          <a:p>
            <a:r>
              <a:rPr lang="en-GB" dirty="0"/>
              <a:t>Support customers when they want to check their readiness by providing information that can assess and confirm it.</a:t>
            </a:r>
            <a:endParaRPr lang="en-FI" dirty="0"/>
          </a:p>
        </p:txBody>
      </p:sp>
      <p:sp>
        <p:nvSpPr>
          <p:cNvPr id="35" name="TextBox 34">
            <a:extLst>
              <a:ext uri="{FF2B5EF4-FFF2-40B4-BE49-F238E27FC236}">
                <a16:creationId xmlns:a16="http://schemas.microsoft.com/office/drawing/2014/main" id="{A5B0EDF4-B462-C548-A93A-DABD4E351917}"/>
              </a:ext>
            </a:extLst>
          </p:cNvPr>
          <p:cNvSpPr txBox="1"/>
          <p:nvPr/>
        </p:nvSpPr>
        <p:spPr>
          <a:xfrm>
            <a:off x="7806004" y="1299963"/>
            <a:ext cx="3132709" cy="1200329"/>
          </a:xfrm>
          <a:prstGeom prst="rect">
            <a:avLst/>
          </a:prstGeom>
          <a:noFill/>
        </p:spPr>
        <p:txBody>
          <a:bodyPr wrap="square" rtlCol="0">
            <a:spAutoFit/>
          </a:bodyPr>
          <a:lstStyle/>
          <a:p>
            <a:r>
              <a:rPr lang="en-FI" dirty="0"/>
              <a:t>When customers carry out a job you can offer a solution that ensures smooth execution &amp; prevents problems.</a:t>
            </a:r>
          </a:p>
        </p:txBody>
      </p:sp>
      <p:sp>
        <p:nvSpPr>
          <p:cNvPr id="37" name="TextBox 36">
            <a:extLst>
              <a:ext uri="{FF2B5EF4-FFF2-40B4-BE49-F238E27FC236}">
                <a16:creationId xmlns:a16="http://schemas.microsoft.com/office/drawing/2014/main" id="{3E05794D-7093-DF47-8987-179CAC9882F0}"/>
              </a:ext>
            </a:extLst>
          </p:cNvPr>
          <p:cNvSpPr txBox="1"/>
          <p:nvPr/>
        </p:nvSpPr>
        <p:spPr>
          <a:xfrm>
            <a:off x="7856549" y="2866453"/>
            <a:ext cx="3131871" cy="923330"/>
          </a:xfrm>
          <a:prstGeom prst="rect">
            <a:avLst/>
          </a:prstGeom>
          <a:noFill/>
        </p:spPr>
        <p:txBody>
          <a:bodyPr wrap="square" rtlCol="0">
            <a:spAutoFit/>
          </a:bodyPr>
          <a:lstStyle/>
          <a:p>
            <a:r>
              <a:rPr lang="en-FI" dirty="0"/>
              <a:t>Ensure a smooth and successful  execution by providing monitoring solutions.</a:t>
            </a:r>
          </a:p>
        </p:txBody>
      </p:sp>
      <p:sp>
        <p:nvSpPr>
          <p:cNvPr id="38" name="TextBox 37">
            <a:extLst>
              <a:ext uri="{FF2B5EF4-FFF2-40B4-BE49-F238E27FC236}">
                <a16:creationId xmlns:a16="http://schemas.microsoft.com/office/drawing/2014/main" id="{75385281-B751-494D-B72B-5B0A646CEDD7}"/>
              </a:ext>
            </a:extLst>
          </p:cNvPr>
          <p:cNvSpPr txBox="1"/>
          <p:nvPr/>
        </p:nvSpPr>
        <p:spPr>
          <a:xfrm>
            <a:off x="7809397" y="4133130"/>
            <a:ext cx="3171956" cy="1200329"/>
          </a:xfrm>
          <a:prstGeom prst="rect">
            <a:avLst/>
          </a:prstGeom>
          <a:noFill/>
        </p:spPr>
        <p:txBody>
          <a:bodyPr wrap="square" rtlCol="0">
            <a:spAutoFit/>
          </a:bodyPr>
          <a:lstStyle/>
          <a:p>
            <a:r>
              <a:rPr lang="en-FI" dirty="0"/>
              <a:t>Alterations are hard to avoid. Help reduce the need or number of alterations &amp; improve the bottom line.</a:t>
            </a:r>
          </a:p>
        </p:txBody>
      </p:sp>
      <p:sp>
        <p:nvSpPr>
          <p:cNvPr id="39" name="TextBox 38">
            <a:extLst>
              <a:ext uri="{FF2B5EF4-FFF2-40B4-BE49-F238E27FC236}">
                <a16:creationId xmlns:a16="http://schemas.microsoft.com/office/drawing/2014/main" id="{AE1B83E7-9786-FC47-84F4-EDC428440065}"/>
              </a:ext>
            </a:extLst>
          </p:cNvPr>
          <p:cNvSpPr txBox="1"/>
          <p:nvPr/>
        </p:nvSpPr>
        <p:spPr>
          <a:xfrm>
            <a:off x="7863616" y="5570392"/>
            <a:ext cx="3124804" cy="1200329"/>
          </a:xfrm>
          <a:prstGeom prst="rect">
            <a:avLst/>
          </a:prstGeom>
          <a:noFill/>
        </p:spPr>
        <p:txBody>
          <a:bodyPr wrap="square" rtlCol="0">
            <a:spAutoFit/>
          </a:bodyPr>
          <a:lstStyle/>
          <a:p>
            <a:r>
              <a:rPr lang="en-FI" dirty="0"/>
              <a:t>Simplify the process of finalizing the job and create solutions that prepare to repeat it.</a:t>
            </a:r>
          </a:p>
        </p:txBody>
      </p:sp>
      <p:grpSp>
        <p:nvGrpSpPr>
          <p:cNvPr id="31" name="Group 30">
            <a:extLst>
              <a:ext uri="{FF2B5EF4-FFF2-40B4-BE49-F238E27FC236}">
                <a16:creationId xmlns:a16="http://schemas.microsoft.com/office/drawing/2014/main" id="{FDDEB9B7-2E25-7743-B9A1-85714547A47D}"/>
              </a:ext>
            </a:extLst>
          </p:cNvPr>
          <p:cNvGrpSpPr/>
          <p:nvPr/>
        </p:nvGrpSpPr>
        <p:grpSpPr>
          <a:xfrm>
            <a:off x="1174400" y="532075"/>
            <a:ext cx="673676" cy="432048"/>
            <a:chOff x="595085" y="767380"/>
            <a:chExt cx="1016503" cy="651913"/>
          </a:xfrm>
        </p:grpSpPr>
        <p:sp>
          <p:nvSpPr>
            <p:cNvPr id="32" name="Chevron 31">
              <a:extLst>
                <a:ext uri="{FF2B5EF4-FFF2-40B4-BE49-F238E27FC236}">
                  <a16:creationId xmlns:a16="http://schemas.microsoft.com/office/drawing/2014/main" id="{FBCC22C0-E1EF-454E-8564-462941B75B67}"/>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6" name="Chevron 35">
              <a:extLst>
                <a:ext uri="{FF2B5EF4-FFF2-40B4-BE49-F238E27FC236}">
                  <a16:creationId xmlns:a16="http://schemas.microsoft.com/office/drawing/2014/main" id="{B6315A98-2803-C74E-BDEF-6956CEB3BFF1}"/>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496278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C6DCA41-986B-9943-851A-D675EE099523}"/>
              </a:ext>
            </a:extLst>
          </p:cNvPr>
          <p:cNvSpPr/>
          <p:nvPr/>
        </p:nvSpPr>
        <p:spPr>
          <a:xfrm>
            <a:off x="3359696" y="620688"/>
            <a:ext cx="5852155" cy="5852155"/>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7" name="Text Placeholder 1">
            <a:extLst>
              <a:ext uri="{FF2B5EF4-FFF2-40B4-BE49-F238E27FC236}">
                <a16:creationId xmlns:a16="http://schemas.microsoft.com/office/drawing/2014/main" id="{1624B508-DC02-CF47-84C3-120995F2E751}"/>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Interview Templates</a:t>
            </a:r>
          </a:p>
        </p:txBody>
      </p:sp>
    </p:spTree>
    <p:extLst>
      <p:ext uri="{BB962C8B-B14F-4D97-AF65-F5344CB8AC3E}">
        <p14:creationId xmlns:p14="http://schemas.microsoft.com/office/powerpoint/2010/main" val="2466263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E7DA9DC-226A-0245-AD70-0AE1664BF602}"/>
              </a:ext>
            </a:extLst>
          </p:cNvPr>
          <p:cNvSpPr/>
          <p:nvPr/>
        </p:nvSpPr>
        <p:spPr>
          <a:xfrm>
            <a:off x="7331320" y="360828"/>
            <a:ext cx="4879401"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709115" y="2090060"/>
            <a:ext cx="5569397"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tx1">
                    <a:lumMod val="65000"/>
                    <a:lumOff val="35000"/>
                  </a:schemeClr>
                </a:solidFill>
              </a:rPr>
              <a:t>In the following slides you will find templates that can be used as the basis for your interviews.</a:t>
            </a:r>
          </a:p>
          <a:p>
            <a:r>
              <a:rPr lang="en-US" sz="1800" dirty="0">
                <a:solidFill>
                  <a:schemeClr val="tx1">
                    <a:lumMod val="65000"/>
                    <a:lumOff val="35000"/>
                  </a:schemeClr>
                </a:solidFill>
              </a:rPr>
              <a:t>There are [</a:t>
            </a:r>
            <a:r>
              <a:rPr lang="en-US" sz="1800" dirty="0">
                <a:solidFill>
                  <a:schemeClr val="tx1">
                    <a:lumMod val="65000"/>
                    <a:lumOff val="35000"/>
                  </a:schemeClr>
                </a:solidFill>
                <a:highlight>
                  <a:srgbClr val="97CFF6"/>
                </a:highlight>
              </a:rPr>
              <a:t>bolded placeholders</a:t>
            </a:r>
            <a:r>
              <a:rPr lang="en-US" sz="1800" dirty="0">
                <a:solidFill>
                  <a:schemeClr val="tx1">
                    <a:lumMod val="65000"/>
                    <a:lumOff val="35000"/>
                  </a:schemeClr>
                </a:solidFill>
              </a:rPr>
              <a:t>] to modify the content to match the messaging of your organization.</a:t>
            </a:r>
          </a:p>
          <a:p>
            <a:r>
              <a:rPr lang="en-US" sz="1800" dirty="0">
                <a:solidFill>
                  <a:schemeClr val="tx1">
                    <a:lumMod val="65000"/>
                    <a:lumOff val="35000"/>
                  </a:schemeClr>
                </a:solidFill>
              </a:rPr>
              <a:t>Remember, these templates are simple examples for getting you started. You’ll most likely have to to modify them and add more, according to your context.</a:t>
            </a:r>
          </a:p>
          <a:p>
            <a:r>
              <a:rPr lang="en-US" sz="1800" dirty="0">
                <a:solidFill>
                  <a:schemeClr val="tx1">
                    <a:lumMod val="65000"/>
                    <a:lumOff val="35000"/>
                  </a:schemeClr>
                </a:solidFill>
              </a:rPr>
              <a:t>We recommend you spend some time testing and tweaking these templates to better match your specific situation, and then use those insights to finalize your JTBD plan.</a:t>
            </a: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649605" y="898323"/>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Using the templates</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3" name="Picture 2">
            <a:extLst>
              <a:ext uri="{FF2B5EF4-FFF2-40B4-BE49-F238E27FC236}">
                <a16:creationId xmlns:a16="http://schemas.microsoft.com/office/drawing/2014/main" id="{B496C6CC-0BBF-7849-A9D7-BB8E20C770E0}"/>
              </a:ext>
            </a:extLst>
          </p:cNvPr>
          <p:cNvPicPr>
            <a:picLocks noChangeAspect="1"/>
          </p:cNvPicPr>
          <p:nvPr/>
        </p:nvPicPr>
        <p:blipFill rotWithShape="1">
          <a:blip r:embed="rId3"/>
          <a:srcRect b="10523"/>
          <a:stretch/>
        </p:blipFill>
        <p:spPr>
          <a:xfrm>
            <a:off x="7645688" y="0"/>
            <a:ext cx="4572000" cy="6136344"/>
          </a:xfrm>
          <a:prstGeom prst="rect">
            <a:avLst/>
          </a:prstGeom>
        </p:spPr>
      </p:pic>
      <p:pic>
        <p:nvPicPr>
          <p:cNvPr id="15" name="Picture 14" descr="Logo, company name&#10;&#10;Description automatically generated">
            <a:extLst>
              <a:ext uri="{FF2B5EF4-FFF2-40B4-BE49-F238E27FC236}">
                <a16:creationId xmlns:a16="http://schemas.microsoft.com/office/drawing/2014/main" id="{0B24B0BC-C27A-3B41-BB5A-DDE6B63F49FB}"/>
              </a:ext>
            </a:extLst>
          </p:cNvPr>
          <p:cNvPicPr>
            <a:picLocks noChangeAspect="1"/>
          </p:cNvPicPr>
          <p:nvPr/>
        </p:nvPicPr>
        <p:blipFill>
          <a:blip r:embed="rId4"/>
          <a:stretch>
            <a:fillRect/>
          </a:stretch>
        </p:blipFill>
        <p:spPr>
          <a:xfrm>
            <a:off x="10848528" y="6497172"/>
            <a:ext cx="1024565" cy="394799"/>
          </a:xfrm>
          <a:prstGeom prst="rect">
            <a:avLst/>
          </a:prstGeom>
        </p:spPr>
      </p:pic>
      <p:sp>
        <p:nvSpPr>
          <p:cNvPr id="16" name="Rectangle 15">
            <a:extLst>
              <a:ext uri="{FF2B5EF4-FFF2-40B4-BE49-F238E27FC236}">
                <a16:creationId xmlns:a16="http://schemas.microsoft.com/office/drawing/2014/main" id="{55B2E908-C712-284E-9827-BEF6278FBCF3}"/>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7" name="Group 16">
            <a:extLst>
              <a:ext uri="{FF2B5EF4-FFF2-40B4-BE49-F238E27FC236}">
                <a16:creationId xmlns:a16="http://schemas.microsoft.com/office/drawing/2014/main" id="{67406C35-42B1-6147-AA25-EE669EE493FC}"/>
              </a:ext>
            </a:extLst>
          </p:cNvPr>
          <p:cNvGrpSpPr/>
          <p:nvPr/>
        </p:nvGrpSpPr>
        <p:grpSpPr>
          <a:xfrm>
            <a:off x="907002" y="1081390"/>
            <a:ext cx="673676" cy="432048"/>
            <a:chOff x="595085" y="767380"/>
            <a:chExt cx="1016503" cy="651913"/>
          </a:xfrm>
        </p:grpSpPr>
        <p:sp>
          <p:nvSpPr>
            <p:cNvPr id="18" name="Chevron 17">
              <a:extLst>
                <a:ext uri="{FF2B5EF4-FFF2-40B4-BE49-F238E27FC236}">
                  <a16:creationId xmlns:a16="http://schemas.microsoft.com/office/drawing/2014/main" id="{CB377530-D4E2-C64C-97AD-A1F37C46C593}"/>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9" name="Chevron 18">
              <a:extLst>
                <a:ext uri="{FF2B5EF4-FFF2-40B4-BE49-F238E27FC236}">
                  <a16:creationId xmlns:a16="http://schemas.microsoft.com/office/drawing/2014/main" id="{78B87B29-9057-5F4C-AA66-40B3F4BDF1F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936245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9057C4C-448A-AD4D-9DFE-3BFAC27EBCB7}"/>
              </a:ext>
            </a:extLst>
          </p:cNvPr>
          <p:cNvSpPr/>
          <p:nvPr/>
        </p:nvSpPr>
        <p:spPr>
          <a:xfrm>
            <a:off x="814635" y="1916832"/>
            <a:ext cx="10900543" cy="4357729"/>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1116544" y="2486413"/>
            <a:ext cx="4614741" cy="34939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1600" dirty="0">
                <a:solidFill>
                  <a:schemeClr val="tx1">
                    <a:lumMod val="65000"/>
                    <a:lumOff val="35000"/>
                  </a:schemeClr>
                </a:solidFill>
              </a:rPr>
              <a:t>To uncover the jobs to be done you need to start with qualitative research. Get to know your customers, select the job performers and conduct open interviews. </a:t>
            </a:r>
          </a:p>
          <a:p>
            <a:pPr marL="0" indent="0" algn="just">
              <a:buNone/>
            </a:pPr>
            <a:r>
              <a:rPr lang="en-GB" sz="1600" dirty="0">
                <a:solidFill>
                  <a:schemeClr val="tx1">
                    <a:lumMod val="65000"/>
                    <a:lumOff val="35000"/>
                  </a:schemeClr>
                </a:solidFill>
              </a:rPr>
              <a:t>Create an environment where they can openly discuss about the context, the process and the needs that lead to hire a product or service. Use these results on a job map or for a more detailed analysis, on the JTBD canvas to develop and improve your solution.</a:t>
            </a:r>
          </a:p>
          <a:p>
            <a:pPr marL="0" indent="0" algn="just">
              <a:buNone/>
            </a:pPr>
            <a:r>
              <a:rPr lang="en-GB" sz="1600" dirty="0">
                <a:solidFill>
                  <a:schemeClr val="tx1">
                    <a:lumMod val="65000"/>
                    <a:lumOff val="35000"/>
                  </a:schemeClr>
                </a:solidFill>
              </a:rPr>
              <a:t>Here are some tips to prepare for your interviews. We also provide examples for email invitations for interviews, scripts and possible questions to include.</a:t>
            </a:r>
          </a:p>
          <a:p>
            <a:pPr marL="0" indent="0" algn="just">
              <a:buNone/>
            </a:pPr>
            <a:endParaRPr lang="en-GB" sz="1600" dirty="0">
              <a:solidFill>
                <a:schemeClr val="tx1">
                  <a:lumMod val="65000"/>
                  <a:lumOff val="35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740637" y="849333"/>
            <a:ext cx="7128792"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Qualitative research: interviews</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5" name="Text Placeholder 3">
            <a:extLst>
              <a:ext uri="{FF2B5EF4-FFF2-40B4-BE49-F238E27FC236}">
                <a16:creationId xmlns:a16="http://schemas.microsoft.com/office/drawing/2014/main" id="{7A75CE6C-5857-4A48-800C-390DC4FBA4AC}"/>
              </a:ext>
            </a:extLst>
          </p:cNvPr>
          <p:cNvSpPr txBox="1">
            <a:spLocks/>
          </p:cNvSpPr>
          <p:nvPr/>
        </p:nvSpPr>
        <p:spPr>
          <a:xfrm>
            <a:off x="6562059" y="2486413"/>
            <a:ext cx="4614741" cy="30322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600" dirty="0">
                <a:solidFill>
                  <a:schemeClr val="tx1">
                    <a:lumMod val="65000"/>
                    <a:lumOff val="35000"/>
                  </a:schemeClr>
                </a:solidFill>
              </a:rPr>
              <a:t>Secure around 20 interviews so you get enough data that reveals patterns, common answers and a complete overview of circumstances.</a:t>
            </a:r>
          </a:p>
          <a:p>
            <a:pPr algn="just"/>
            <a:r>
              <a:rPr lang="en-GB" sz="1600" dirty="0">
                <a:solidFill>
                  <a:schemeClr val="tx1">
                    <a:lumMod val="65000"/>
                    <a:lumOff val="35000"/>
                  </a:schemeClr>
                </a:solidFill>
              </a:rPr>
              <a:t>Each interview should last between 30 to 120 minutes, depending on each person.</a:t>
            </a:r>
          </a:p>
          <a:p>
            <a:pPr algn="just"/>
            <a:r>
              <a:rPr lang="en-GB" sz="1600" dirty="0">
                <a:solidFill>
                  <a:schemeClr val="tx1">
                    <a:lumMod val="65000"/>
                    <a:lumOff val="35000"/>
                  </a:schemeClr>
                </a:solidFill>
              </a:rPr>
              <a:t> You can use incentives to get people involved</a:t>
            </a:r>
          </a:p>
          <a:p>
            <a:pPr algn="just"/>
            <a:r>
              <a:rPr lang="en-GB" sz="1600" dirty="0">
                <a:solidFill>
                  <a:schemeClr val="tx1">
                    <a:lumMod val="65000"/>
                    <a:lumOff val="35000"/>
                  </a:schemeClr>
                </a:solidFill>
              </a:rPr>
              <a:t>Set the stage and expectations</a:t>
            </a:r>
          </a:p>
          <a:p>
            <a:pPr algn="just"/>
            <a:r>
              <a:rPr lang="en-GB" sz="1600" dirty="0">
                <a:solidFill>
                  <a:schemeClr val="tx1">
                    <a:lumMod val="65000"/>
                    <a:lumOff val="35000"/>
                  </a:schemeClr>
                </a:solidFill>
              </a:rPr>
              <a:t>Include exclusion criteria so you can spot if someone is not a job performer. </a:t>
            </a:r>
          </a:p>
          <a:p>
            <a:pPr algn="just"/>
            <a:r>
              <a:rPr lang="en-GB" sz="1600" dirty="0">
                <a:solidFill>
                  <a:schemeClr val="tx1">
                    <a:lumMod val="65000"/>
                    <a:lumOff val="35000"/>
                  </a:schemeClr>
                </a:solidFill>
              </a:rPr>
              <a:t>Create a schedule for the interviews</a:t>
            </a:r>
          </a:p>
          <a:p>
            <a:pPr algn="just"/>
            <a:endParaRPr lang="en-GB" sz="1600" dirty="0">
              <a:solidFill>
                <a:schemeClr val="tx1">
                  <a:lumMod val="65000"/>
                  <a:lumOff val="35000"/>
                </a:schemeClr>
              </a:solidFill>
            </a:endParaRPr>
          </a:p>
        </p:txBody>
      </p:sp>
      <p:pic>
        <p:nvPicPr>
          <p:cNvPr id="17" name="Picture 16" descr="Logo, company name&#10;&#10;Description automatically generated">
            <a:extLst>
              <a:ext uri="{FF2B5EF4-FFF2-40B4-BE49-F238E27FC236}">
                <a16:creationId xmlns:a16="http://schemas.microsoft.com/office/drawing/2014/main" id="{8CF6FDD7-005B-0949-86CA-DFA4A5740FE8}"/>
              </a:ext>
            </a:extLst>
          </p:cNvPr>
          <p:cNvPicPr>
            <a:picLocks noChangeAspect="1"/>
          </p:cNvPicPr>
          <p:nvPr/>
        </p:nvPicPr>
        <p:blipFill>
          <a:blip r:embed="rId3"/>
          <a:stretch>
            <a:fillRect/>
          </a:stretch>
        </p:blipFill>
        <p:spPr>
          <a:xfrm>
            <a:off x="10776520" y="6418577"/>
            <a:ext cx="1024565" cy="394799"/>
          </a:xfrm>
          <a:prstGeom prst="rect">
            <a:avLst/>
          </a:prstGeom>
        </p:spPr>
      </p:pic>
      <p:sp>
        <p:nvSpPr>
          <p:cNvPr id="18" name="Rectangle 17">
            <a:extLst>
              <a:ext uri="{FF2B5EF4-FFF2-40B4-BE49-F238E27FC236}">
                <a16:creationId xmlns:a16="http://schemas.microsoft.com/office/drawing/2014/main" id="{CC20683A-2D46-E24C-BED6-A76B568ED671}"/>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9" name="Group 18">
            <a:extLst>
              <a:ext uri="{FF2B5EF4-FFF2-40B4-BE49-F238E27FC236}">
                <a16:creationId xmlns:a16="http://schemas.microsoft.com/office/drawing/2014/main" id="{358B052D-D1C9-7B43-A405-0C7017E885B9}"/>
              </a:ext>
            </a:extLst>
          </p:cNvPr>
          <p:cNvGrpSpPr/>
          <p:nvPr/>
        </p:nvGrpSpPr>
        <p:grpSpPr>
          <a:xfrm>
            <a:off x="983432" y="1032400"/>
            <a:ext cx="673676" cy="432048"/>
            <a:chOff x="595085" y="767380"/>
            <a:chExt cx="1016503" cy="651913"/>
          </a:xfrm>
        </p:grpSpPr>
        <p:sp>
          <p:nvSpPr>
            <p:cNvPr id="20" name="Chevron 19">
              <a:extLst>
                <a:ext uri="{FF2B5EF4-FFF2-40B4-BE49-F238E27FC236}">
                  <a16:creationId xmlns:a16="http://schemas.microsoft.com/office/drawing/2014/main" id="{6AC7B8A6-8C07-F14E-9FA5-4B01D8B652D0}"/>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1" name="Chevron 20">
              <a:extLst>
                <a:ext uri="{FF2B5EF4-FFF2-40B4-BE49-F238E27FC236}">
                  <a16:creationId xmlns:a16="http://schemas.microsoft.com/office/drawing/2014/main" id="{A00F273C-10D2-EF4E-8E3E-88F067AA2D27}"/>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94087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893488" y="835269"/>
            <a:ext cx="830696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Example email for interview invitation</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Rounded Rectangle 15">
            <a:extLst>
              <a:ext uri="{FF2B5EF4-FFF2-40B4-BE49-F238E27FC236}">
                <a16:creationId xmlns:a16="http://schemas.microsoft.com/office/drawing/2014/main" id="{4A961404-0914-D54A-9D0F-FDC203222EF7}"/>
              </a:ext>
            </a:extLst>
          </p:cNvPr>
          <p:cNvSpPr/>
          <p:nvPr/>
        </p:nvSpPr>
        <p:spPr>
          <a:xfrm>
            <a:off x="909919" y="1916832"/>
            <a:ext cx="10802705" cy="4464496"/>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7" name="Text Placeholder 3">
            <a:extLst>
              <a:ext uri="{FF2B5EF4-FFF2-40B4-BE49-F238E27FC236}">
                <a16:creationId xmlns:a16="http://schemas.microsoft.com/office/drawing/2014/main" id="{D45CDDD1-A6CC-1442-B85A-C488858BDA95}"/>
              </a:ext>
            </a:extLst>
          </p:cNvPr>
          <p:cNvSpPr txBox="1">
            <a:spLocks/>
          </p:cNvSpPr>
          <p:nvPr/>
        </p:nvSpPr>
        <p:spPr>
          <a:xfrm>
            <a:off x="1299879" y="2214781"/>
            <a:ext cx="9970861" cy="4277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i-FI" sz="1600" dirty="0">
                <a:solidFill>
                  <a:schemeClr val="tx1">
                    <a:lumMod val="65000"/>
                    <a:lumOff val="35000"/>
                  </a:schemeClr>
                </a:solidFill>
              </a:rPr>
              <a:t>Hi </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name</a:t>
            </a:r>
            <a:r>
              <a:rPr lang="fi-FI" sz="1600" dirty="0">
                <a:solidFill>
                  <a:schemeClr val="tx1">
                    <a:lumMod val="65000"/>
                    <a:lumOff val="35000"/>
                  </a:schemeClr>
                </a:solidFill>
                <a:sym typeface="Symbol" pitchFamily="2" charset="2"/>
              </a:rPr>
              <a:t></a:t>
            </a:r>
            <a:r>
              <a:rPr lang="fi-FI" sz="1600" dirty="0">
                <a:solidFill>
                  <a:schemeClr val="tx1">
                    <a:lumMod val="65000"/>
                    <a:lumOff val="35000"/>
                  </a:schemeClr>
                </a:solidFill>
              </a:rPr>
              <a:t>,</a:t>
            </a:r>
            <a:endParaRPr lang="en-FI" sz="1600" dirty="0">
              <a:solidFill>
                <a:schemeClr val="tx1">
                  <a:lumMod val="65000"/>
                  <a:lumOff val="35000"/>
                </a:schemeClr>
              </a:solidFill>
            </a:endParaRPr>
          </a:p>
          <a:p>
            <a:pPr marL="0" indent="0">
              <a:buNone/>
            </a:pPr>
            <a:br>
              <a:rPr lang="en-US" sz="1600" dirty="0">
                <a:solidFill>
                  <a:schemeClr val="tx1">
                    <a:lumMod val="65000"/>
                    <a:lumOff val="35000"/>
                  </a:schemeClr>
                </a:solidFill>
              </a:rPr>
            </a:br>
            <a:r>
              <a:rPr lang="en-US" sz="1600" dirty="0">
                <a:solidFill>
                  <a:schemeClr val="tx1">
                    <a:lumMod val="65000"/>
                    <a:lumOff val="35000"/>
                  </a:schemeClr>
                </a:solidFill>
              </a:rPr>
              <a:t>I am </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name</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rPr>
              <a:t> and I am reaching out from the </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company</a:t>
            </a:r>
            <a:r>
              <a:rPr lang="fi-FI" sz="1600" dirty="0">
                <a:solidFill>
                  <a:schemeClr val="tx1">
                    <a:lumMod val="65000"/>
                    <a:lumOff val="35000"/>
                  </a:schemeClr>
                </a:solidFill>
                <a:sym typeface="Symbol" pitchFamily="2" charset="2"/>
              </a:rPr>
              <a:t></a:t>
            </a:r>
            <a:r>
              <a:rPr lang="fi-FI" sz="1600" dirty="0">
                <a:solidFill>
                  <a:schemeClr val="tx1">
                    <a:lumMod val="65000"/>
                    <a:lumOff val="35000"/>
                  </a:schemeClr>
                </a:solidFill>
              </a:rPr>
              <a:t> </a:t>
            </a:r>
            <a:r>
              <a:rPr lang="en-US" sz="1600" dirty="0">
                <a:solidFill>
                  <a:schemeClr val="tx1">
                    <a:lumMod val="65000"/>
                    <a:lumOff val="35000"/>
                  </a:schemeClr>
                </a:solidFill>
              </a:rPr>
              <a:t>team. We are continuously working on improving, so we want to better understand how you use </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product / service</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rPr>
              <a:t>. </a:t>
            </a:r>
            <a:endParaRPr lang="en-FI" sz="1600" dirty="0">
              <a:solidFill>
                <a:schemeClr val="tx1">
                  <a:lumMod val="65000"/>
                  <a:lumOff val="35000"/>
                </a:schemeClr>
              </a:solidFill>
            </a:endParaRPr>
          </a:p>
          <a:p>
            <a:pPr marL="0" indent="0">
              <a:buNone/>
            </a:pPr>
            <a:r>
              <a:rPr lang="en-US" sz="1600" dirty="0">
                <a:solidFill>
                  <a:schemeClr val="tx1">
                    <a:lumMod val="65000"/>
                    <a:lumOff val="35000"/>
                  </a:schemeClr>
                </a:solidFill>
              </a:rPr>
              <a:t>If you are willing, I’d love to hear your thoughts in a </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x minutes</a:t>
            </a:r>
            <a:r>
              <a:rPr lang="fi-FI" sz="1600" dirty="0">
                <a:solidFill>
                  <a:schemeClr val="tx1">
                    <a:lumMod val="65000"/>
                    <a:lumOff val="35000"/>
                  </a:schemeClr>
                </a:solidFill>
                <a:sym typeface="Symbol" pitchFamily="2" charset="2"/>
              </a:rPr>
              <a:t></a:t>
            </a:r>
            <a:r>
              <a:rPr lang="fi-FI" sz="1600" dirty="0">
                <a:solidFill>
                  <a:schemeClr val="tx1">
                    <a:lumMod val="65000"/>
                    <a:lumOff val="35000"/>
                  </a:schemeClr>
                </a:solidFill>
              </a:rPr>
              <a:t> </a:t>
            </a:r>
            <a:r>
              <a:rPr lang="en-US" sz="1600" dirty="0">
                <a:solidFill>
                  <a:schemeClr val="tx1">
                    <a:lumMod val="65000"/>
                    <a:lumOff val="35000"/>
                  </a:schemeClr>
                </a:solidFill>
              </a:rPr>
              <a:t>short call. The conversation is a starting point for us to learn how we can serve you better. </a:t>
            </a:r>
            <a:endParaRPr lang="en-FI" sz="1600" dirty="0">
              <a:solidFill>
                <a:schemeClr val="tx1">
                  <a:lumMod val="65000"/>
                  <a:lumOff val="35000"/>
                </a:schemeClr>
              </a:solidFill>
            </a:endParaRPr>
          </a:p>
          <a:p>
            <a:pPr marL="0" indent="0">
              <a:buNone/>
            </a:pPr>
            <a:r>
              <a:rPr lang="en-US" sz="1600" dirty="0">
                <a:solidFill>
                  <a:schemeClr val="tx1">
                    <a:lumMod val="65000"/>
                    <a:lumOff val="35000"/>
                  </a:schemeClr>
                </a:solidFill>
              </a:rPr>
              <a:t>Would be great to connect with you at your convenience. Your help is greatly appreciated and to thank you for your time, we’re offering you </a:t>
            </a: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an incentive like subscription, free access to the product, exclusive deal etc.</a:t>
            </a:r>
            <a:r>
              <a:rPr lang="fi-FI" sz="1600" dirty="0">
                <a:solidFill>
                  <a:schemeClr val="tx1">
                    <a:lumMod val="65000"/>
                    <a:lumOff val="35000"/>
                  </a:schemeClr>
                </a:solidFill>
                <a:highlight>
                  <a:srgbClr val="97CFF6"/>
                </a:highlight>
                <a:sym typeface="Symbol" pitchFamily="2" charset="2"/>
              </a:rPr>
              <a:t></a:t>
            </a:r>
            <a:endParaRPr lang="en-FI" sz="1600" dirty="0">
              <a:solidFill>
                <a:schemeClr val="tx1">
                  <a:lumMod val="65000"/>
                  <a:lumOff val="35000"/>
                </a:schemeClr>
              </a:solidFill>
              <a:highlight>
                <a:srgbClr val="97CFF6"/>
              </a:highlight>
            </a:endParaRPr>
          </a:p>
          <a:p>
            <a:pPr marL="0" indent="0">
              <a:buNone/>
            </a:pPr>
            <a:r>
              <a:rPr lang="en-US" sz="1600" dirty="0">
                <a:solidFill>
                  <a:schemeClr val="tx1">
                    <a:lumMod val="65000"/>
                    <a:lumOff val="35000"/>
                  </a:schemeClr>
                </a:solidFill>
              </a:rPr>
              <a:t>Please use my calendar to </a:t>
            </a:r>
            <a:r>
              <a:rPr lang="en-US" sz="1600" u="sng" dirty="0">
                <a:solidFill>
                  <a:schemeClr val="tx1">
                    <a:lumMod val="65000"/>
                    <a:lumOff val="35000"/>
                  </a:schemeClr>
                </a:solidFill>
              </a:rPr>
              <a:t>book a time slot that works for you</a:t>
            </a:r>
            <a:r>
              <a:rPr lang="en-US" sz="1600" dirty="0">
                <a:solidFill>
                  <a:schemeClr val="tx1">
                    <a:lumMod val="65000"/>
                    <a:lumOff val="35000"/>
                  </a:schemeClr>
                </a:solidFill>
              </a:rPr>
              <a:t>.</a:t>
            </a:r>
            <a:endParaRPr lang="en-FI" sz="1600" dirty="0">
              <a:solidFill>
                <a:schemeClr val="tx1">
                  <a:lumMod val="65000"/>
                  <a:lumOff val="35000"/>
                </a:schemeClr>
              </a:solidFill>
            </a:endParaRPr>
          </a:p>
          <a:p>
            <a:pPr marL="0" indent="0">
              <a:buNone/>
            </a:pPr>
            <a:r>
              <a:rPr lang="en-US" sz="1600" dirty="0">
                <a:solidFill>
                  <a:schemeClr val="tx1">
                    <a:lumMod val="65000"/>
                    <a:lumOff val="35000"/>
                  </a:schemeClr>
                </a:solidFill>
              </a:rPr>
              <a:t>Thanks, and looking forward to our chat!</a:t>
            </a:r>
            <a:endParaRPr lang="en-FI" sz="1600" dirty="0">
              <a:solidFill>
                <a:schemeClr val="tx1">
                  <a:lumMod val="65000"/>
                  <a:lumOff val="35000"/>
                </a:schemeClr>
              </a:solidFill>
            </a:endParaRPr>
          </a:p>
          <a:p>
            <a:pPr marL="0" indent="0">
              <a:buNone/>
            </a:pPr>
            <a:br>
              <a:rPr lang="en-US" sz="1600" dirty="0">
                <a:solidFill>
                  <a:schemeClr val="tx1">
                    <a:lumMod val="65000"/>
                    <a:lumOff val="35000"/>
                  </a:schemeClr>
                </a:solidFill>
              </a:rPr>
            </a:br>
            <a:r>
              <a:rPr lang="en-US" sz="1600" dirty="0">
                <a:solidFill>
                  <a:schemeClr val="tx1">
                    <a:lumMod val="65000"/>
                    <a:lumOff val="35000"/>
                  </a:schemeClr>
                </a:solidFill>
              </a:rPr>
              <a:t>Kind regards,</a:t>
            </a:r>
            <a:endParaRPr lang="en-FI" sz="1600" dirty="0">
              <a:solidFill>
                <a:schemeClr val="tx1">
                  <a:lumMod val="65000"/>
                  <a:lumOff val="35000"/>
                </a:schemeClr>
              </a:solidFill>
            </a:endParaRPr>
          </a:p>
          <a:p>
            <a:pPr marL="0" indent="0">
              <a:buNone/>
            </a:pPr>
            <a:r>
              <a:rPr lang="fi-FI" sz="1600" dirty="0">
                <a:solidFill>
                  <a:schemeClr val="tx1">
                    <a:lumMod val="65000"/>
                    <a:lumOff val="35000"/>
                  </a:schemeClr>
                </a:solidFill>
                <a:sym typeface="Symbol" pitchFamily="2" charset="2"/>
              </a:rPr>
              <a:t></a:t>
            </a:r>
            <a:r>
              <a:rPr lang="en-US" sz="1600" dirty="0">
                <a:solidFill>
                  <a:schemeClr val="tx1">
                    <a:lumMod val="65000"/>
                    <a:lumOff val="35000"/>
                  </a:schemeClr>
                </a:solidFill>
                <a:highlight>
                  <a:srgbClr val="97CFF6"/>
                </a:highlight>
              </a:rPr>
              <a:t>name</a:t>
            </a:r>
            <a:r>
              <a:rPr lang="fi-FI" sz="1600" dirty="0">
                <a:solidFill>
                  <a:schemeClr val="tx1">
                    <a:lumMod val="65000"/>
                    <a:lumOff val="35000"/>
                  </a:schemeClr>
                </a:solidFill>
                <a:sym typeface="Symbol" pitchFamily="2" charset="2"/>
              </a:rPr>
              <a:t></a:t>
            </a:r>
            <a:endParaRPr lang="en-FI" sz="1600" dirty="0">
              <a:solidFill>
                <a:schemeClr val="tx1">
                  <a:lumMod val="65000"/>
                  <a:lumOff val="35000"/>
                </a:schemeClr>
              </a:solidFill>
            </a:endParaRPr>
          </a:p>
        </p:txBody>
      </p:sp>
      <p:pic>
        <p:nvPicPr>
          <p:cNvPr id="19" name="Picture 18" descr="Logo, company name&#10;&#10;Description automatically generated">
            <a:extLst>
              <a:ext uri="{FF2B5EF4-FFF2-40B4-BE49-F238E27FC236}">
                <a16:creationId xmlns:a16="http://schemas.microsoft.com/office/drawing/2014/main" id="{6F88F534-D10A-6D4F-B039-BBEDE399B997}"/>
              </a:ext>
            </a:extLst>
          </p:cNvPr>
          <p:cNvPicPr>
            <a:picLocks noChangeAspect="1"/>
          </p:cNvPicPr>
          <p:nvPr/>
        </p:nvPicPr>
        <p:blipFill>
          <a:blip r:embed="rId3"/>
          <a:stretch>
            <a:fillRect/>
          </a:stretch>
        </p:blipFill>
        <p:spPr>
          <a:xfrm>
            <a:off x="10776520" y="6418577"/>
            <a:ext cx="1024565" cy="394799"/>
          </a:xfrm>
          <a:prstGeom prst="rect">
            <a:avLst/>
          </a:prstGeom>
        </p:spPr>
      </p:pic>
      <p:sp>
        <p:nvSpPr>
          <p:cNvPr id="10" name="Rectangle 9">
            <a:extLst>
              <a:ext uri="{FF2B5EF4-FFF2-40B4-BE49-F238E27FC236}">
                <a16:creationId xmlns:a16="http://schemas.microsoft.com/office/drawing/2014/main" id="{B67E107F-D059-DA4A-8D46-9606BF5507E2}"/>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5" name="Group 14">
            <a:extLst>
              <a:ext uri="{FF2B5EF4-FFF2-40B4-BE49-F238E27FC236}">
                <a16:creationId xmlns:a16="http://schemas.microsoft.com/office/drawing/2014/main" id="{3795B66F-BFAD-FB4F-B0C0-6A3E1F50A077}"/>
              </a:ext>
            </a:extLst>
          </p:cNvPr>
          <p:cNvGrpSpPr/>
          <p:nvPr/>
        </p:nvGrpSpPr>
        <p:grpSpPr>
          <a:xfrm>
            <a:off x="1127448" y="1017714"/>
            <a:ext cx="673676" cy="432048"/>
            <a:chOff x="595085" y="767380"/>
            <a:chExt cx="1016503" cy="651913"/>
          </a:xfrm>
        </p:grpSpPr>
        <p:sp>
          <p:nvSpPr>
            <p:cNvPr id="18" name="Chevron 17">
              <a:extLst>
                <a:ext uri="{FF2B5EF4-FFF2-40B4-BE49-F238E27FC236}">
                  <a16:creationId xmlns:a16="http://schemas.microsoft.com/office/drawing/2014/main" id="{8BAE1956-5B85-1F40-813A-AAAA6B27385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0" name="Chevron 19">
              <a:extLst>
                <a:ext uri="{FF2B5EF4-FFF2-40B4-BE49-F238E27FC236}">
                  <a16:creationId xmlns:a16="http://schemas.microsoft.com/office/drawing/2014/main" id="{9629FE70-4BDF-504B-AEFF-639B659E72E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687936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860228" y="850734"/>
            <a:ext cx="806489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Interview script example</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Rounded Rectangle 15">
            <a:extLst>
              <a:ext uri="{FF2B5EF4-FFF2-40B4-BE49-F238E27FC236}">
                <a16:creationId xmlns:a16="http://schemas.microsoft.com/office/drawing/2014/main" id="{4A961404-0914-D54A-9D0F-FDC203222EF7}"/>
              </a:ext>
            </a:extLst>
          </p:cNvPr>
          <p:cNvSpPr/>
          <p:nvPr/>
        </p:nvSpPr>
        <p:spPr>
          <a:xfrm>
            <a:off x="909919" y="1916832"/>
            <a:ext cx="10802705" cy="4277887"/>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7" name="Text Placeholder 3">
            <a:extLst>
              <a:ext uri="{FF2B5EF4-FFF2-40B4-BE49-F238E27FC236}">
                <a16:creationId xmlns:a16="http://schemas.microsoft.com/office/drawing/2014/main" id="{D45CDDD1-A6CC-1442-B85A-C488858BDA95}"/>
              </a:ext>
            </a:extLst>
          </p:cNvPr>
          <p:cNvSpPr txBox="1">
            <a:spLocks/>
          </p:cNvSpPr>
          <p:nvPr/>
        </p:nvSpPr>
        <p:spPr>
          <a:xfrm>
            <a:off x="1189396" y="2234447"/>
            <a:ext cx="10258893" cy="37129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i-FI" sz="1600" dirty="0">
                <a:solidFill>
                  <a:schemeClr val="tx1">
                    <a:lumMod val="65000"/>
                    <a:lumOff val="35000"/>
                  </a:schemeClr>
                </a:solidFill>
              </a:rPr>
              <a:t>Hi </a:t>
            </a:r>
            <a:r>
              <a:rPr lang="en-FI" sz="1600" dirty="0">
                <a:solidFill>
                  <a:schemeClr val="tx1">
                    <a:lumMod val="65000"/>
                    <a:lumOff val="35000"/>
                  </a:schemeClr>
                </a:solidFill>
              </a:rPr>
              <a:t>[</a:t>
            </a:r>
            <a:r>
              <a:rPr lang="en-FI" sz="1600" dirty="0">
                <a:solidFill>
                  <a:schemeClr val="tx1">
                    <a:lumMod val="65000"/>
                    <a:lumOff val="35000"/>
                  </a:schemeClr>
                </a:solidFill>
                <a:highlight>
                  <a:srgbClr val="97CFF6"/>
                </a:highlight>
              </a:rPr>
              <a:t>name</a:t>
            </a:r>
            <a:r>
              <a:rPr lang="en-FI" sz="1600" dirty="0">
                <a:solidFill>
                  <a:schemeClr val="tx1">
                    <a:lumMod val="65000"/>
                    <a:lumOff val="35000"/>
                  </a:schemeClr>
                </a:solidFill>
              </a:rPr>
              <a:t>]</a:t>
            </a:r>
            <a:r>
              <a:rPr lang="fi-FI" sz="1600" dirty="0">
                <a:solidFill>
                  <a:schemeClr val="tx1">
                    <a:lumMod val="65000"/>
                    <a:lumOff val="35000"/>
                  </a:schemeClr>
                </a:solidFill>
              </a:rPr>
              <a:t>,</a:t>
            </a:r>
            <a:endParaRPr lang="en-FI" sz="1600" dirty="0">
              <a:solidFill>
                <a:schemeClr val="tx1">
                  <a:lumMod val="65000"/>
                  <a:lumOff val="35000"/>
                </a:schemeClr>
              </a:solidFill>
            </a:endParaRPr>
          </a:p>
          <a:p>
            <a:pPr marL="0" indent="0">
              <a:buNone/>
            </a:pPr>
            <a:br>
              <a:rPr lang="en-US" sz="1600" dirty="0">
                <a:solidFill>
                  <a:schemeClr val="tx1">
                    <a:lumMod val="65000"/>
                    <a:lumOff val="35000"/>
                  </a:schemeClr>
                </a:solidFill>
              </a:rPr>
            </a:br>
            <a:r>
              <a:rPr lang="en-US" sz="1600" dirty="0">
                <a:solidFill>
                  <a:schemeClr val="tx1">
                    <a:lumMod val="65000"/>
                    <a:lumOff val="35000"/>
                  </a:schemeClr>
                </a:solidFill>
              </a:rPr>
              <a:t>Thank you for taking the time to speak with me today. The goal of our conversation today is to have a better understanding of your experience with </a:t>
            </a:r>
            <a:r>
              <a:rPr lang="en-FI" sz="1600" dirty="0">
                <a:solidFill>
                  <a:schemeClr val="tx1">
                    <a:lumMod val="65000"/>
                    <a:lumOff val="35000"/>
                  </a:schemeClr>
                </a:solidFill>
              </a:rPr>
              <a:t>[</a:t>
            </a:r>
            <a:r>
              <a:rPr lang="en-US" sz="1600" dirty="0">
                <a:solidFill>
                  <a:schemeClr val="tx1">
                    <a:lumMod val="65000"/>
                    <a:lumOff val="35000"/>
                  </a:schemeClr>
                </a:solidFill>
                <a:highlight>
                  <a:srgbClr val="97CFF6"/>
                </a:highlight>
              </a:rPr>
              <a:t>product / service</a:t>
            </a:r>
            <a:r>
              <a:rPr lang="en-FI" sz="1600" dirty="0">
                <a:solidFill>
                  <a:schemeClr val="tx1">
                    <a:lumMod val="65000"/>
                    <a:lumOff val="35000"/>
                  </a:schemeClr>
                </a:solidFill>
              </a:rPr>
              <a:t>]</a:t>
            </a:r>
            <a:r>
              <a:rPr lang="en-US" sz="1600" dirty="0">
                <a:solidFill>
                  <a:schemeClr val="tx1">
                    <a:lumMod val="65000"/>
                    <a:lumOff val="35000"/>
                  </a:schemeClr>
                </a:solidFill>
              </a:rPr>
              <a:t>. I am interested in hearing your story with </a:t>
            </a:r>
            <a:r>
              <a:rPr lang="en-FI" sz="1600" dirty="0">
                <a:solidFill>
                  <a:schemeClr val="tx1">
                    <a:lumMod val="65000"/>
                    <a:lumOff val="35000"/>
                  </a:schemeClr>
                </a:solidFill>
              </a:rPr>
              <a:t>[</a:t>
            </a:r>
            <a:r>
              <a:rPr lang="en-US" sz="1600" dirty="0">
                <a:solidFill>
                  <a:schemeClr val="tx1">
                    <a:lumMod val="65000"/>
                    <a:lumOff val="35000"/>
                  </a:schemeClr>
                </a:solidFill>
                <a:highlight>
                  <a:srgbClr val="97CFF6"/>
                </a:highlight>
              </a:rPr>
              <a:t>product / service</a:t>
            </a:r>
            <a:r>
              <a:rPr lang="en-FI" sz="1600" dirty="0">
                <a:solidFill>
                  <a:schemeClr val="tx1">
                    <a:lumMod val="65000"/>
                    <a:lumOff val="35000"/>
                  </a:schemeClr>
                </a:solidFill>
              </a:rPr>
              <a:t>]</a:t>
            </a:r>
            <a:r>
              <a:rPr lang="en-US" sz="1600" dirty="0">
                <a:solidFill>
                  <a:schemeClr val="tx1">
                    <a:lumMod val="65000"/>
                    <a:lumOff val="35000"/>
                  </a:schemeClr>
                </a:solidFill>
              </a:rPr>
              <a:t> so for the next </a:t>
            </a:r>
            <a:r>
              <a:rPr lang="en-FI" sz="1600" dirty="0">
                <a:solidFill>
                  <a:schemeClr val="tx1">
                    <a:lumMod val="65000"/>
                    <a:lumOff val="35000"/>
                  </a:schemeClr>
                </a:solidFill>
              </a:rPr>
              <a:t>[</a:t>
            </a:r>
            <a:r>
              <a:rPr lang="en-US" sz="1600" dirty="0">
                <a:solidFill>
                  <a:schemeClr val="tx1">
                    <a:lumMod val="65000"/>
                    <a:lumOff val="35000"/>
                  </a:schemeClr>
                </a:solidFill>
                <a:highlight>
                  <a:srgbClr val="97CFF6"/>
                </a:highlight>
              </a:rPr>
              <a:t>x minutes</a:t>
            </a:r>
            <a:r>
              <a:rPr lang="en-FI" sz="1600" dirty="0">
                <a:solidFill>
                  <a:schemeClr val="tx1">
                    <a:lumMod val="65000"/>
                    <a:lumOff val="35000"/>
                  </a:schemeClr>
                </a:solidFill>
              </a:rPr>
              <a:t>]</a:t>
            </a:r>
            <a:r>
              <a:rPr lang="en-US" sz="1600" dirty="0">
                <a:solidFill>
                  <a:schemeClr val="tx1">
                    <a:lumMod val="65000"/>
                    <a:lumOff val="35000"/>
                  </a:schemeClr>
                </a:solidFill>
              </a:rPr>
              <a:t> I will ask a series of questions.</a:t>
            </a:r>
          </a:p>
          <a:p>
            <a:pPr marL="0" indent="0">
              <a:buNone/>
            </a:pPr>
            <a:r>
              <a:rPr lang="en-US" sz="1600" dirty="0">
                <a:solidFill>
                  <a:schemeClr val="tx1">
                    <a:lumMod val="65000"/>
                    <a:lumOff val="35000"/>
                  </a:schemeClr>
                </a:solidFill>
              </a:rPr>
              <a:t>As we speak, I will take notes and if that’s ok with you I will record the conversation which will remain anonymous and confidential. The recording it’s for my own use, for more accurate data transcript.</a:t>
            </a:r>
            <a:endParaRPr lang="en-FI" sz="1600" dirty="0">
              <a:solidFill>
                <a:schemeClr val="tx1">
                  <a:lumMod val="65000"/>
                  <a:lumOff val="35000"/>
                </a:schemeClr>
              </a:solidFill>
            </a:endParaRPr>
          </a:p>
          <a:p>
            <a:pPr marL="0" indent="0">
              <a:buNone/>
            </a:pPr>
            <a:r>
              <a:rPr lang="en-US" sz="1600" dirty="0">
                <a:solidFill>
                  <a:schemeClr val="tx1">
                    <a:lumMod val="65000"/>
                    <a:lumOff val="35000"/>
                  </a:schemeClr>
                </a:solidFill>
              </a:rPr>
              <a:t>To paint a clear picture, I will ask some general question which will later lead to more in-depth analysis and questions. Every detail is important so everything you can remember is useful information. The goal for each question is to set the context and to also help you remember as many details as possible.</a:t>
            </a:r>
            <a:r>
              <a:rPr lang="en-FI" sz="1600" dirty="0">
                <a:solidFill>
                  <a:schemeClr val="tx1">
                    <a:lumMod val="65000"/>
                    <a:lumOff val="35000"/>
                  </a:schemeClr>
                </a:solidFill>
              </a:rPr>
              <a:t> </a:t>
            </a:r>
          </a:p>
          <a:p>
            <a:pPr marL="0" indent="0">
              <a:buNone/>
            </a:pPr>
            <a:endParaRPr lang="en-FI" sz="1600" dirty="0">
              <a:solidFill>
                <a:schemeClr val="tx1">
                  <a:lumMod val="65000"/>
                  <a:lumOff val="35000"/>
                </a:schemeClr>
              </a:solidFill>
            </a:endParaRPr>
          </a:p>
          <a:p>
            <a:pPr marL="0" indent="0">
              <a:buNone/>
            </a:pPr>
            <a:r>
              <a:rPr lang="en-US" sz="1600" dirty="0">
                <a:solidFill>
                  <a:schemeClr val="tx1">
                    <a:lumMod val="65000"/>
                    <a:lumOff val="35000"/>
                  </a:schemeClr>
                </a:solidFill>
              </a:rPr>
              <a:t>Let’s get started!</a:t>
            </a:r>
          </a:p>
          <a:p>
            <a:pPr marL="0" indent="0">
              <a:buNone/>
            </a:pPr>
            <a:endParaRPr lang="en-FI" sz="1600" dirty="0">
              <a:solidFill>
                <a:schemeClr val="tx1">
                  <a:lumMod val="65000"/>
                  <a:lumOff val="35000"/>
                </a:schemeClr>
              </a:solidFill>
            </a:endParaRPr>
          </a:p>
        </p:txBody>
      </p:sp>
      <p:pic>
        <p:nvPicPr>
          <p:cNvPr id="15" name="Picture 14" descr="Logo, company name&#10;&#10;Description automatically generated">
            <a:extLst>
              <a:ext uri="{FF2B5EF4-FFF2-40B4-BE49-F238E27FC236}">
                <a16:creationId xmlns:a16="http://schemas.microsoft.com/office/drawing/2014/main" id="{6688ACEA-0738-404F-829E-D643BBBDD98E}"/>
              </a:ext>
            </a:extLst>
          </p:cNvPr>
          <p:cNvPicPr>
            <a:picLocks noChangeAspect="1"/>
          </p:cNvPicPr>
          <p:nvPr/>
        </p:nvPicPr>
        <p:blipFill>
          <a:blip r:embed="rId3"/>
          <a:stretch>
            <a:fillRect/>
          </a:stretch>
        </p:blipFill>
        <p:spPr>
          <a:xfrm>
            <a:off x="10776520" y="6418577"/>
            <a:ext cx="1024565" cy="394799"/>
          </a:xfrm>
          <a:prstGeom prst="rect">
            <a:avLst/>
          </a:prstGeom>
        </p:spPr>
      </p:pic>
      <p:sp>
        <p:nvSpPr>
          <p:cNvPr id="10" name="Rectangle 9">
            <a:extLst>
              <a:ext uri="{FF2B5EF4-FFF2-40B4-BE49-F238E27FC236}">
                <a16:creationId xmlns:a16="http://schemas.microsoft.com/office/drawing/2014/main" id="{0408AD2D-3172-1E4E-9B9D-8579A7E15E45}"/>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8" name="Group 17">
            <a:extLst>
              <a:ext uri="{FF2B5EF4-FFF2-40B4-BE49-F238E27FC236}">
                <a16:creationId xmlns:a16="http://schemas.microsoft.com/office/drawing/2014/main" id="{D35EE9D0-38E0-1B42-BA63-CD0AD586067F}"/>
              </a:ext>
            </a:extLst>
          </p:cNvPr>
          <p:cNvGrpSpPr/>
          <p:nvPr/>
        </p:nvGrpSpPr>
        <p:grpSpPr>
          <a:xfrm>
            <a:off x="1055440" y="1033179"/>
            <a:ext cx="673676" cy="432048"/>
            <a:chOff x="595085" y="767380"/>
            <a:chExt cx="1016503" cy="651913"/>
          </a:xfrm>
        </p:grpSpPr>
        <p:sp>
          <p:nvSpPr>
            <p:cNvPr id="19" name="Chevron 18">
              <a:extLst>
                <a:ext uri="{FF2B5EF4-FFF2-40B4-BE49-F238E27FC236}">
                  <a16:creationId xmlns:a16="http://schemas.microsoft.com/office/drawing/2014/main" id="{E34957AC-DF85-9B41-961F-36056AC68E15}"/>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0" name="Chevron 19">
              <a:extLst>
                <a:ext uri="{FF2B5EF4-FFF2-40B4-BE49-F238E27FC236}">
                  <a16:creationId xmlns:a16="http://schemas.microsoft.com/office/drawing/2014/main" id="{8851668E-31B4-8D4F-8251-AE529D6D84EF}"/>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174185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860228" y="850734"/>
            <a:ext cx="806489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Interview questions example</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Rounded Rectangle 15">
            <a:extLst>
              <a:ext uri="{FF2B5EF4-FFF2-40B4-BE49-F238E27FC236}">
                <a16:creationId xmlns:a16="http://schemas.microsoft.com/office/drawing/2014/main" id="{4A961404-0914-D54A-9D0F-FDC203222EF7}"/>
              </a:ext>
            </a:extLst>
          </p:cNvPr>
          <p:cNvSpPr/>
          <p:nvPr/>
        </p:nvSpPr>
        <p:spPr>
          <a:xfrm>
            <a:off x="909919" y="1916832"/>
            <a:ext cx="10802705" cy="4464496"/>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7" name="Text Placeholder 3">
            <a:extLst>
              <a:ext uri="{FF2B5EF4-FFF2-40B4-BE49-F238E27FC236}">
                <a16:creationId xmlns:a16="http://schemas.microsoft.com/office/drawing/2014/main" id="{D45CDDD1-A6CC-1442-B85A-C488858BDA95}"/>
              </a:ext>
            </a:extLst>
          </p:cNvPr>
          <p:cNvSpPr txBox="1">
            <a:spLocks/>
          </p:cNvSpPr>
          <p:nvPr/>
        </p:nvSpPr>
        <p:spPr>
          <a:xfrm>
            <a:off x="1189396" y="2434597"/>
            <a:ext cx="5121875" cy="42188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fontAlgn="base">
              <a:buFont typeface="Wingdings" pitchFamily="2" charset="2"/>
              <a:buChar char="Ø"/>
            </a:pPr>
            <a:r>
              <a:rPr lang="en-FI" sz="1400" dirty="0">
                <a:solidFill>
                  <a:schemeClr val="tx1">
                    <a:lumMod val="65000"/>
                    <a:lumOff val="35000"/>
                  </a:schemeClr>
                </a:solidFill>
              </a:rPr>
              <a:t>How was you life before (</a:t>
            </a:r>
            <a:r>
              <a:rPr lang="en-FI" sz="1400" dirty="0">
                <a:solidFill>
                  <a:schemeClr val="tx1">
                    <a:lumMod val="65000"/>
                    <a:lumOff val="35000"/>
                  </a:schemeClr>
                </a:solidFill>
                <a:highlight>
                  <a:srgbClr val="97CFF6"/>
                </a:highlight>
              </a:rPr>
              <a:t>our solution</a:t>
            </a:r>
            <a:r>
              <a:rPr lang="en-FI" sz="1400" dirty="0">
                <a:solidFill>
                  <a:schemeClr val="tx1">
                    <a:lumMod val="65000"/>
                    <a:lumOff val="35000"/>
                  </a:schemeClr>
                </a:solidFill>
              </a:rPr>
              <a:t>). How did you (</a:t>
            </a:r>
            <a:r>
              <a:rPr lang="en-FI" sz="1400" dirty="0">
                <a:solidFill>
                  <a:schemeClr val="tx1">
                    <a:lumMod val="65000"/>
                    <a:lumOff val="35000"/>
                  </a:schemeClr>
                </a:solidFill>
                <a:highlight>
                  <a:srgbClr val="97CFF6"/>
                </a:highlight>
              </a:rPr>
              <a:t>perform the task</a:t>
            </a:r>
            <a:r>
              <a:rPr lang="en-FI" sz="1400" dirty="0">
                <a:solidFill>
                  <a:schemeClr val="tx1">
                    <a:lumMod val="65000"/>
                    <a:lumOff val="35000"/>
                  </a:schemeClr>
                </a:solidFill>
              </a:rPr>
              <a:t>) before this solution? </a:t>
            </a:r>
          </a:p>
          <a:p>
            <a:pPr lvl="0" fontAlgn="base">
              <a:buFont typeface="Wingdings" pitchFamily="2" charset="2"/>
              <a:buChar char="Ø"/>
            </a:pPr>
            <a:r>
              <a:rPr lang="en-FI" sz="1400" dirty="0">
                <a:solidFill>
                  <a:schemeClr val="tx1">
                    <a:lumMod val="65000"/>
                    <a:lumOff val="35000"/>
                  </a:schemeClr>
                </a:solidFill>
              </a:rPr>
              <a:t>What did you like about the previous solution?</a:t>
            </a:r>
          </a:p>
          <a:p>
            <a:pPr lvl="0" fontAlgn="base">
              <a:buFont typeface="Wingdings" pitchFamily="2" charset="2"/>
              <a:buChar char="Ø"/>
            </a:pPr>
            <a:r>
              <a:rPr lang="en-FI" sz="1400" dirty="0">
                <a:solidFill>
                  <a:schemeClr val="tx1">
                    <a:lumMod val="65000"/>
                    <a:lumOff val="35000"/>
                  </a:schemeClr>
                </a:solidFill>
              </a:rPr>
              <a:t>What you disliked about the previous solution? </a:t>
            </a:r>
          </a:p>
          <a:p>
            <a:pPr lvl="1" fontAlgn="base"/>
            <a:r>
              <a:rPr lang="en-FI" sz="1400" dirty="0">
                <a:solidFill>
                  <a:schemeClr val="tx1">
                    <a:lumMod val="65000"/>
                    <a:lumOff val="35000"/>
                  </a:schemeClr>
                </a:solidFill>
              </a:rPr>
              <a:t>Was there something missing?</a:t>
            </a:r>
          </a:p>
          <a:p>
            <a:pPr lvl="1" fontAlgn="base"/>
            <a:r>
              <a:rPr lang="en-FI" sz="1400" dirty="0">
                <a:solidFill>
                  <a:schemeClr val="tx1">
                    <a:lumMod val="65000"/>
                    <a:lumOff val="35000"/>
                  </a:schemeClr>
                </a:solidFill>
              </a:rPr>
              <a:t>Were you struggling with something?</a:t>
            </a:r>
          </a:p>
          <a:p>
            <a:pPr fontAlgn="base">
              <a:buFont typeface="Wingdings" pitchFamily="2" charset="2"/>
              <a:buChar char="Ø"/>
            </a:pPr>
            <a:r>
              <a:rPr lang="en-FI" sz="1400" dirty="0">
                <a:solidFill>
                  <a:schemeClr val="tx1">
                    <a:lumMod val="65000"/>
                    <a:lumOff val="35000"/>
                  </a:schemeClr>
                </a:solidFill>
              </a:rPr>
              <a:t>When did you last use (</a:t>
            </a:r>
            <a:r>
              <a:rPr lang="en-FI" sz="1400" dirty="0">
                <a:solidFill>
                  <a:schemeClr val="tx1">
                    <a:lumMod val="65000"/>
                    <a:lumOff val="35000"/>
                  </a:schemeClr>
                </a:solidFill>
                <a:highlight>
                  <a:srgbClr val="97CFF6"/>
                </a:highlight>
              </a:rPr>
              <a:t>the old solution</a:t>
            </a:r>
            <a:r>
              <a:rPr lang="en-FI" sz="1400" dirty="0">
                <a:solidFill>
                  <a:schemeClr val="tx1">
                    <a:lumMod val="65000"/>
                    <a:lumOff val="35000"/>
                  </a:schemeClr>
                </a:solidFill>
              </a:rPr>
              <a:t>)?  </a:t>
            </a:r>
          </a:p>
          <a:p>
            <a:pPr fontAlgn="base">
              <a:buFont typeface="Wingdings" pitchFamily="2" charset="2"/>
              <a:buChar char="Ø"/>
            </a:pPr>
            <a:r>
              <a:rPr lang="en-FI" sz="1400" dirty="0">
                <a:solidFill>
                  <a:schemeClr val="tx1">
                    <a:lumMod val="65000"/>
                    <a:lumOff val="35000"/>
                  </a:schemeClr>
                </a:solidFill>
              </a:rPr>
              <a:t>When did you first realize you (</a:t>
            </a:r>
            <a:r>
              <a:rPr lang="en-FI" sz="1400" dirty="0">
                <a:solidFill>
                  <a:schemeClr val="tx1">
                    <a:lumMod val="65000"/>
                    <a:lumOff val="35000"/>
                  </a:schemeClr>
                </a:solidFill>
                <a:highlight>
                  <a:srgbClr val="97CFF6"/>
                </a:highlight>
              </a:rPr>
              <a:t>needed something to solve your problem</a:t>
            </a:r>
            <a:r>
              <a:rPr lang="en-FI" sz="1400" dirty="0">
                <a:solidFill>
                  <a:schemeClr val="tx1">
                    <a:lumMod val="65000"/>
                    <a:lumOff val="35000"/>
                  </a:schemeClr>
                </a:solidFill>
              </a:rPr>
              <a:t>)?</a:t>
            </a:r>
          </a:p>
          <a:p>
            <a:pPr lvl="1" fontAlgn="base"/>
            <a:r>
              <a:rPr lang="en-FI" sz="1400" dirty="0">
                <a:solidFill>
                  <a:schemeClr val="tx1">
                    <a:lumMod val="65000"/>
                    <a:lumOff val="35000"/>
                  </a:schemeClr>
                </a:solidFill>
              </a:rPr>
              <a:t>Where were you?</a:t>
            </a:r>
          </a:p>
          <a:p>
            <a:pPr lvl="1" fontAlgn="base"/>
            <a:r>
              <a:rPr lang="en-FI" sz="1400" dirty="0">
                <a:solidFill>
                  <a:schemeClr val="tx1">
                    <a:lumMod val="65000"/>
                    <a:lumOff val="35000"/>
                  </a:schemeClr>
                </a:solidFill>
              </a:rPr>
              <a:t>W</a:t>
            </a:r>
            <a:r>
              <a:rPr lang="en-GB" sz="1400" dirty="0">
                <a:solidFill>
                  <a:schemeClr val="tx1">
                    <a:lumMod val="65000"/>
                    <a:lumOff val="35000"/>
                  </a:schemeClr>
                </a:solidFill>
              </a:rPr>
              <a:t>h</a:t>
            </a:r>
            <a:r>
              <a:rPr lang="en-FI" sz="1400" dirty="0">
                <a:solidFill>
                  <a:schemeClr val="tx1">
                    <a:lumMod val="65000"/>
                    <a:lumOff val="35000"/>
                  </a:schemeClr>
                </a:solidFill>
              </a:rPr>
              <a:t>o was with you?</a:t>
            </a:r>
          </a:p>
          <a:p>
            <a:pPr lvl="1" fontAlgn="base"/>
            <a:r>
              <a:rPr lang="en-FI" sz="1400" dirty="0">
                <a:solidFill>
                  <a:schemeClr val="tx1">
                    <a:lumMod val="65000"/>
                    <a:lumOff val="35000"/>
                  </a:schemeClr>
                </a:solidFill>
              </a:rPr>
              <a:t>What were you doing, or trying to do?</a:t>
            </a:r>
          </a:p>
          <a:p>
            <a:pPr lvl="0" fontAlgn="base"/>
            <a:endParaRPr lang="en-FI" sz="1400" dirty="0">
              <a:solidFill>
                <a:schemeClr val="tx1">
                  <a:lumMod val="65000"/>
                  <a:lumOff val="35000"/>
                </a:schemeClr>
              </a:solidFill>
            </a:endParaRPr>
          </a:p>
        </p:txBody>
      </p:sp>
      <p:sp>
        <p:nvSpPr>
          <p:cNvPr id="10" name="Text Placeholder 3">
            <a:extLst>
              <a:ext uri="{FF2B5EF4-FFF2-40B4-BE49-F238E27FC236}">
                <a16:creationId xmlns:a16="http://schemas.microsoft.com/office/drawing/2014/main" id="{4A978B1A-3DA7-E344-A901-59C7F683B8C3}"/>
              </a:ext>
            </a:extLst>
          </p:cNvPr>
          <p:cNvSpPr txBox="1">
            <a:spLocks/>
          </p:cNvSpPr>
          <p:nvPr/>
        </p:nvSpPr>
        <p:spPr>
          <a:xfrm>
            <a:off x="6311271" y="2175448"/>
            <a:ext cx="5113321" cy="4277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FI" sz="1600" dirty="0">
              <a:solidFill>
                <a:schemeClr val="tx1">
                  <a:lumMod val="65000"/>
                  <a:lumOff val="35000"/>
                </a:schemeClr>
              </a:solidFill>
            </a:endParaRPr>
          </a:p>
        </p:txBody>
      </p:sp>
      <p:sp>
        <p:nvSpPr>
          <p:cNvPr id="2" name="Rectangle 1">
            <a:extLst>
              <a:ext uri="{FF2B5EF4-FFF2-40B4-BE49-F238E27FC236}">
                <a16:creationId xmlns:a16="http://schemas.microsoft.com/office/drawing/2014/main" id="{2DAA166C-C7C7-7246-8853-2C82D970A63E}"/>
              </a:ext>
            </a:extLst>
          </p:cNvPr>
          <p:cNvSpPr/>
          <p:nvPr/>
        </p:nvSpPr>
        <p:spPr>
          <a:xfrm>
            <a:off x="6697828" y="2434597"/>
            <a:ext cx="4584253" cy="3539430"/>
          </a:xfrm>
          <a:prstGeom prst="rect">
            <a:avLst/>
          </a:prstGeom>
        </p:spPr>
        <p:txBody>
          <a:bodyPr wrap="square">
            <a:spAutoFit/>
          </a:bodyPr>
          <a:lstStyle/>
          <a:p>
            <a:pPr marL="285750" lvl="0" indent="-285750" fontAlgn="base">
              <a:buFont typeface="Wingdings" pitchFamily="2" charset="2"/>
              <a:buChar char="Ø"/>
            </a:pPr>
            <a:r>
              <a:rPr lang="en-FI" sz="1400" dirty="0">
                <a:solidFill>
                  <a:schemeClr val="tx1">
                    <a:lumMod val="65000"/>
                    <a:lumOff val="35000"/>
                  </a:schemeClr>
                </a:solidFill>
              </a:rPr>
              <a:t>What was happening on in your life when you started lookig for an alternative? </a:t>
            </a:r>
          </a:p>
          <a:p>
            <a:pPr marL="742950" lvl="1" indent="-285750" fontAlgn="base">
              <a:buFont typeface="Arial" panose="020B0604020202020204" pitchFamily="34" charset="0"/>
              <a:buChar char="•"/>
            </a:pPr>
            <a:r>
              <a:rPr lang="en-FI" sz="1400" dirty="0">
                <a:solidFill>
                  <a:schemeClr val="tx1">
                    <a:lumMod val="65000"/>
                    <a:lumOff val="35000"/>
                  </a:schemeClr>
                </a:solidFill>
              </a:rPr>
              <a:t>What events led up to that moment?</a:t>
            </a:r>
          </a:p>
          <a:p>
            <a:pPr marL="742950" lvl="1" indent="-285750" fontAlgn="base">
              <a:buFont typeface="Arial" panose="020B0604020202020204" pitchFamily="34" charset="0"/>
              <a:buChar char="•"/>
            </a:pPr>
            <a:r>
              <a:rPr lang="en-FI" sz="1400" dirty="0">
                <a:solidFill>
                  <a:schemeClr val="tx1">
                    <a:lumMod val="65000"/>
                    <a:lumOff val="35000"/>
                  </a:schemeClr>
                </a:solidFill>
              </a:rPr>
              <a:t>What made you think you should find </a:t>
            </a:r>
            <a:r>
              <a:rPr lang="en-FI" sz="1400" dirty="0">
                <a:solidFill>
                  <a:schemeClr val="tx1">
                    <a:lumMod val="65000"/>
                    <a:lumOff val="35000"/>
                  </a:schemeClr>
                </a:solidFill>
                <a:highlight>
                  <a:srgbClr val="97CFF6"/>
                </a:highlight>
              </a:rPr>
              <a:t>(a new solution</a:t>
            </a:r>
            <a:r>
              <a:rPr lang="en-FI" sz="1400" dirty="0">
                <a:solidFill>
                  <a:schemeClr val="tx1">
                    <a:lumMod val="65000"/>
                    <a:lumOff val="35000"/>
                  </a:schemeClr>
                </a:solidFill>
              </a:rPr>
              <a:t>)? </a:t>
            </a:r>
          </a:p>
          <a:p>
            <a:pPr marL="742950" lvl="1" indent="-285750" fontAlgn="base">
              <a:buFont typeface="Arial" panose="020B0604020202020204" pitchFamily="34" charset="0"/>
              <a:buChar char="•"/>
            </a:pPr>
            <a:r>
              <a:rPr lang="en-FI" sz="1400" dirty="0">
                <a:solidFill>
                  <a:schemeClr val="tx1">
                    <a:lumMod val="65000"/>
                    <a:lumOff val="35000"/>
                  </a:schemeClr>
                </a:solidFill>
              </a:rPr>
              <a:t>Where were you? </a:t>
            </a:r>
          </a:p>
          <a:p>
            <a:pPr marL="742950" lvl="1" indent="-285750" fontAlgn="base">
              <a:buFont typeface="Arial" panose="020B0604020202020204" pitchFamily="34" charset="0"/>
              <a:buChar char="•"/>
            </a:pPr>
            <a:r>
              <a:rPr lang="en-FI" sz="1400" dirty="0">
                <a:solidFill>
                  <a:schemeClr val="tx1">
                    <a:lumMod val="65000"/>
                    <a:lumOff val="35000"/>
                  </a:schemeClr>
                </a:solidFill>
              </a:rPr>
              <a:t>Who was with you? </a:t>
            </a:r>
          </a:p>
          <a:p>
            <a:pPr lvl="0" fontAlgn="base"/>
            <a:endParaRPr lang="en-FI" sz="1400" dirty="0">
              <a:solidFill>
                <a:schemeClr val="tx1">
                  <a:lumMod val="65000"/>
                  <a:lumOff val="35000"/>
                </a:schemeClr>
              </a:solidFill>
            </a:endParaRPr>
          </a:p>
          <a:p>
            <a:pPr marL="285750" lvl="0" indent="-285750" fontAlgn="base">
              <a:buFont typeface="Wingdings" pitchFamily="2" charset="2"/>
              <a:buChar char="Ø"/>
            </a:pPr>
            <a:r>
              <a:rPr lang="en-FI" sz="1400" dirty="0">
                <a:solidFill>
                  <a:schemeClr val="tx1">
                    <a:lumMod val="65000"/>
                    <a:lumOff val="35000"/>
                  </a:schemeClr>
                </a:solidFill>
              </a:rPr>
              <a:t>How did you first start looking for solution to (</a:t>
            </a:r>
            <a:r>
              <a:rPr lang="en-FI" sz="1400" dirty="0">
                <a:solidFill>
                  <a:schemeClr val="tx1">
                    <a:lumMod val="65000"/>
                    <a:lumOff val="35000"/>
                  </a:schemeClr>
                </a:solidFill>
                <a:highlight>
                  <a:srgbClr val="97CFF6"/>
                </a:highlight>
              </a:rPr>
              <a:t>problem</a:t>
            </a:r>
            <a:r>
              <a:rPr lang="en-FI" sz="1400" dirty="0">
                <a:solidFill>
                  <a:schemeClr val="tx1">
                    <a:lumMod val="65000"/>
                    <a:lumOff val="35000"/>
                  </a:schemeClr>
                </a:solidFill>
              </a:rPr>
              <a:t>). </a:t>
            </a:r>
          </a:p>
          <a:p>
            <a:pPr marL="742950" lvl="1" indent="-285750" fontAlgn="base">
              <a:buFont typeface="Arial" panose="020B0604020202020204" pitchFamily="34" charset="0"/>
              <a:buChar char="•"/>
            </a:pPr>
            <a:r>
              <a:rPr lang="en-FI" sz="1400" dirty="0">
                <a:solidFill>
                  <a:schemeClr val="tx1">
                    <a:lumMod val="65000"/>
                    <a:lumOff val="35000"/>
                  </a:schemeClr>
                </a:solidFill>
              </a:rPr>
              <a:t>What other solutions did you try?</a:t>
            </a:r>
          </a:p>
          <a:p>
            <a:pPr marL="742950" lvl="1" indent="-285750" fontAlgn="base">
              <a:buFont typeface="Arial" panose="020B0604020202020204" pitchFamily="34" charset="0"/>
              <a:buChar char="•"/>
            </a:pPr>
            <a:r>
              <a:rPr lang="en-FI" sz="1400" dirty="0">
                <a:solidFill>
                  <a:schemeClr val="tx1">
                    <a:lumMod val="65000"/>
                    <a:lumOff val="35000"/>
                  </a:schemeClr>
                </a:solidFill>
              </a:rPr>
              <a:t>Whas there somethig you considered but haven’t tried? If yes, what and why?</a:t>
            </a:r>
          </a:p>
          <a:p>
            <a:pPr marL="742950" lvl="1" indent="-285750" fontAlgn="base">
              <a:buFont typeface="Arial" panose="020B0604020202020204" pitchFamily="34" charset="0"/>
              <a:buChar char="•"/>
            </a:pPr>
            <a:r>
              <a:rPr lang="en-FI" sz="1400" dirty="0">
                <a:solidFill>
                  <a:schemeClr val="tx1">
                    <a:lumMod val="65000"/>
                    <a:lumOff val="35000"/>
                  </a:schemeClr>
                </a:solidFill>
              </a:rPr>
              <a:t>What were the alternatives? </a:t>
            </a:r>
          </a:p>
          <a:p>
            <a:pPr lvl="0" fontAlgn="base"/>
            <a:endParaRPr lang="en-FI" sz="1400" dirty="0">
              <a:solidFill>
                <a:schemeClr val="tx1">
                  <a:lumMod val="65000"/>
                  <a:lumOff val="35000"/>
                </a:schemeClr>
              </a:solidFill>
            </a:endParaRPr>
          </a:p>
          <a:p>
            <a:pPr marL="285750" lvl="0" indent="-285750" fontAlgn="base">
              <a:buFont typeface="Wingdings" pitchFamily="2" charset="2"/>
              <a:buChar char="Ø"/>
            </a:pPr>
            <a:r>
              <a:rPr lang="en-FI" sz="1400" dirty="0">
                <a:solidFill>
                  <a:schemeClr val="tx1">
                    <a:lumMod val="65000"/>
                    <a:lumOff val="35000"/>
                  </a:schemeClr>
                </a:solidFill>
              </a:rPr>
              <a:t>What led you to us? </a:t>
            </a:r>
          </a:p>
        </p:txBody>
      </p:sp>
      <p:pic>
        <p:nvPicPr>
          <p:cNvPr id="15" name="Picture 14" descr="Logo, company name&#10;&#10;Description automatically generated">
            <a:extLst>
              <a:ext uri="{FF2B5EF4-FFF2-40B4-BE49-F238E27FC236}">
                <a16:creationId xmlns:a16="http://schemas.microsoft.com/office/drawing/2014/main" id="{EFEEA558-35FA-1B4E-B912-4515B1007CA0}"/>
              </a:ext>
            </a:extLst>
          </p:cNvPr>
          <p:cNvPicPr>
            <a:picLocks noChangeAspect="1"/>
          </p:cNvPicPr>
          <p:nvPr/>
        </p:nvPicPr>
        <p:blipFill>
          <a:blip r:embed="rId3"/>
          <a:stretch>
            <a:fillRect/>
          </a:stretch>
        </p:blipFill>
        <p:spPr>
          <a:xfrm>
            <a:off x="10776520" y="6418577"/>
            <a:ext cx="1024565" cy="394799"/>
          </a:xfrm>
          <a:prstGeom prst="rect">
            <a:avLst/>
          </a:prstGeom>
        </p:spPr>
      </p:pic>
      <p:sp>
        <p:nvSpPr>
          <p:cNvPr id="18" name="Rectangle 17">
            <a:extLst>
              <a:ext uri="{FF2B5EF4-FFF2-40B4-BE49-F238E27FC236}">
                <a16:creationId xmlns:a16="http://schemas.microsoft.com/office/drawing/2014/main" id="{BBCD97C3-9EE1-B549-A933-E6CB1D85EDDB}"/>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9" name="Group 18">
            <a:extLst>
              <a:ext uri="{FF2B5EF4-FFF2-40B4-BE49-F238E27FC236}">
                <a16:creationId xmlns:a16="http://schemas.microsoft.com/office/drawing/2014/main" id="{ECDB0A24-9D36-A942-8714-D09AAE41B7C7}"/>
              </a:ext>
            </a:extLst>
          </p:cNvPr>
          <p:cNvGrpSpPr/>
          <p:nvPr/>
        </p:nvGrpSpPr>
        <p:grpSpPr>
          <a:xfrm>
            <a:off x="1055440" y="1033179"/>
            <a:ext cx="673676" cy="432048"/>
            <a:chOff x="595085" y="767380"/>
            <a:chExt cx="1016503" cy="651913"/>
          </a:xfrm>
        </p:grpSpPr>
        <p:sp>
          <p:nvSpPr>
            <p:cNvPr id="20" name="Chevron 19">
              <a:extLst>
                <a:ext uri="{FF2B5EF4-FFF2-40B4-BE49-F238E27FC236}">
                  <a16:creationId xmlns:a16="http://schemas.microsoft.com/office/drawing/2014/main" id="{917FBE4E-EF27-8A42-A294-89568A5FFB7A}"/>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1" name="Chevron 20">
              <a:extLst>
                <a:ext uri="{FF2B5EF4-FFF2-40B4-BE49-F238E27FC236}">
                  <a16:creationId xmlns:a16="http://schemas.microsoft.com/office/drawing/2014/main" id="{E8BFE659-17D1-324E-B924-A6FC37FFDA09}"/>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714966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860228" y="850734"/>
            <a:ext cx="806489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Interview questions example</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Rounded Rectangle 15">
            <a:extLst>
              <a:ext uri="{FF2B5EF4-FFF2-40B4-BE49-F238E27FC236}">
                <a16:creationId xmlns:a16="http://schemas.microsoft.com/office/drawing/2014/main" id="{4A961404-0914-D54A-9D0F-FDC203222EF7}"/>
              </a:ext>
            </a:extLst>
          </p:cNvPr>
          <p:cNvSpPr/>
          <p:nvPr/>
        </p:nvSpPr>
        <p:spPr>
          <a:xfrm>
            <a:off x="909919" y="1916832"/>
            <a:ext cx="10802705" cy="4361029"/>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7" name="Text Placeholder 3">
            <a:extLst>
              <a:ext uri="{FF2B5EF4-FFF2-40B4-BE49-F238E27FC236}">
                <a16:creationId xmlns:a16="http://schemas.microsoft.com/office/drawing/2014/main" id="{D45CDDD1-A6CC-1442-B85A-C488858BDA95}"/>
              </a:ext>
            </a:extLst>
          </p:cNvPr>
          <p:cNvSpPr txBox="1">
            <a:spLocks/>
          </p:cNvSpPr>
          <p:nvPr/>
        </p:nvSpPr>
        <p:spPr>
          <a:xfrm>
            <a:off x="1222485" y="2309977"/>
            <a:ext cx="4869889" cy="37129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fontAlgn="base">
              <a:buFont typeface="Wingdings" pitchFamily="2" charset="2"/>
              <a:buChar char="Ø"/>
            </a:pPr>
            <a:r>
              <a:rPr lang="en-FI" sz="1400" dirty="0">
                <a:solidFill>
                  <a:schemeClr val="tx1">
                    <a:lumMod val="65000"/>
                    <a:lumOff val="35000"/>
                  </a:schemeClr>
                </a:solidFill>
              </a:rPr>
              <a:t>W</a:t>
            </a:r>
            <a:r>
              <a:rPr lang="en-GB" sz="1400" dirty="0">
                <a:solidFill>
                  <a:schemeClr val="tx1">
                    <a:lumMod val="65000"/>
                    <a:lumOff val="35000"/>
                  </a:schemeClr>
                </a:solidFill>
              </a:rPr>
              <a:t>h</a:t>
            </a:r>
            <a:r>
              <a:rPr lang="en-FI" sz="1400" dirty="0">
                <a:solidFill>
                  <a:schemeClr val="tx1">
                    <a:lumMod val="65000"/>
                    <a:lumOff val="35000"/>
                  </a:schemeClr>
                </a:solidFill>
              </a:rPr>
              <a:t>en you found (our product/service) what made you choose us?</a:t>
            </a:r>
          </a:p>
          <a:p>
            <a:pPr lvl="1" fontAlgn="base"/>
            <a:r>
              <a:rPr lang="en-FI" sz="1400" dirty="0">
                <a:solidFill>
                  <a:schemeClr val="tx1">
                    <a:lumMod val="65000"/>
                    <a:lumOff val="35000"/>
                  </a:schemeClr>
                </a:solidFill>
              </a:rPr>
              <a:t>What convinced you to use (</a:t>
            </a:r>
            <a:r>
              <a:rPr lang="en-FI" sz="1400" dirty="0">
                <a:solidFill>
                  <a:schemeClr val="tx1">
                    <a:lumMod val="65000"/>
                    <a:lumOff val="35000"/>
                  </a:schemeClr>
                </a:solidFill>
                <a:highlight>
                  <a:srgbClr val="97CFF6"/>
                </a:highlight>
              </a:rPr>
              <a:t>our soution</a:t>
            </a:r>
            <a:r>
              <a:rPr lang="en-FI" sz="1400" dirty="0">
                <a:solidFill>
                  <a:schemeClr val="tx1">
                    <a:lumMod val="65000"/>
                    <a:lumOff val="35000"/>
                  </a:schemeClr>
                </a:solidFill>
              </a:rPr>
              <a:t>)? </a:t>
            </a:r>
          </a:p>
          <a:p>
            <a:pPr lvl="0" fontAlgn="base">
              <a:buFont typeface="Wingdings" pitchFamily="2" charset="2"/>
              <a:buChar char="Ø"/>
            </a:pPr>
            <a:r>
              <a:rPr lang="en-FI" sz="1400" dirty="0">
                <a:solidFill>
                  <a:schemeClr val="tx1">
                    <a:lumMod val="65000"/>
                    <a:lumOff val="35000"/>
                  </a:schemeClr>
                </a:solidFill>
              </a:rPr>
              <a:t>Was there something or someone that influenced your decision?</a:t>
            </a:r>
          </a:p>
          <a:p>
            <a:pPr lvl="0" fontAlgn="base">
              <a:buFont typeface="Wingdings" pitchFamily="2" charset="2"/>
              <a:buChar char="Ø"/>
            </a:pPr>
            <a:r>
              <a:rPr lang="en-FI" sz="1400" dirty="0">
                <a:solidFill>
                  <a:schemeClr val="tx1">
                    <a:lumMod val="65000"/>
                    <a:lumOff val="35000"/>
                  </a:schemeClr>
                </a:solidFill>
              </a:rPr>
              <a:t>What were you pondering over before deciding to (</a:t>
            </a:r>
            <a:r>
              <a:rPr lang="en-FI" sz="1400" dirty="0">
                <a:solidFill>
                  <a:schemeClr val="tx1">
                    <a:lumMod val="65000"/>
                    <a:lumOff val="35000"/>
                  </a:schemeClr>
                </a:solidFill>
                <a:highlight>
                  <a:srgbClr val="97CFF6"/>
                </a:highlight>
              </a:rPr>
              <a:t>purchase, sign up, subscribe</a:t>
            </a:r>
            <a:r>
              <a:rPr lang="en-FI" sz="1400" dirty="0">
                <a:solidFill>
                  <a:schemeClr val="tx1">
                    <a:lumMod val="65000"/>
                    <a:lumOff val="35000"/>
                  </a:schemeClr>
                </a:solidFill>
              </a:rPr>
              <a:t>)? </a:t>
            </a:r>
          </a:p>
          <a:p>
            <a:pPr lvl="0" fontAlgn="base">
              <a:buFont typeface="Wingdings" pitchFamily="2" charset="2"/>
              <a:buChar char="Ø"/>
            </a:pPr>
            <a:r>
              <a:rPr lang="en-FI" sz="1400" dirty="0">
                <a:solidFill>
                  <a:schemeClr val="tx1">
                    <a:lumMod val="65000"/>
                    <a:lumOff val="35000"/>
                  </a:schemeClr>
                </a:solidFill>
              </a:rPr>
              <a:t>What was happening the very moment you purchased / decided to get the paid subscription for (</a:t>
            </a:r>
            <a:r>
              <a:rPr lang="en-FI" sz="1400" dirty="0">
                <a:solidFill>
                  <a:schemeClr val="tx1">
                    <a:lumMod val="65000"/>
                    <a:lumOff val="35000"/>
                  </a:schemeClr>
                </a:solidFill>
                <a:highlight>
                  <a:srgbClr val="97CFF6"/>
                </a:highlight>
              </a:rPr>
              <a:t>our solution</a:t>
            </a:r>
            <a:r>
              <a:rPr lang="en-FI" sz="1400" dirty="0">
                <a:solidFill>
                  <a:schemeClr val="tx1">
                    <a:lumMod val="65000"/>
                    <a:lumOff val="35000"/>
                  </a:schemeClr>
                </a:solidFill>
              </a:rPr>
              <a:t>)? </a:t>
            </a:r>
          </a:p>
          <a:p>
            <a:pPr lvl="1" fontAlgn="base"/>
            <a:r>
              <a:rPr lang="en-FI" sz="1400" dirty="0">
                <a:solidFill>
                  <a:schemeClr val="tx1">
                    <a:lumMod val="65000"/>
                    <a:lumOff val="35000"/>
                  </a:schemeClr>
                </a:solidFill>
              </a:rPr>
              <a:t>When did you purchase (our solution)? </a:t>
            </a:r>
          </a:p>
          <a:p>
            <a:pPr lvl="1" fontAlgn="base"/>
            <a:r>
              <a:rPr lang="en-FI" sz="1400" dirty="0">
                <a:solidFill>
                  <a:schemeClr val="tx1">
                    <a:lumMod val="65000"/>
                    <a:lumOff val="35000"/>
                  </a:schemeClr>
                </a:solidFill>
              </a:rPr>
              <a:t>Where were you?</a:t>
            </a:r>
          </a:p>
          <a:p>
            <a:pPr lvl="1" fontAlgn="base"/>
            <a:r>
              <a:rPr lang="en-FI" sz="1400" dirty="0">
                <a:solidFill>
                  <a:schemeClr val="tx1">
                    <a:lumMod val="65000"/>
                    <a:lumOff val="35000"/>
                  </a:schemeClr>
                </a:solidFill>
              </a:rPr>
              <a:t>What time of the day? (daytime/ nighttime) </a:t>
            </a:r>
          </a:p>
          <a:p>
            <a:pPr lvl="1" fontAlgn="base"/>
            <a:r>
              <a:rPr lang="en-FI" sz="1400" dirty="0">
                <a:solidFill>
                  <a:schemeClr val="tx1">
                    <a:lumMod val="65000"/>
                    <a:lumOff val="35000"/>
                  </a:schemeClr>
                </a:solidFill>
              </a:rPr>
              <a:t>What was the weather like? </a:t>
            </a:r>
          </a:p>
          <a:p>
            <a:pPr lvl="1" fontAlgn="base"/>
            <a:r>
              <a:rPr lang="en-FI" sz="1400" dirty="0">
                <a:solidFill>
                  <a:schemeClr val="tx1">
                    <a:lumMod val="65000"/>
                    <a:lumOff val="35000"/>
                  </a:schemeClr>
                </a:solidFill>
              </a:rPr>
              <a:t>Were you alone or with someone else at the time?</a:t>
            </a:r>
          </a:p>
          <a:p>
            <a:pPr lvl="0" fontAlgn="base"/>
            <a:endParaRPr lang="en-FI" sz="1400" dirty="0">
              <a:solidFill>
                <a:schemeClr val="tx1">
                  <a:lumMod val="65000"/>
                  <a:lumOff val="35000"/>
                </a:schemeClr>
              </a:solidFill>
            </a:endParaRPr>
          </a:p>
        </p:txBody>
      </p:sp>
      <p:sp>
        <p:nvSpPr>
          <p:cNvPr id="10" name="Text Placeholder 3">
            <a:extLst>
              <a:ext uri="{FF2B5EF4-FFF2-40B4-BE49-F238E27FC236}">
                <a16:creationId xmlns:a16="http://schemas.microsoft.com/office/drawing/2014/main" id="{4A978B1A-3DA7-E344-A901-59C7F683B8C3}"/>
              </a:ext>
            </a:extLst>
          </p:cNvPr>
          <p:cNvSpPr txBox="1">
            <a:spLocks/>
          </p:cNvSpPr>
          <p:nvPr/>
        </p:nvSpPr>
        <p:spPr>
          <a:xfrm>
            <a:off x="6311271" y="2175448"/>
            <a:ext cx="5113321" cy="4277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FI" sz="1600" dirty="0">
              <a:solidFill>
                <a:schemeClr val="tx1">
                  <a:lumMod val="65000"/>
                  <a:lumOff val="35000"/>
                </a:schemeClr>
              </a:solidFill>
            </a:endParaRPr>
          </a:p>
        </p:txBody>
      </p:sp>
      <p:sp>
        <p:nvSpPr>
          <p:cNvPr id="2" name="Rectangle 1">
            <a:extLst>
              <a:ext uri="{FF2B5EF4-FFF2-40B4-BE49-F238E27FC236}">
                <a16:creationId xmlns:a16="http://schemas.microsoft.com/office/drawing/2014/main" id="{2DAA166C-C7C7-7246-8853-2C82D970A63E}"/>
              </a:ext>
            </a:extLst>
          </p:cNvPr>
          <p:cNvSpPr/>
          <p:nvPr/>
        </p:nvSpPr>
        <p:spPr>
          <a:xfrm>
            <a:off x="6508635" y="2309977"/>
            <a:ext cx="4920885" cy="2677656"/>
          </a:xfrm>
          <a:prstGeom prst="rect">
            <a:avLst/>
          </a:prstGeom>
        </p:spPr>
        <p:txBody>
          <a:bodyPr wrap="square">
            <a:spAutoFit/>
          </a:bodyPr>
          <a:lstStyle/>
          <a:p>
            <a:pPr marL="285750" lvl="0" indent="-285750" fontAlgn="base">
              <a:buFont typeface="Wingdings" pitchFamily="2" charset="2"/>
              <a:buChar char="Ø"/>
            </a:pPr>
            <a:r>
              <a:rPr lang="en-FI" sz="1400" dirty="0">
                <a:solidFill>
                  <a:schemeClr val="tx1">
                    <a:lumMod val="65000"/>
                    <a:lumOff val="35000"/>
                  </a:schemeClr>
                </a:solidFill>
              </a:rPr>
              <a:t>How did you purchase </a:t>
            </a:r>
            <a:r>
              <a:rPr lang="en-FI" sz="1400" dirty="0">
                <a:solidFill>
                  <a:schemeClr val="tx1">
                    <a:lumMod val="65000"/>
                    <a:lumOff val="35000"/>
                  </a:schemeClr>
                </a:solidFill>
                <a:highlight>
                  <a:srgbClr val="97CFF6"/>
                </a:highlight>
              </a:rPr>
              <a:t>(the product / solution)</a:t>
            </a:r>
            <a:r>
              <a:rPr lang="en-FI" sz="1400" dirty="0">
                <a:solidFill>
                  <a:schemeClr val="tx1">
                    <a:lumMod val="65000"/>
                    <a:lumOff val="35000"/>
                  </a:schemeClr>
                </a:solidFill>
              </a:rPr>
              <a:t>?</a:t>
            </a:r>
          </a:p>
          <a:p>
            <a:pPr marL="285750" lvl="0" indent="-285750" fontAlgn="base">
              <a:buFont typeface="Wingdings" pitchFamily="2" charset="2"/>
              <a:buChar char="Ø"/>
            </a:pPr>
            <a:r>
              <a:rPr lang="en-FI" sz="1400" dirty="0">
                <a:solidFill>
                  <a:schemeClr val="tx1">
                    <a:lumMod val="65000"/>
                    <a:lumOff val="35000"/>
                  </a:schemeClr>
                </a:solidFill>
              </a:rPr>
              <a:t>Did you ask for someone’s opinion about the purchase you were about to make? </a:t>
            </a:r>
          </a:p>
          <a:p>
            <a:pPr marL="742950" lvl="1" indent="-285750" fontAlgn="base">
              <a:buFont typeface="Arial" panose="020B0604020202020204" pitchFamily="34" charset="0"/>
              <a:buChar char="•"/>
            </a:pPr>
            <a:r>
              <a:rPr lang="en-FI" sz="1400" dirty="0">
                <a:solidFill>
                  <a:schemeClr val="tx1">
                    <a:lumMod val="65000"/>
                    <a:lumOff val="35000"/>
                  </a:schemeClr>
                </a:solidFill>
              </a:rPr>
              <a:t>What were t</a:t>
            </a:r>
            <a:r>
              <a:rPr lang="en-GB" sz="1400" dirty="0">
                <a:solidFill>
                  <a:schemeClr val="tx1">
                    <a:lumMod val="65000"/>
                    <a:lumOff val="35000"/>
                  </a:schemeClr>
                </a:solidFill>
              </a:rPr>
              <a:t>heir</a:t>
            </a:r>
            <a:r>
              <a:rPr lang="en-FI" sz="1400" dirty="0">
                <a:solidFill>
                  <a:schemeClr val="tx1">
                    <a:lumMod val="65000"/>
                    <a:lumOff val="35000"/>
                  </a:schemeClr>
                </a:solidFill>
              </a:rPr>
              <a:t> arguments?</a:t>
            </a:r>
          </a:p>
          <a:p>
            <a:pPr marL="285750" lvl="0" indent="-285750" fontAlgn="base">
              <a:buFont typeface="Wingdings" pitchFamily="2" charset="2"/>
              <a:buChar char="Ø"/>
            </a:pPr>
            <a:r>
              <a:rPr lang="en-FI" sz="1400" dirty="0">
                <a:solidFill>
                  <a:schemeClr val="tx1">
                    <a:lumMod val="65000"/>
                    <a:lumOff val="35000"/>
                  </a:schemeClr>
                </a:solidFill>
              </a:rPr>
              <a:t>Was this the only purchase you made at that moment? </a:t>
            </a:r>
          </a:p>
          <a:p>
            <a:pPr marL="285750" lvl="0" indent="-285750" fontAlgn="base">
              <a:buFont typeface="Wingdings" pitchFamily="2" charset="2"/>
              <a:buChar char="Ø"/>
            </a:pPr>
            <a:r>
              <a:rPr lang="en-FI" sz="1400" dirty="0">
                <a:solidFill>
                  <a:schemeClr val="tx1">
                    <a:lumMod val="65000"/>
                    <a:lumOff val="35000"/>
                  </a:schemeClr>
                </a:solidFill>
              </a:rPr>
              <a:t>Were you concerned in any way about the purchase? </a:t>
            </a:r>
          </a:p>
          <a:p>
            <a:pPr marL="742950" lvl="1" indent="-285750" fontAlgn="base">
              <a:buFont typeface="Arial" panose="020B0604020202020204" pitchFamily="34" charset="0"/>
              <a:buChar char="•"/>
            </a:pPr>
            <a:r>
              <a:rPr lang="en-FI" sz="1400" dirty="0">
                <a:solidFill>
                  <a:schemeClr val="tx1">
                    <a:lumMod val="65000"/>
                    <a:lumOff val="35000"/>
                  </a:schemeClr>
                </a:solidFill>
              </a:rPr>
              <a:t>Did you hear something about the (solution) that made you feel nervous? </a:t>
            </a:r>
          </a:p>
          <a:p>
            <a:pPr marL="742950" lvl="1" indent="-285750" fontAlgn="base">
              <a:buFont typeface="Arial" panose="020B0604020202020204" pitchFamily="34" charset="0"/>
              <a:buChar char="•"/>
            </a:pPr>
            <a:r>
              <a:rPr lang="en-FI" sz="1400" dirty="0">
                <a:solidFill>
                  <a:schemeClr val="tx1">
                    <a:lumMod val="65000"/>
                    <a:lumOff val="35000"/>
                  </a:schemeClr>
                </a:solidFill>
              </a:rPr>
              <a:t>What was it? </a:t>
            </a:r>
          </a:p>
          <a:p>
            <a:pPr marL="742950" lvl="1" indent="-285750" fontAlgn="base">
              <a:buFont typeface="Arial" panose="020B0604020202020204" pitchFamily="34" charset="0"/>
              <a:buChar char="•"/>
            </a:pPr>
            <a:r>
              <a:rPr lang="en-FI" sz="1400" dirty="0">
                <a:solidFill>
                  <a:schemeClr val="tx1">
                    <a:lumMod val="65000"/>
                    <a:lumOff val="35000"/>
                  </a:schemeClr>
                </a:solidFill>
              </a:rPr>
              <a:t>Why did it make you nervous?</a:t>
            </a:r>
          </a:p>
          <a:p>
            <a:pPr marL="285750" lvl="0" indent="-285750" fontAlgn="base">
              <a:buFont typeface="Wingdings" pitchFamily="2" charset="2"/>
              <a:buChar char="Ø"/>
            </a:pPr>
            <a:r>
              <a:rPr lang="en-FI" sz="1400" dirty="0">
                <a:solidFill>
                  <a:schemeClr val="tx1">
                    <a:lumMod val="65000"/>
                    <a:lumOff val="35000"/>
                  </a:schemeClr>
                </a:solidFill>
              </a:rPr>
              <a:t>Was there something that almost stopped you from buying? </a:t>
            </a:r>
          </a:p>
          <a:p>
            <a:pPr marL="285750" lvl="0" indent="-285750" fontAlgn="base">
              <a:buFont typeface="Wingdings" pitchFamily="2" charset="2"/>
              <a:buChar char="Ø"/>
            </a:pPr>
            <a:r>
              <a:rPr lang="en-FI" sz="1400" dirty="0">
                <a:solidFill>
                  <a:schemeClr val="tx1">
                    <a:lumMod val="65000"/>
                    <a:lumOff val="35000"/>
                  </a:schemeClr>
                </a:solidFill>
              </a:rPr>
              <a:t>What was the decisive factor for the purchase? </a:t>
            </a:r>
          </a:p>
        </p:txBody>
      </p:sp>
      <p:pic>
        <p:nvPicPr>
          <p:cNvPr id="15" name="Picture 14" descr="Logo, company name&#10;&#10;Description automatically generated">
            <a:extLst>
              <a:ext uri="{FF2B5EF4-FFF2-40B4-BE49-F238E27FC236}">
                <a16:creationId xmlns:a16="http://schemas.microsoft.com/office/drawing/2014/main" id="{652BBED9-A6C1-364F-BB7A-6CC4A9A2A447}"/>
              </a:ext>
            </a:extLst>
          </p:cNvPr>
          <p:cNvPicPr>
            <a:picLocks noChangeAspect="1"/>
          </p:cNvPicPr>
          <p:nvPr/>
        </p:nvPicPr>
        <p:blipFill>
          <a:blip r:embed="rId3"/>
          <a:stretch>
            <a:fillRect/>
          </a:stretch>
        </p:blipFill>
        <p:spPr>
          <a:xfrm>
            <a:off x="10776520" y="6418577"/>
            <a:ext cx="1024565" cy="394799"/>
          </a:xfrm>
          <a:prstGeom prst="rect">
            <a:avLst/>
          </a:prstGeom>
        </p:spPr>
      </p:pic>
      <p:sp>
        <p:nvSpPr>
          <p:cNvPr id="18" name="Rectangle 17">
            <a:extLst>
              <a:ext uri="{FF2B5EF4-FFF2-40B4-BE49-F238E27FC236}">
                <a16:creationId xmlns:a16="http://schemas.microsoft.com/office/drawing/2014/main" id="{4B903718-9921-C049-A43B-ACF3AD548B92}"/>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9" name="Group 18">
            <a:extLst>
              <a:ext uri="{FF2B5EF4-FFF2-40B4-BE49-F238E27FC236}">
                <a16:creationId xmlns:a16="http://schemas.microsoft.com/office/drawing/2014/main" id="{259EE58A-206F-9040-9681-47E316988041}"/>
              </a:ext>
            </a:extLst>
          </p:cNvPr>
          <p:cNvGrpSpPr/>
          <p:nvPr/>
        </p:nvGrpSpPr>
        <p:grpSpPr>
          <a:xfrm>
            <a:off x="1055440" y="1033179"/>
            <a:ext cx="673676" cy="432048"/>
            <a:chOff x="595085" y="767380"/>
            <a:chExt cx="1016503" cy="651913"/>
          </a:xfrm>
        </p:grpSpPr>
        <p:sp>
          <p:nvSpPr>
            <p:cNvPr id="20" name="Chevron 19">
              <a:extLst>
                <a:ext uri="{FF2B5EF4-FFF2-40B4-BE49-F238E27FC236}">
                  <a16:creationId xmlns:a16="http://schemas.microsoft.com/office/drawing/2014/main" id="{E21F1492-8EA8-5F4A-80E4-D10EACC9F5FA}"/>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1" name="Chevron 20">
              <a:extLst>
                <a:ext uri="{FF2B5EF4-FFF2-40B4-BE49-F238E27FC236}">
                  <a16:creationId xmlns:a16="http://schemas.microsoft.com/office/drawing/2014/main" id="{F7F0042A-1374-5241-8F06-AACEC7E265E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4117541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C6DCA41-986B-9943-851A-D675EE099523}"/>
              </a:ext>
            </a:extLst>
          </p:cNvPr>
          <p:cNvSpPr/>
          <p:nvPr/>
        </p:nvSpPr>
        <p:spPr>
          <a:xfrm>
            <a:off x="3359696" y="620688"/>
            <a:ext cx="5852155" cy="5852155"/>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7" name="Text Placeholder 1">
            <a:extLst>
              <a:ext uri="{FF2B5EF4-FFF2-40B4-BE49-F238E27FC236}">
                <a16:creationId xmlns:a16="http://schemas.microsoft.com/office/drawing/2014/main" id="{1624B508-DC02-CF47-84C3-120995F2E751}"/>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Discovery-driven planning</a:t>
            </a:r>
          </a:p>
        </p:txBody>
      </p:sp>
    </p:spTree>
    <p:extLst>
      <p:ext uri="{BB962C8B-B14F-4D97-AF65-F5344CB8AC3E}">
        <p14:creationId xmlns:p14="http://schemas.microsoft.com/office/powerpoint/2010/main" val="1217675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0EEF0D9-697E-6E4F-AB9D-65BD110E4483}"/>
              </a:ext>
            </a:extLst>
          </p:cNvPr>
          <p:cNvSpPr/>
          <p:nvPr/>
        </p:nvSpPr>
        <p:spPr>
          <a:xfrm>
            <a:off x="-1" y="316992"/>
            <a:ext cx="4879401"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2" name="Oval 11">
            <a:extLst>
              <a:ext uri="{FF2B5EF4-FFF2-40B4-BE49-F238E27FC236}">
                <a16:creationId xmlns:a16="http://schemas.microsoft.com/office/drawing/2014/main" id="{DFF2B432-04E9-534F-8EBA-CDBD946FAEFC}"/>
              </a:ext>
            </a:extLst>
          </p:cNvPr>
          <p:cNvSpPr/>
          <p:nvPr/>
        </p:nvSpPr>
        <p:spPr>
          <a:xfrm>
            <a:off x="5679707" y="2523056"/>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3" name="TextBox 12">
            <a:extLst>
              <a:ext uri="{FF2B5EF4-FFF2-40B4-BE49-F238E27FC236}">
                <a16:creationId xmlns:a16="http://schemas.microsoft.com/office/drawing/2014/main" id="{B6829FFA-BA41-F34F-8FC9-AF70698C08DB}"/>
              </a:ext>
            </a:extLst>
          </p:cNvPr>
          <p:cNvSpPr txBox="1"/>
          <p:nvPr/>
        </p:nvSpPr>
        <p:spPr>
          <a:xfrm>
            <a:off x="5740626" y="2452099"/>
            <a:ext cx="466354" cy="707886"/>
          </a:xfrm>
          <a:prstGeom prst="rect">
            <a:avLst/>
          </a:prstGeom>
          <a:noFill/>
        </p:spPr>
        <p:txBody>
          <a:bodyPr wrap="square" rtlCol="0">
            <a:spAutoFit/>
          </a:bodyPr>
          <a:lstStyle/>
          <a:p>
            <a:pPr algn="ctr"/>
            <a:r>
              <a:rPr lang="en-US"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1</a:t>
            </a:r>
            <a:endParaRPr lang="en-FI"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4" name="Oval 13">
            <a:extLst>
              <a:ext uri="{FF2B5EF4-FFF2-40B4-BE49-F238E27FC236}">
                <a16:creationId xmlns:a16="http://schemas.microsoft.com/office/drawing/2014/main" id="{9EF34735-7F36-CC45-89FC-5E3A0AD63712}"/>
              </a:ext>
            </a:extLst>
          </p:cNvPr>
          <p:cNvSpPr/>
          <p:nvPr/>
        </p:nvSpPr>
        <p:spPr>
          <a:xfrm>
            <a:off x="5679706" y="3648955"/>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5" name="TextBox 14">
            <a:extLst>
              <a:ext uri="{FF2B5EF4-FFF2-40B4-BE49-F238E27FC236}">
                <a16:creationId xmlns:a16="http://schemas.microsoft.com/office/drawing/2014/main" id="{9615846B-D2B8-454A-8A50-1CDB36E66151}"/>
              </a:ext>
            </a:extLst>
          </p:cNvPr>
          <p:cNvSpPr txBox="1"/>
          <p:nvPr/>
        </p:nvSpPr>
        <p:spPr>
          <a:xfrm>
            <a:off x="5757549" y="3592284"/>
            <a:ext cx="441405" cy="707886"/>
          </a:xfrm>
          <a:prstGeom prst="rect">
            <a:avLst/>
          </a:prstGeom>
          <a:noFill/>
        </p:spPr>
        <p:txBody>
          <a:bodyPr wrap="square" rtlCol="0">
            <a:spAutoFit/>
          </a:bodyPr>
          <a:lstStyle/>
          <a:p>
            <a:pPr algn="ctr"/>
            <a:r>
              <a:rPr lang="en-US"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2</a:t>
            </a:r>
            <a:endParaRPr lang="en-FI"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Oval 15">
            <a:extLst>
              <a:ext uri="{FF2B5EF4-FFF2-40B4-BE49-F238E27FC236}">
                <a16:creationId xmlns:a16="http://schemas.microsoft.com/office/drawing/2014/main" id="{5FF0C4D3-C55F-A445-A4D5-1ACDD029D2D9}"/>
              </a:ext>
            </a:extLst>
          </p:cNvPr>
          <p:cNvSpPr/>
          <p:nvPr/>
        </p:nvSpPr>
        <p:spPr>
          <a:xfrm>
            <a:off x="5661140" y="4775044"/>
            <a:ext cx="588196"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7" name="TextBox 16">
            <a:extLst>
              <a:ext uri="{FF2B5EF4-FFF2-40B4-BE49-F238E27FC236}">
                <a16:creationId xmlns:a16="http://schemas.microsoft.com/office/drawing/2014/main" id="{D6AEF90C-60B8-6943-A49F-63E8AEAD7333}"/>
              </a:ext>
            </a:extLst>
          </p:cNvPr>
          <p:cNvSpPr txBox="1"/>
          <p:nvPr/>
        </p:nvSpPr>
        <p:spPr>
          <a:xfrm>
            <a:off x="5740626" y="4707579"/>
            <a:ext cx="466354" cy="707886"/>
          </a:xfrm>
          <a:prstGeom prst="rect">
            <a:avLst/>
          </a:prstGeom>
          <a:noFill/>
        </p:spPr>
        <p:txBody>
          <a:bodyPr wrap="square" rtlCol="0">
            <a:spAutoFit/>
          </a:bodyPr>
          <a:lstStyle/>
          <a:p>
            <a:pPr algn="ctr"/>
            <a:r>
              <a:rPr lang="en-US"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3</a:t>
            </a:r>
            <a:endParaRPr lang="en-FI"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8" name="Oval 17">
            <a:extLst>
              <a:ext uri="{FF2B5EF4-FFF2-40B4-BE49-F238E27FC236}">
                <a16:creationId xmlns:a16="http://schemas.microsoft.com/office/drawing/2014/main" id="{5C88F201-2AA0-1447-A87F-BEF36A2AABAF}"/>
              </a:ext>
            </a:extLst>
          </p:cNvPr>
          <p:cNvSpPr/>
          <p:nvPr/>
        </p:nvSpPr>
        <p:spPr>
          <a:xfrm>
            <a:off x="8877403" y="2547990"/>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9" name="TextBox 18">
            <a:extLst>
              <a:ext uri="{FF2B5EF4-FFF2-40B4-BE49-F238E27FC236}">
                <a16:creationId xmlns:a16="http://schemas.microsoft.com/office/drawing/2014/main" id="{A467BFC0-ADF1-BB49-AAE5-903A7F893F82}"/>
              </a:ext>
            </a:extLst>
          </p:cNvPr>
          <p:cNvSpPr txBox="1"/>
          <p:nvPr/>
        </p:nvSpPr>
        <p:spPr>
          <a:xfrm>
            <a:off x="8930743" y="2513988"/>
            <a:ext cx="466354" cy="707886"/>
          </a:xfrm>
          <a:prstGeom prst="rect">
            <a:avLst/>
          </a:prstGeom>
          <a:noFill/>
        </p:spPr>
        <p:txBody>
          <a:bodyPr wrap="square" rtlCol="0">
            <a:spAutoFit/>
          </a:bodyPr>
          <a:lstStyle/>
          <a:p>
            <a:pPr algn="ctr"/>
            <a:r>
              <a:rPr lang="en-US"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4</a:t>
            </a:r>
            <a:endParaRPr lang="en-FI"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1" name="Rectangle 20">
            <a:extLst>
              <a:ext uri="{FF2B5EF4-FFF2-40B4-BE49-F238E27FC236}">
                <a16:creationId xmlns:a16="http://schemas.microsoft.com/office/drawing/2014/main" id="{4FD4EEDF-46FC-2549-AA7E-11E3F7BACB20}"/>
              </a:ext>
            </a:extLst>
          </p:cNvPr>
          <p:cNvSpPr/>
          <p:nvPr/>
        </p:nvSpPr>
        <p:spPr>
          <a:xfrm>
            <a:off x="6439665" y="4958470"/>
            <a:ext cx="2182983" cy="400110"/>
          </a:xfrm>
          <a:prstGeom prst="rect">
            <a:avLst/>
          </a:prstGeom>
        </p:spPr>
        <p:txBody>
          <a:bodyPr wrap="square">
            <a:spAutoFit/>
          </a:bodyPr>
          <a:lstStyle/>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The Job Map</a:t>
            </a:r>
          </a:p>
        </p:txBody>
      </p:sp>
      <p:sp>
        <p:nvSpPr>
          <p:cNvPr id="22" name="Rectangle 21">
            <a:extLst>
              <a:ext uri="{FF2B5EF4-FFF2-40B4-BE49-F238E27FC236}">
                <a16:creationId xmlns:a16="http://schemas.microsoft.com/office/drawing/2014/main" id="{088D4690-1EB9-664C-A13E-1E56A431CBDA}"/>
              </a:ext>
            </a:extLst>
          </p:cNvPr>
          <p:cNvSpPr/>
          <p:nvPr/>
        </p:nvSpPr>
        <p:spPr>
          <a:xfrm>
            <a:off x="6456040" y="2636912"/>
            <a:ext cx="1865743" cy="400110"/>
          </a:xfrm>
          <a:prstGeom prst="rect">
            <a:avLst/>
          </a:prstGeom>
        </p:spPr>
        <p:txBody>
          <a:bodyPr wrap="square">
            <a:spAutoFit/>
          </a:bodyPr>
          <a:lstStyle/>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Introduction</a:t>
            </a:r>
          </a:p>
        </p:txBody>
      </p:sp>
      <p:sp>
        <p:nvSpPr>
          <p:cNvPr id="23" name="Rectangle 22">
            <a:extLst>
              <a:ext uri="{FF2B5EF4-FFF2-40B4-BE49-F238E27FC236}">
                <a16:creationId xmlns:a16="http://schemas.microsoft.com/office/drawing/2014/main" id="{1CD6F512-6406-5B4E-BA07-B29DB5A52699}"/>
              </a:ext>
            </a:extLst>
          </p:cNvPr>
          <p:cNvSpPr/>
          <p:nvPr/>
        </p:nvSpPr>
        <p:spPr>
          <a:xfrm>
            <a:off x="9601148" y="4801188"/>
            <a:ext cx="2182983" cy="707886"/>
          </a:xfrm>
          <a:prstGeom prst="rect">
            <a:avLst/>
          </a:prstGeom>
        </p:spPr>
        <p:txBody>
          <a:bodyPr wrap="square">
            <a:spAutoFit/>
          </a:bodyPr>
          <a:lstStyle/>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The Forces </a:t>
            </a:r>
          </a:p>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of Progress</a:t>
            </a:r>
          </a:p>
        </p:txBody>
      </p:sp>
      <p:sp>
        <p:nvSpPr>
          <p:cNvPr id="24" name="TextBox 23">
            <a:extLst>
              <a:ext uri="{FF2B5EF4-FFF2-40B4-BE49-F238E27FC236}">
                <a16:creationId xmlns:a16="http://schemas.microsoft.com/office/drawing/2014/main" id="{AF0EC8D3-1D1F-2040-BB9C-E583BF1080B3}"/>
              </a:ext>
            </a:extLst>
          </p:cNvPr>
          <p:cNvSpPr txBox="1"/>
          <p:nvPr/>
        </p:nvSpPr>
        <p:spPr>
          <a:xfrm>
            <a:off x="6371148" y="1025100"/>
            <a:ext cx="4921011" cy="707886"/>
          </a:xfrm>
          <a:prstGeom prst="rect">
            <a:avLst/>
          </a:prstGeom>
          <a:noFill/>
        </p:spPr>
        <p:txBody>
          <a:bodyPr wrap="square" rtlCol="0">
            <a:spAutoFit/>
          </a:bodyPr>
          <a:lstStyle/>
          <a:p>
            <a:r>
              <a:rPr lang="en-US" sz="4000" b="1" dirty="0">
                <a:solidFill>
                  <a:schemeClr val="tx1">
                    <a:lumMod val="65000"/>
                    <a:lumOff val="35000"/>
                  </a:schemeClr>
                </a:solidFill>
                <a:latin typeface="Noto Sans Adlam" panose="020B0502040504020204" pitchFamily="34" charset="0"/>
                <a:ea typeface="Noto Sans Adlam" panose="020B0502040504020204" pitchFamily="34" charset="0"/>
                <a:cs typeface="Noto Sans Adlam" panose="020B0502040504020204" pitchFamily="34" charset="0"/>
              </a:rPr>
              <a:t>Table of contents</a:t>
            </a:r>
            <a:endParaRPr lang="en-FI" sz="4000" b="1" dirty="0">
              <a:solidFill>
                <a:schemeClr val="tx1">
                  <a:lumMod val="65000"/>
                  <a:lumOff val="35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33" name="Picture 32" descr="Logo, company name&#10;&#10;Description automatically generated">
            <a:extLst>
              <a:ext uri="{FF2B5EF4-FFF2-40B4-BE49-F238E27FC236}">
                <a16:creationId xmlns:a16="http://schemas.microsoft.com/office/drawing/2014/main" id="{A56FEF7E-6BDD-B04E-891C-FE2AE60814AE}"/>
              </a:ext>
            </a:extLst>
          </p:cNvPr>
          <p:cNvPicPr>
            <a:picLocks noChangeAspect="1"/>
          </p:cNvPicPr>
          <p:nvPr/>
        </p:nvPicPr>
        <p:blipFill>
          <a:blip r:embed="rId3"/>
          <a:stretch>
            <a:fillRect/>
          </a:stretch>
        </p:blipFill>
        <p:spPr>
          <a:xfrm>
            <a:off x="15506852" y="6075929"/>
            <a:ext cx="1300752" cy="501223"/>
          </a:xfrm>
          <a:prstGeom prst="rect">
            <a:avLst/>
          </a:prstGeom>
        </p:spPr>
      </p:pic>
      <p:sp>
        <p:nvSpPr>
          <p:cNvPr id="34" name="Oval 33">
            <a:extLst>
              <a:ext uri="{FF2B5EF4-FFF2-40B4-BE49-F238E27FC236}">
                <a16:creationId xmlns:a16="http://schemas.microsoft.com/office/drawing/2014/main" id="{278C83B9-E6CB-D84B-ADF8-8AD8C8007BA4}"/>
              </a:ext>
            </a:extLst>
          </p:cNvPr>
          <p:cNvSpPr/>
          <p:nvPr/>
        </p:nvSpPr>
        <p:spPr>
          <a:xfrm>
            <a:off x="8831655" y="3700442"/>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5" name="TextBox 34">
            <a:extLst>
              <a:ext uri="{FF2B5EF4-FFF2-40B4-BE49-F238E27FC236}">
                <a16:creationId xmlns:a16="http://schemas.microsoft.com/office/drawing/2014/main" id="{001DE567-F06A-4B4C-88D2-5FA975F3593C}"/>
              </a:ext>
            </a:extLst>
          </p:cNvPr>
          <p:cNvSpPr txBox="1"/>
          <p:nvPr/>
        </p:nvSpPr>
        <p:spPr>
          <a:xfrm>
            <a:off x="8921478" y="3644904"/>
            <a:ext cx="466354" cy="707886"/>
          </a:xfrm>
          <a:prstGeom prst="rect">
            <a:avLst/>
          </a:prstGeom>
          <a:noFill/>
        </p:spPr>
        <p:txBody>
          <a:bodyPr wrap="square" rtlCol="0">
            <a:spAutoFit/>
          </a:bodyPr>
          <a:lstStyle/>
          <a:p>
            <a:pPr algn="ctr"/>
            <a:r>
              <a:rPr lang="en-US"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5</a:t>
            </a:r>
            <a:endParaRPr lang="en-FI"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8" name="Rectangle 37">
            <a:extLst>
              <a:ext uri="{FF2B5EF4-FFF2-40B4-BE49-F238E27FC236}">
                <a16:creationId xmlns:a16="http://schemas.microsoft.com/office/drawing/2014/main" id="{1BAB0390-072C-6340-A82A-BAAD45B6F68B}"/>
              </a:ext>
            </a:extLst>
          </p:cNvPr>
          <p:cNvSpPr/>
          <p:nvPr/>
        </p:nvSpPr>
        <p:spPr>
          <a:xfrm>
            <a:off x="6421420" y="3661517"/>
            <a:ext cx="2381590" cy="707886"/>
          </a:xfrm>
          <a:prstGeom prst="rect">
            <a:avLst/>
          </a:prstGeom>
        </p:spPr>
        <p:txBody>
          <a:bodyPr wrap="square">
            <a:spAutoFit/>
          </a:bodyPr>
          <a:lstStyle/>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Jobs to be Done Canvas</a:t>
            </a:r>
          </a:p>
        </p:txBody>
      </p:sp>
      <p:sp>
        <p:nvSpPr>
          <p:cNvPr id="39" name="Rectangle 38">
            <a:extLst>
              <a:ext uri="{FF2B5EF4-FFF2-40B4-BE49-F238E27FC236}">
                <a16:creationId xmlns:a16="http://schemas.microsoft.com/office/drawing/2014/main" id="{5E095EE6-29E6-5C4E-BBA9-EB7F4A5C408C}"/>
              </a:ext>
            </a:extLst>
          </p:cNvPr>
          <p:cNvSpPr/>
          <p:nvPr/>
        </p:nvSpPr>
        <p:spPr>
          <a:xfrm>
            <a:off x="9641245" y="3642106"/>
            <a:ext cx="2077022" cy="707886"/>
          </a:xfrm>
          <a:prstGeom prst="rect">
            <a:avLst/>
          </a:prstGeom>
        </p:spPr>
        <p:txBody>
          <a:bodyPr wrap="square">
            <a:spAutoFit/>
          </a:bodyPr>
          <a:lstStyle/>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Discovery-driven planning</a:t>
            </a:r>
          </a:p>
        </p:txBody>
      </p:sp>
      <p:sp>
        <p:nvSpPr>
          <p:cNvPr id="40" name="Oval 39">
            <a:extLst>
              <a:ext uri="{FF2B5EF4-FFF2-40B4-BE49-F238E27FC236}">
                <a16:creationId xmlns:a16="http://schemas.microsoft.com/office/drawing/2014/main" id="{04C78DB5-33F0-794F-9EFB-8CEAEDBB0914}"/>
              </a:ext>
            </a:extLst>
          </p:cNvPr>
          <p:cNvSpPr/>
          <p:nvPr/>
        </p:nvSpPr>
        <p:spPr>
          <a:xfrm>
            <a:off x="8831654" y="4824196"/>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41" name="Rectangle 40">
            <a:extLst>
              <a:ext uri="{FF2B5EF4-FFF2-40B4-BE49-F238E27FC236}">
                <a16:creationId xmlns:a16="http://schemas.microsoft.com/office/drawing/2014/main" id="{AD116E40-D22D-C44F-ACA2-3648859DF57B}"/>
              </a:ext>
            </a:extLst>
          </p:cNvPr>
          <p:cNvSpPr/>
          <p:nvPr/>
        </p:nvSpPr>
        <p:spPr>
          <a:xfrm>
            <a:off x="9601148" y="2452099"/>
            <a:ext cx="2381590" cy="707886"/>
          </a:xfrm>
          <a:prstGeom prst="rect">
            <a:avLst/>
          </a:prstGeom>
        </p:spPr>
        <p:txBody>
          <a:bodyPr wrap="square">
            <a:spAutoFit/>
          </a:bodyPr>
          <a:lstStyle/>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Interviews: tips </a:t>
            </a:r>
          </a:p>
          <a:p>
            <a:r>
              <a:rPr lang="en-US" sz="20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and templates</a:t>
            </a:r>
          </a:p>
        </p:txBody>
      </p:sp>
      <p:sp>
        <p:nvSpPr>
          <p:cNvPr id="42" name="TextBox 41">
            <a:extLst>
              <a:ext uri="{FF2B5EF4-FFF2-40B4-BE49-F238E27FC236}">
                <a16:creationId xmlns:a16="http://schemas.microsoft.com/office/drawing/2014/main" id="{878890F5-0308-4E4E-9CF6-31F9483002FA}"/>
              </a:ext>
            </a:extLst>
          </p:cNvPr>
          <p:cNvSpPr txBox="1"/>
          <p:nvPr/>
        </p:nvSpPr>
        <p:spPr>
          <a:xfrm>
            <a:off x="8930743" y="4775044"/>
            <a:ext cx="383961" cy="707886"/>
          </a:xfrm>
          <a:prstGeom prst="rect">
            <a:avLst/>
          </a:prstGeom>
          <a:noFill/>
        </p:spPr>
        <p:txBody>
          <a:bodyPr wrap="square" rtlCol="0">
            <a:spAutoFit/>
          </a:bodyPr>
          <a:lstStyle/>
          <a:p>
            <a:pPr algn="ctr"/>
            <a:r>
              <a:rPr lang="en-US"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6</a:t>
            </a:r>
            <a:endParaRPr lang="en-FI" sz="4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45" name="Picture 44">
            <a:extLst>
              <a:ext uri="{FF2B5EF4-FFF2-40B4-BE49-F238E27FC236}">
                <a16:creationId xmlns:a16="http://schemas.microsoft.com/office/drawing/2014/main" id="{E8D2E229-9A63-EE4F-AB33-81EB8DC155DD}"/>
              </a:ext>
            </a:extLst>
          </p:cNvPr>
          <p:cNvPicPr>
            <a:picLocks noChangeAspect="1"/>
          </p:cNvPicPr>
          <p:nvPr/>
        </p:nvPicPr>
        <p:blipFill rotWithShape="1">
          <a:blip r:embed="rId4"/>
          <a:srcRect b="10523"/>
          <a:stretch/>
        </p:blipFill>
        <p:spPr>
          <a:xfrm>
            <a:off x="0" y="0"/>
            <a:ext cx="4572000" cy="6165304"/>
          </a:xfrm>
          <a:prstGeom prst="rect">
            <a:avLst/>
          </a:prstGeom>
        </p:spPr>
      </p:pic>
      <p:pic>
        <p:nvPicPr>
          <p:cNvPr id="51" name="Picture 50" descr="Logo, company name&#10;&#10;Description automatically generated">
            <a:extLst>
              <a:ext uri="{FF2B5EF4-FFF2-40B4-BE49-F238E27FC236}">
                <a16:creationId xmlns:a16="http://schemas.microsoft.com/office/drawing/2014/main" id="{2B5B512D-F5CB-DB49-A854-FCCFD6CFF031}"/>
              </a:ext>
            </a:extLst>
          </p:cNvPr>
          <p:cNvPicPr>
            <a:picLocks noChangeAspect="1"/>
          </p:cNvPicPr>
          <p:nvPr/>
        </p:nvPicPr>
        <p:blipFill>
          <a:blip r:embed="rId3"/>
          <a:stretch>
            <a:fillRect/>
          </a:stretch>
        </p:blipFill>
        <p:spPr>
          <a:xfrm>
            <a:off x="10776520" y="6381328"/>
            <a:ext cx="1024565" cy="394799"/>
          </a:xfrm>
          <a:prstGeom prst="rect">
            <a:avLst/>
          </a:prstGeom>
        </p:spPr>
      </p:pic>
      <p:grpSp>
        <p:nvGrpSpPr>
          <p:cNvPr id="29" name="Group 28">
            <a:extLst>
              <a:ext uri="{FF2B5EF4-FFF2-40B4-BE49-F238E27FC236}">
                <a16:creationId xmlns:a16="http://schemas.microsoft.com/office/drawing/2014/main" id="{98497AAA-2AED-6747-9B27-166D0E47E05E}"/>
              </a:ext>
            </a:extLst>
          </p:cNvPr>
          <p:cNvGrpSpPr/>
          <p:nvPr/>
        </p:nvGrpSpPr>
        <p:grpSpPr>
          <a:xfrm>
            <a:off x="5679706" y="1190643"/>
            <a:ext cx="673676" cy="432048"/>
            <a:chOff x="595085" y="767380"/>
            <a:chExt cx="1016503" cy="651913"/>
          </a:xfrm>
        </p:grpSpPr>
        <p:sp>
          <p:nvSpPr>
            <p:cNvPr id="30" name="Chevron 29">
              <a:extLst>
                <a:ext uri="{FF2B5EF4-FFF2-40B4-BE49-F238E27FC236}">
                  <a16:creationId xmlns:a16="http://schemas.microsoft.com/office/drawing/2014/main" id="{2545508C-619D-284D-9439-6B4987B315F8}"/>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1" name="Chevron 30">
              <a:extLst>
                <a:ext uri="{FF2B5EF4-FFF2-40B4-BE49-F238E27FC236}">
                  <a16:creationId xmlns:a16="http://schemas.microsoft.com/office/drawing/2014/main" id="{C8EBCFA2-66F7-5F49-848B-0D6DEF547EF7}"/>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357237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576067" y="1769464"/>
            <a:ext cx="5262455" cy="4261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600"/>
              </a:spcAft>
              <a:buNone/>
            </a:pPr>
            <a:r>
              <a:rPr lang="en-US" sz="1600" dirty="0">
                <a:solidFill>
                  <a:schemeClr val="bg2">
                    <a:lumMod val="25000"/>
                  </a:schemeClr>
                </a:solidFill>
              </a:rPr>
              <a:t>A tool that can be used to develop new ventures with lower risk. Discovery-driven planning includes the following steps:</a:t>
            </a:r>
            <a:endParaRPr lang="en-FI" sz="1600" dirty="0">
              <a:solidFill>
                <a:schemeClr val="bg2">
                  <a:lumMod val="25000"/>
                </a:schemeClr>
              </a:solidFill>
            </a:endParaRPr>
          </a:p>
          <a:p>
            <a:pPr marL="800100" lvl="1" indent="-342900">
              <a:lnSpc>
                <a:spcPct val="100000"/>
              </a:lnSpc>
              <a:spcAft>
                <a:spcPts val="600"/>
              </a:spcAft>
              <a:buFont typeface="+mj-lt"/>
              <a:buAutoNum type="arabicPeriod"/>
            </a:pPr>
            <a:r>
              <a:rPr lang="en-US" sz="1600" b="1" dirty="0">
                <a:solidFill>
                  <a:schemeClr val="bg2">
                    <a:lumMod val="25000"/>
                  </a:schemeClr>
                </a:solidFill>
              </a:rPr>
              <a:t>Define success</a:t>
            </a:r>
            <a:r>
              <a:rPr lang="en-US" sz="1600" dirty="0">
                <a:solidFill>
                  <a:schemeClr val="bg2">
                    <a:lumMod val="25000"/>
                  </a:schemeClr>
                </a:solidFill>
              </a:rPr>
              <a:t> – what success will look like for you in concrete terms. At this step you create a </a:t>
            </a:r>
            <a:r>
              <a:rPr lang="en-US" sz="1600" u="sng" dirty="0">
                <a:solidFill>
                  <a:schemeClr val="bg2">
                    <a:lumMod val="25000"/>
                  </a:schemeClr>
                </a:solidFill>
                <a:hlinkClick r:id="rId3">
                  <a:extLst>
                    <a:ext uri="{A12FA001-AC4F-418D-AE19-62706E023703}">
                      <ahyp:hlinkClr xmlns:ahyp="http://schemas.microsoft.com/office/drawing/2018/hyperlinkcolor" val="tx"/>
                    </a:ext>
                  </a:extLst>
                </a:hlinkClick>
              </a:rPr>
              <a:t>reverse income statement</a:t>
            </a:r>
            <a:endParaRPr lang="en-FI" sz="1600" dirty="0">
              <a:solidFill>
                <a:schemeClr val="bg2">
                  <a:lumMod val="25000"/>
                </a:schemeClr>
              </a:solidFill>
            </a:endParaRPr>
          </a:p>
          <a:p>
            <a:pPr marL="800100" lvl="1" indent="-342900">
              <a:lnSpc>
                <a:spcPct val="100000"/>
              </a:lnSpc>
              <a:spcAft>
                <a:spcPts val="600"/>
              </a:spcAft>
              <a:buFont typeface="+mj-lt"/>
              <a:buAutoNum type="arabicPeriod"/>
            </a:pPr>
            <a:r>
              <a:rPr lang="en-US" sz="1600" b="1" dirty="0">
                <a:solidFill>
                  <a:schemeClr val="bg2">
                    <a:lumMod val="25000"/>
                  </a:schemeClr>
                </a:solidFill>
              </a:rPr>
              <a:t>Benchmarking</a:t>
            </a:r>
            <a:r>
              <a:rPr lang="en-US" sz="1600" dirty="0">
                <a:solidFill>
                  <a:schemeClr val="bg2">
                    <a:lumMod val="25000"/>
                  </a:schemeClr>
                </a:solidFill>
              </a:rPr>
              <a:t> to assess if your plan is realistic</a:t>
            </a:r>
            <a:endParaRPr lang="en-FI" sz="1600" dirty="0">
              <a:solidFill>
                <a:schemeClr val="bg2">
                  <a:lumMod val="25000"/>
                </a:schemeClr>
              </a:solidFill>
            </a:endParaRPr>
          </a:p>
          <a:p>
            <a:pPr marL="800100" lvl="1" indent="-342900">
              <a:lnSpc>
                <a:spcPct val="100000"/>
              </a:lnSpc>
              <a:spcAft>
                <a:spcPts val="600"/>
              </a:spcAft>
              <a:buFont typeface="+mj-lt"/>
              <a:buAutoNum type="arabicPeriod"/>
            </a:pPr>
            <a:r>
              <a:rPr lang="en-US" sz="1600" b="1" dirty="0">
                <a:solidFill>
                  <a:schemeClr val="bg2">
                    <a:lumMod val="25000"/>
                  </a:schemeClr>
                </a:solidFill>
              </a:rPr>
              <a:t>Define operational requirements</a:t>
            </a:r>
            <a:r>
              <a:rPr lang="en-US" sz="1600" dirty="0">
                <a:solidFill>
                  <a:schemeClr val="bg2">
                    <a:lumMod val="25000"/>
                  </a:schemeClr>
                </a:solidFill>
              </a:rPr>
              <a:t>. Lay out required resources and be critical about what it takes to realize the goals.</a:t>
            </a:r>
            <a:endParaRPr lang="en-FI" sz="1600" dirty="0">
              <a:solidFill>
                <a:schemeClr val="bg2">
                  <a:lumMod val="25000"/>
                </a:schemeClr>
              </a:solidFill>
            </a:endParaRPr>
          </a:p>
          <a:p>
            <a:pPr marL="800100" lvl="1" indent="-342900">
              <a:lnSpc>
                <a:spcPct val="100000"/>
              </a:lnSpc>
              <a:spcAft>
                <a:spcPts val="600"/>
              </a:spcAft>
              <a:buFont typeface="+mj-lt"/>
              <a:buAutoNum type="arabicPeriod"/>
            </a:pPr>
            <a:r>
              <a:rPr lang="en-US" sz="1600" b="1" dirty="0">
                <a:solidFill>
                  <a:schemeClr val="bg2">
                    <a:lumMod val="25000"/>
                  </a:schemeClr>
                </a:solidFill>
              </a:rPr>
              <a:t>Document assumptions.</a:t>
            </a:r>
            <a:r>
              <a:rPr lang="en-US" sz="1600" dirty="0">
                <a:solidFill>
                  <a:schemeClr val="bg2">
                    <a:lumMod val="25000"/>
                  </a:schemeClr>
                </a:solidFill>
              </a:rPr>
              <a:t> List all the assumptions behind your profit, revenue and costs calculations. </a:t>
            </a:r>
            <a:endParaRPr lang="en-FI" sz="1600" dirty="0">
              <a:solidFill>
                <a:schemeClr val="bg2">
                  <a:lumMod val="25000"/>
                </a:schemeClr>
              </a:solidFill>
            </a:endParaRPr>
          </a:p>
          <a:p>
            <a:pPr marL="800100" lvl="1" indent="-342900">
              <a:lnSpc>
                <a:spcPct val="100000"/>
              </a:lnSpc>
              <a:spcAft>
                <a:spcPts val="600"/>
              </a:spcAft>
              <a:buFont typeface="+mj-lt"/>
              <a:buAutoNum type="arabicPeriod"/>
            </a:pPr>
            <a:r>
              <a:rPr lang="en-US" sz="1600" b="1" dirty="0">
                <a:solidFill>
                  <a:schemeClr val="bg2">
                    <a:lumMod val="25000"/>
                  </a:schemeClr>
                </a:solidFill>
              </a:rPr>
              <a:t>Plan to key checkpoints</a:t>
            </a:r>
            <a:r>
              <a:rPr lang="en-US" sz="1600" dirty="0">
                <a:solidFill>
                  <a:schemeClr val="bg2">
                    <a:lumMod val="25000"/>
                  </a:schemeClr>
                </a:solidFill>
              </a:rPr>
              <a:t>. Layout your plan and include checkpoints where you’ll determine if assumptions are holding or have to be redefined. </a:t>
            </a:r>
            <a:endParaRPr lang="en-FI" sz="1600" dirty="0">
              <a:solidFill>
                <a:schemeClr val="bg2">
                  <a:lumMod val="25000"/>
                </a:schemeClr>
              </a:solidFill>
            </a:endParaRPr>
          </a:p>
          <a:p>
            <a:pPr marL="0" indent="0">
              <a:buNone/>
            </a:pPr>
            <a:endParaRPr lang="en-FI" sz="1600" dirty="0">
              <a:solidFill>
                <a:schemeClr val="bg2">
                  <a:lumMod val="25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422291" y="797661"/>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Discovery-driven planning</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graphicFrame>
        <p:nvGraphicFramePr>
          <p:cNvPr id="15" name="Diagram 14">
            <a:extLst>
              <a:ext uri="{FF2B5EF4-FFF2-40B4-BE49-F238E27FC236}">
                <a16:creationId xmlns:a16="http://schemas.microsoft.com/office/drawing/2014/main" id="{28C3FF1A-48C4-4346-90B9-A57E9DA7DF08}"/>
              </a:ext>
            </a:extLst>
          </p:cNvPr>
          <p:cNvGraphicFramePr/>
          <p:nvPr>
            <p:extLst>
              <p:ext uri="{D42A27DB-BD31-4B8C-83A1-F6EECF244321}">
                <p14:modId xmlns:p14="http://schemas.microsoft.com/office/powerpoint/2010/main" val="52498708"/>
              </p:ext>
            </p:extLst>
          </p:nvPr>
        </p:nvGraphicFramePr>
        <p:xfrm>
          <a:off x="5303912" y="1402164"/>
          <a:ext cx="7691066" cy="4892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Oval 15">
            <a:extLst>
              <a:ext uri="{FF2B5EF4-FFF2-40B4-BE49-F238E27FC236}">
                <a16:creationId xmlns:a16="http://schemas.microsoft.com/office/drawing/2014/main" id="{0EAC04FE-C421-4C43-A055-8B381B61F630}"/>
              </a:ext>
            </a:extLst>
          </p:cNvPr>
          <p:cNvSpPr/>
          <p:nvPr/>
        </p:nvSpPr>
        <p:spPr>
          <a:xfrm>
            <a:off x="8208045" y="2907256"/>
            <a:ext cx="1882799" cy="188279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400" dirty="0"/>
              <a:t>Discovery-driven planning</a:t>
            </a:r>
          </a:p>
        </p:txBody>
      </p:sp>
      <p:sp>
        <p:nvSpPr>
          <p:cNvPr id="17" name="Rectangle 16">
            <a:extLst>
              <a:ext uri="{FF2B5EF4-FFF2-40B4-BE49-F238E27FC236}">
                <a16:creationId xmlns:a16="http://schemas.microsoft.com/office/drawing/2014/main" id="{B010F97C-4CCE-2540-A6DD-AEB142D9E2E2}"/>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8" name="Group 17">
            <a:extLst>
              <a:ext uri="{FF2B5EF4-FFF2-40B4-BE49-F238E27FC236}">
                <a16:creationId xmlns:a16="http://schemas.microsoft.com/office/drawing/2014/main" id="{0AF47710-24EC-9F49-BC1D-8A2C51C1C607}"/>
              </a:ext>
            </a:extLst>
          </p:cNvPr>
          <p:cNvGrpSpPr/>
          <p:nvPr/>
        </p:nvGrpSpPr>
        <p:grpSpPr>
          <a:xfrm>
            <a:off x="623392" y="980728"/>
            <a:ext cx="673676" cy="432048"/>
            <a:chOff x="595085" y="767380"/>
            <a:chExt cx="1016503" cy="651913"/>
          </a:xfrm>
        </p:grpSpPr>
        <p:sp>
          <p:nvSpPr>
            <p:cNvPr id="19" name="Chevron 18">
              <a:extLst>
                <a:ext uri="{FF2B5EF4-FFF2-40B4-BE49-F238E27FC236}">
                  <a16:creationId xmlns:a16="http://schemas.microsoft.com/office/drawing/2014/main" id="{A8053C44-05AD-B049-AEB7-05C282501581}"/>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0" name="Chevron 19">
              <a:extLst>
                <a:ext uri="{FF2B5EF4-FFF2-40B4-BE49-F238E27FC236}">
                  <a16:creationId xmlns:a16="http://schemas.microsoft.com/office/drawing/2014/main" id="{FFB1FDD0-F82F-3747-907B-6B5E8E24DADD}"/>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309009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colorTemperature colorTemp="7108"/>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C6DCA41-986B-9943-851A-D675EE099523}"/>
              </a:ext>
            </a:extLst>
          </p:cNvPr>
          <p:cNvSpPr/>
          <p:nvPr/>
        </p:nvSpPr>
        <p:spPr>
          <a:xfrm>
            <a:off x="3359696" y="620688"/>
            <a:ext cx="5852155" cy="5852155"/>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7" name="Text Placeholder 1">
            <a:extLst>
              <a:ext uri="{FF2B5EF4-FFF2-40B4-BE49-F238E27FC236}">
                <a16:creationId xmlns:a16="http://schemas.microsoft.com/office/drawing/2014/main" id="{1624B508-DC02-CF47-84C3-120995F2E751}"/>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The Forces of Progress</a:t>
            </a:r>
          </a:p>
        </p:txBody>
      </p:sp>
      <p:pic>
        <p:nvPicPr>
          <p:cNvPr id="4" name="Picture 3" descr="Logo, company name&#10;&#10;Description automatically generated">
            <a:extLst>
              <a:ext uri="{FF2B5EF4-FFF2-40B4-BE49-F238E27FC236}">
                <a16:creationId xmlns:a16="http://schemas.microsoft.com/office/drawing/2014/main" id="{CAE18BD0-969B-2C4A-9CEE-47C05BDF8C4C}"/>
              </a:ext>
            </a:extLst>
          </p:cNvPr>
          <p:cNvPicPr>
            <a:picLocks noChangeAspect="1"/>
          </p:cNvPicPr>
          <p:nvPr/>
        </p:nvPicPr>
        <p:blipFill>
          <a:blip r:embed="rId4"/>
          <a:stretch>
            <a:fillRect/>
          </a:stretch>
        </p:blipFill>
        <p:spPr>
          <a:xfrm>
            <a:off x="10776520" y="6418577"/>
            <a:ext cx="1024565" cy="394799"/>
          </a:xfrm>
          <a:prstGeom prst="rect">
            <a:avLst/>
          </a:prstGeom>
        </p:spPr>
      </p:pic>
    </p:spTree>
    <p:extLst>
      <p:ext uri="{BB962C8B-B14F-4D97-AF65-F5344CB8AC3E}">
        <p14:creationId xmlns:p14="http://schemas.microsoft.com/office/powerpoint/2010/main" val="3372338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E7DA9DC-226A-0245-AD70-0AE1664BF602}"/>
              </a:ext>
            </a:extLst>
          </p:cNvPr>
          <p:cNvSpPr/>
          <p:nvPr/>
        </p:nvSpPr>
        <p:spPr>
          <a:xfrm>
            <a:off x="7331320" y="360828"/>
            <a:ext cx="4879401"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791865" y="1970716"/>
            <a:ext cx="5793416" cy="4261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solidFill>
                  <a:schemeClr val="tx2">
                    <a:lumMod val="50000"/>
                  </a:schemeClr>
                </a:solidFill>
              </a:rPr>
              <a:t>The Pull forces</a:t>
            </a:r>
            <a:r>
              <a:rPr lang="en-US" sz="2000" dirty="0">
                <a:solidFill>
                  <a:schemeClr val="tx2">
                    <a:lumMod val="50000"/>
                  </a:schemeClr>
                </a:solidFill>
              </a:rPr>
              <a:t> (moving away from an old solution to a new one)</a:t>
            </a:r>
            <a:endParaRPr lang="en-FI" sz="2000" dirty="0">
              <a:solidFill>
                <a:schemeClr val="tx2">
                  <a:lumMod val="50000"/>
                </a:schemeClr>
              </a:solidFill>
            </a:endParaRPr>
          </a:p>
          <a:p>
            <a:r>
              <a:rPr lang="en-US" sz="1800" dirty="0">
                <a:solidFill>
                  <a:schemeClr val="tx2">
                    <a:lumMod val="50000"/>
                  </a:schemeClr>
                </a:solidFill>
              </a:rPr>
              <a:t>The struggles or limitations associated with a current solution </a:t>
            </a:r>
            <a:endParaRPr lang="en-FI" sz="1800" dirty="0">
              <a:solidFill>
                <a:schemeClr val="tx2">
                  <a:lumMod val="50000"/>
                </a:schemeClr>
              </a:solidFill>
            </a:endParaRPr>
          </a:p>
          <a:p>
            <a:r>
              <a:rPr lang="en-US" sz="1800" dirty="0">
                <a:solidFill>
                  <a:schemeClr val="tx2">
                    <a:lumMod val="50000"/>
                  </a:schemeClr>
                </a:solidFill>
              </a:rPr>
              <a:t>They might be attracted by something new, other benefits or they are early adopters</a:t>
            </a:r>
          </a:p>
          <a:p>
            <a:pPr marL="0" lvl="0" indent="0">
              <a:buNone/>
            </a:pPr>
            <a:endParaRPr lang="en-FI" sz="1800" dirty="0">
              <a:solidFill>
                <a:schemeClr val="tx2">
                  <a:lumMod val="50000"/>
                </a:schemeClr>
              </a:solidFill>
            </a:endParaRPr>
          </a:p>
          <a:p>
            <a:pPr marL="0" indent="0">
              <a:buNone/>
            </a:pPr>
            <a:r>
              <a:rPr lang="en-US" sz="2000" b="1" dirty="0">
                <a:solidFill>
                  <a:schemeClr val="tx2">
                    <a:lumMod val="50000"/>
                  </a:schemeClr>
                </a:solidFill>
              </a:rPr>
              <a:t>The Push forces</a:t>
            </a:r>
            <a:r>
              <a:rPr lang="en-US" sz="2000" dirty="0">
                <a:solidFill>
                  <a:schemeClr val="tx2">
                    <a:lumMod val="50000"/>
                  </a:schemeClr>
                </a:solidFill>
              </a:rPr>
              <a:t> (what makes customer stick to their old solution and what pushes them away from you)</a:t>
            </a:r>
            <a:endParaRPr lang="en-FI" sz="2000" dirty="0">
              <a:solidFill>
                <a:schemeClr val="tx2">
                  <a:lumMod val="50000"/>
                </a:schemeClr>
              </a:solidFill>
            </a:endParaRPr>
          </a:p>
          <a:p>
            <a:r>
              <a:rPr lang="en-US" sz="1800" dirty="0">
                <a:solidFill>
                  <a:schemeClr val="tx2">
                    <a:lumMod val="50000"/>
                  </a:schemeClr>
                </a:solidFill>
              </a:rPr>
              <a:t>Force of habit – being used with the old ways</a:t>
            </a:r>
            <a:endParaRPr lang="en-FI" sz="1800" dirty="0">
              <a:solidFill>
                <a:schemeClr val="tx2">
                  <a:lumMod val="50000"/>
                </a:schemeClr>
              </a:solidFill>
            </a:endParaRPr>
          </a:p>
          <a:p>
            <a:r>
              <a:rPr lang="en-US" sz="1800" dirty="0">
                <a:solidFill>
                  <a:schemeClr val="tx2">
                    <a:lumMod val="50000"/>
                  </a:schemeClr>
                </a:solidFill>
              </a:rPr>
              <a:t>Resistance to change and anxiety when facing the unknown</a:t>
            </a:r>
            <a:endParaRPr lang="en-FI" sz="1800" dirty="0">
              <a:solidFill>
                <a:schemeClr val="tx2">
                  <a:lumMod val="50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727969" y="908720"/>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The Forces of Progress</a:t>
            </a:r>
            <a:endParaRPr lang="fi-FI" sz="35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4" name="Picture 3">
            <a:extLst>
              <a:ext uri="{FF2B5EF4-FFF2-40B4-BE49-F238E27FC236}">
                <a16:creationId xmlns:a16="http://schemas.microsoft.com/office/drawing/2014/main" id="{A200B90C-474C-3840-90A6-4D0401A69EEA}"/>
              </a:ext>
            </a:extLst>
          </p:cNvPr>
          <p:cNvPicPr>
            <a:picLocks noChangeAspect="1"/>
          </p:cNvPicPr>
          <p:nvPr/>
        </p:nvPicPr>
        <p:blipFill rotWithShape="1">
          <a:blip r:embed="rId3"/>
          <a:srcRect r="3157" b="2884"/>
          <a:stretch/>
        </p:blipFill>
        <p:spPr>
          <a:xfrm>
            <a:off x="7623589" y="0"/>
            <a:ext cx="4589337" cy="6136344"/>
          </a:xfrm>
          <a:prstGeom prst="rect">
            <a:avLst/>
          </a:prstGeom>
        </p:spPr>
      </p:pic>
      <p:pic>
        <p:nvPicPr>
          <p:cNvPr id="15" name="Picture 14" descr="Logo, company name&#10;&#10;Description automatically generated">
            <a:extLst>
              <a:ext uri="{FF2B5EF4-FFF2-40B4-BE49-F238E27FC236}">
                <a16:creationId xmlns:a16="http://schemas.microsoft.com/office/drawing/2014/main" id="{FEEAD10D-B30E-814E-8912-045FBEFEA09A}"/>
              </a:ext>
            </a:extLst>
          </p:cNvPr>
          <p:cNvPicPr>
            <a:picLocks noChangeAspect="1"/>
          </p:cNvPicPr>
          <p:nvPr/>
        </p:nvPicPr>
        <p:blipFill>
          <a:blip r:embed="rId4"/>
          <a:stretch>
            <a:fillRect/>
          </a:stretch>
        </p:blipFill>
        <p:spPr>
          <a:xfrm>
            <a:off x="10904083" y="6490585"/>
            <a:ext cx="1024565" cy="394799"/>
          </a:xfrm>
          <a:prstGeom prst="rect">
            <a:avLst/>
          </a:prstGeom>
        </p:spPr>
      </p:pic>
      <p:sp>
        <p:nvSpPr>
          <p:cNvPr id="16" name="Rectangle 15">
            <a:extLst>
              <a:ext uri="{FF2B5EF4-FFF2-40B4-BE49-F238E27FC236}">
                <a16:creationId xmlns:a16="http://schemas.microsoft.com/office/drawing/2014/main" id="{7EB291FC-ACAD-294C-AA7D-BD9C2DE3EB6C}"/>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7" name="Group 16">
            <a:extLst>
              <a:ext uri="{FF2B5EF4-FFF2-40B4-BE49-F238E27FC236}">
                <a16:creationId xmlns:a16="http://schemas.microsoft.com/office/drawing/2014/main" id="{2DDE2A45-3F27-FA47-9F97-F44CE8C14308}"/>
              </a:ext>
            </a:extLst>
          </p:cNvPr>
          <p:cNvGrpSpPr/>
          <p:nvPr/>
        </p:nvGrpSpPr>
        <p:grpSpPr>
          <a:xfrm>
            <a:off x="791865" y="1091165"/>
            <a:ext cx="673676" cy="432048"/>
            <a:chOff x="595085" y="767380"/>
            <a:chExt cx="1016503" cy="651913"/>
          </a:xfrm>
        </p:grpSpPr>
        <p:sp>
          <p:nvSpPr>
            <p:cNvPr id="18" name="Chevron 17">
              <a:extLst>
                <a:ext uri="{FF2B5EF4-FFF2-40B4-BE49-F238E27FC236}">
                  <a16:creationId xmlns:a16="http://schemas.microsoft.com/office/drawing/2014/main" id="{B836E3CE-2332-834B-8326-9426A021C6CE}"/>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9" name="Chevron 18">
              <a:extLst>
                <a:ext uri="{FF2B5EF4-FFF2-40B4-BE49-F238E27FC236}">
                  <a16:creationId xmlns:a16="http://schemas.microsoft.com/office/drawing/2014/main" id="{65B7F3E8-398E-A24B-B423-DF964D38B130}"/>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577772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B68559AC-2BE5-5142-AC9C-2B09E6F54EBD}"/>
              </a:ext>
            </a:extLst>
          </p:cNvPr>
          <p:cNvSpPr/>
          <p:nvPr/>
        </p:nvSpPr>
        <p:spPr>
          <a:xfrm>
            <a:off x="3149614" y="692696"/>
            <a:ext cx="5892772" cy="5892772"/>
          </a:xfrm>
          <a:prstGeom prst="ellipse">
            <a:avLst/>
          </a:prstGeom>
          <a:solidFill>
            <a:schemeClr val="bg1"/>
          </a:solidFill>
          <a:ln>
            <a:noFill/>
          </a:ln>
          <a:effectLst>
            <a:outerShdw blurRad="270655" dist="38100" dir="174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sp>
        <p:nvSpPr>
          <p:cNvPr id="72" name="Pentagon 71">
            <a:extLst>
              <a:ext uri="{FF2B5EF4-FFF2-40B4-BE49-F238E27FC236}">
                <a16:creationId xmlns:a16="http://schemas.microsoft.com/office/drawing/2014/main" id="{842ACAA5-7DAA-104E-8CEB-4E3871E425A3}"/>
              </a:ext>
            </a:extLst>
          </p:cNvPr>
          <p:cNvSpPr/>
          <p:nvPr/>
        </p:nvSpPr>
        <p:spPr>
          <a:xfrm rot="10800000">
            <a:off x="1980763" y="3219970"/>
            <a:ext cx="1494584" cy="810237"/>
          </a:xfrm>
          <a:prstGeom prst="homePlat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lumMod val="75000"/>
                  <a:lumOff val="25000"/>
                </a:schemeClr>
              </a:solidFill>
            </a:endParaRPr>
          </a:p>
        </p:txBody>
      </p:sp>
      <p:sp>
        <p:nvSpPr>
          <p:cNvPr id="59" name="Pentagon 58">
            <a:extLst>
              <a:ext uri="{FF2B5EF4-FFF2-40B4-BE49-F238E27FC236}">
                <a16:creationId xmlns:a16="http://schemas.microsoft.com/office/drawing/2014/main" id="{55E7350B-F793-F547-80A9-B06EB39245B8}"/>
              </a:ext>
            </a:extLst>
          </p:cNvPr>
          <p:cNvSpPr/>
          <p:nvPr/>
        </p:nvSpPr>
        <p:spPr>
          <a:xfrm>
            <a:off x="8805923" y="3275133"/>
            <a:ext cx="1460506" cy="755075"/>
          </a:xfrm>
          <a:prstGeom prst="homePlate">
            <a:avLst>
              <a:gd name="adj" fmla="val 4794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lumMod val="75000"/>
                  <a:lumOff val="25000"/>
                </a:schemeClr>
              </a:solidFill>
            </a:endParaRPr>
          </a:p>
        </p:txBody>
      </p:sp>
      <p:sp>
        <p:nvSpPr>
          <p:cNvPr id="75" name="Pentagon 74">
            <a:extLst>
              <a:ext uri="{FF2B5EF4-FFF2-40B4-BE49-F238E27FC236}">
                <a16:creationId xmlns:a16="http://schemas.microsoft.com/office/drawing/2014/main" id="{8740C3D3-4D2D-5145-A59C-28A00E493316}"/>
              </a:ext>
            </a:extLst>
          </p:cNvPr>
          <p:cNvSpPr/>
          <p:nvPr/>
        </p:nvSpPr>
        <p:spPr>
          <a:xfrm>
            <a:off x="6077713" y="694766"/>
            <a:ext cx="5225945" cy="810237"/>
          </a:xfrm>
          <a:prstGeom prst="homePlate">
            <a:avLst/>
          </a:prstGeom>
          <a:solidFill>
            <a:schemeClr val="bg1"/>
          </a:solidFill>
          <a:ln>
            <a:noFill/>
          </a:ln>
          <a:effectLst>
            <a:outerShdw blurRad="101600" dist="38100" dir="3600000" sx="99000" sy="99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lumMod val="75000"/>
                  <a:lumOff val="25000"/>
                </a:schemeClr>
              </a:solidFill>
            </a:endParaRPr>
          </a:p>
        </p:txBody>
      </p:sp>
      <p:sp>
        <p:nvSpPr>
          <p:cNvPr id="74" name="Pentagon 73">
            <a:extLst>
              <a:ext uri="{FF2B5EF4-FFF2-40B4-BE49-F238E27FC236}">
                <a16:creationId xmlns:a16="http://schemas.microsoft.com/office/drawing/2014/main" id="{B410BB74-7076-6741-A46E-F28E9A714B25}"/>
              </a:ext>
            </a:extLst>
          </p:cNvPr>
          <p:cNvSpPr/>
          <p:nvPr/>
        </p:nvSpPr>
        <p:spPr>
          <a:xfrm rot="10800000">
            <a:off x="760488" y="5805264"/>
            <a:ext cx="5335512" cy="755075"/>
          </a:xfrm>
          <a:prstGeom prst="homePlate">
            <a:avLst>
              <a:gd name="adj" fmla="val 4794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lumMod val="75000"/>
                  <a:lumOff val="25000"/>
                </a:schemeClr>
              </a:solidFill>
            </a:endParaRPr>
          </a:p>
        </p:txBody>
      </p:sp>
      <p:grpSp>
        <p:nvGrpSpPr>
          <p:cNvPr id="35" name="Group 34">
            <a:extLst>
              <a:ext uri="{FF2B5EF4-FFF2-40B4-BE49-F238E27FC236}">
                <a16:creationId xmlns:a16="http://schemas.microsoft.com/office/drawing/2014/main" id="{8388D9D3-539F-E54B-85E4-9C000CEEAF7A}"/>
              </a:ext>
            </a:extLst>
          </p:cNvPr>
          <p:cNvGrpSpPr/>
          <p:nvPr/>
        </p:nvGrpSpPr>
        <p:grpSpPr>
          <a:xfrm>
            <a:off x="629004" y="2987021"/>
            <a:ext cx="1271135" cy="1271135"/>
            <a:chOff x="6533401" y="3623940"/>
            <a:chExt cx="1157902" cy="1157902"/>
          </a:xfrm>
          <a:effectLst>
            <a:outerShdw blurRad="50800" dist="38100" dir="2700000" algn="tl" rotWithShape="0">
              <a:prstClr val="black">
                <a:alpha val="20000"/>
              </a:prstClr>
            </a:outerShdw>
          </a:effectLst>
        </p:grpSpPr>
        <p:sp>
          <p:nvSpPr>
            <p:cNvPr id="36" name="Oval 35">
              <a:extLst>
                <a:ext uri="{FF2B5EF4-FFF2-40B4-BE49-F238E27FC236}">
                  <a16:creationId xmlns:a16="http://schemas.microsoft.com/office/drawing/2014/main" id="{2C70DF6E-FBD5-2241-9652-10B3D60A1164}"/>
                </a:ext>
              </a:extLst>
            </p:cNvPr>
            <p:cNvSpPr/>
            <p:nvPr/>
          </p:nvSpPr>
          <p:spPr>
            <a:xfrm>
              <a:off x="6533401" y="3623940"/>
              <a:ext cx="1157902" cy="115790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37" name="Graphic 26">
              <a:extLst>
                <a:ext uri="{FF2B5EF4-FFF2-40B4-BE49-F238E27FC236}">
                  <a16:creationId xmlns:a16="http://schemas.microsoft.com/office/drawing/2014/main" id="{E76B2360-E1E6-2A40-A317-2C67F673FB93}"/>
                </a:ext>
              </a:extLst>
            </p:cNvPr>
            <p:cNvGrpSpPr/>
            <p:nvPr/>
          </p:nvGrpSpPr>
          <p:grpSpPr>
            <a:xfrm>
              <a:off x="6655882" y="3672997"/>
              <a:ext cx="912939" cy="912939"/>
              <a:chOff x="1811961" y="1035205"/>
              <a:chExt cx="1142933" cy="1142933"/>
            </a:xfrm>
          </p:grpSpPr>
          <p:sp>
            <p:nvSpPr>
              <p:cNvPr id="38" name="Freeform 37">
                <a:extLst>
                  <a:ext uri="{FF2B5EF4-FFF2-40B4-BE49-F238E27FC236}">
                    <a16:creationId xmlns:a16="http://schemas.microsoft.com/office/drawing/2014/main" id="{1B29E9E2-E69E-334C-A671-F05F59B53820}"/>
                  </a:ext>
                </a:extLst>
              </p:cNvPr>
              <p:cNvSpPr/>
              <p:nvPr/>
            </p:nvSpPr>
            <p:spPr>
              <a:xfrm>
                <a:off x="1811961" y="1035205"/>
                <a:ext cx="1142933" cy="1142933"/>
              </a:xfrm>
              <a:custGeom>
                <a:avLst/>
                <a:gdLst>
                  <a:gd name="connsiteX0" fmla="*/ 0 w 1142933"/>
                  <a:gd name="connsiteY0" fmla="*/ 0 h 1142933"/>
                  <a:gd name="connsiteX1" fmla="*/ 1142933 w 1142933"/>
                  <a:gd name="connsiteY1" fmla="*/ 0 h 1142933"/>
                  <a:gd name="connsiteX2" fmla="*/ 1142933 w 1142933"/>
                  <a:gd name="connsiteY2" fmla="*/ 1142933 h 1142933"/>
                  <a:gd name="connsiteX3" fmla="*/ 0 w 1142933"/>
                  <a:gd name="connsiteY3" fmla="*/ 1142933 h 1142933"/>
                </a:gdLst>
                <a:ahLst/>
                <a:cxnLst>
                  <a:cxn ang="0">
                    <a:pos x="connsiteX0" y="connsiteY0"/>
                  </a:cxn>
                  <a:cxn ang="0">
                    <a:pos x="connsiteX1" y="connsiteY1"/>
                  </a:cxn>
                  <a:cxn ang="0">
                    <a:pos x="connsiteX2" y="connsiteY2"/>
                  </a:cxn>
                  <a:cxn ang="0">
                    <a:pos x="connsiteX3" y="connsiteY3"/>
                  </a:cxn>
                </a:cxnLst>
                <a:rect l="l" t="t" r="r" b="b"/>
                <a:pathLst>
                  <a:path w="1142933" h="1142933">
                    <a:moveTo>
                      <a:pt x="0" y="0"/>
                    </a:moveTo>
                    <a:lnTo>
                      <a:pt x="1142933" y="0"/>
                    </a:lnTo>
                    <a:lnTo>
                      <a:pt x="1142933" y="1142933"/>
                    </a:lnTo>
                    <a:lnTo>
                      <a:pt x="0" y="1142933"/>
                    </a:lnTo>
                    <a:close/>
                  </a:path>
                </a:pathLst>
              </a:custGeom>
              <a:noFill/>
              <a:ln w="47228" cap="flat">
                <a:noFill/>
                <a:prstDash val="solid"/>
                <a:miter/>
              </a:ln>
            </p:spPr>
            <p:txBody>
              <a:bodyPr rtlCol="0" anchor="ctr"/>
              <a:lstStyle/>
              <a:p>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9" name="Freeform 38">
                <a:extLst>
                  <a:ext uri="{FF2B5EF4-FFF2-40B4-BE49-F238E27FC236}">
                    <a16:creationId xmlns:a16="http://schemas.microsoft.com/office/drawing/2014/main" id="{72773169-4228-C04E-9E8C-36617AAA7A79}"/>
                  </a:ext>
                </a:extLst>
              </p:cNvPr>
              <p:cNvSpPr/>
              <p:nvPr/>
            </p:nvSpPr>
            <p:spPr>
              <a:xfrm>
                <a:off x="2121505" y="1130449"/>
                <a:ext cx="523844" cy="428599"/>
              </a:xfrm>
              <a:custGeom>
                <a:avLst/>
                <a:gdLst>
                  <a:gd name="connsiteX0" fmla="*/ 261922 w 523844"/>
                  <a:gd name="connsiteY0" fmla="*/ 0 h 428599"/>
                  <a:gd name="connsiteX1" fmla="*/ 0 w 523844"/>
                  <a:gd name="connsiteY1" fmla="*/ 428600 h 428599"/>
                  <a:gd name="connsiteX2" fmla="*/ 523844 w 523844"/>
                  <a:gd name="connsiteY2" fmla="*/ 428600 h 428599"/>
                </a:gdLst>
                <a:ahLst/>
                <a:cxnLst>
                  <a:cxn ang="0">
                    <a:pos x="connsiteX0" y="connsiteY0"/>
                  </a:cxn>
                  <a:cxn ang="0">
                    <a:pos x="connsiteX1" y="connsiteY1"/>
                  </a:cxn>
                  <a:cxn ang="0">
                    <a:pos x="connsiteX2" y="connsiteY2"/>
                  </a:cxn>
                </a:cxnLst>
                <a:rect l="l" t="t" r="r" b="b"/>
                <a:pathLst>
                  <a:path w="523844" h="428599">
                    <a:moveTo>
                      <a:pt x="261922" y="0"/>
                    </a:moveTo>
                    <a:lnTo>
                      <a:pt x="0" y="428600"/>
                    </a:lnTo>
                    <a:lnTo>
                      <a:pt x="523844" y="428600"/>
                    </a:lnTo>
                    <a:close/>
                  </a:path>
                </a:pathLst>
              </a:custGeom>
              <a:solidFill>
                <a:srgbClr val="FCFCFC"/>
              </a:solidFill>
              <a:ln w="47228" cap="flat">
                <a:noFill/>
                <a:prstDash val="solid"/>
                <a:miter/>
              </a:ln>
            </p:spPr>
            <p:txBody>
              <a:bodyPr rtlCol="0" anchor="ctr"/>
              <a:lstStyle/>
              <a:p>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40" name="Freeform 39">
                <a:extLst>
                  <a:ext uri="{FF2B5EF4-FFF2-40B4-BE49-F238E27FC236}">
                    <a16:creationId xmlns:a16="http://schemas.microsoft.com/office/drawing/2014/main" id="{7AC86F74-4AEB-CE4D-B5B6-BE0C3BF081A2}"/>
                  </a:ext>
                </a:extLst>
              </p:cNvPr>
              <p:cNvSpPr/>
              <p:nvPr/>
            </p:nvSpPr>
            <p:spPr>
              <a:xfrm>
                <a:off x="2431049" y="1654293"/>
                <a:ext cx="428599" cy="428599"/>
              </a:xfrm>
              <a:custGeom>
                <a:avLst/>
                <a:gdLst>
                  <a:gd name="connsiteX0" fmla="*/ 428600 w 428599"/>
                  <a:gd name="connsiteY0" fmla="*/ 214300 h 428599"/>
                  <a:gd name="connsiteX1" fmla="*/ 214300 w 428599"/>
                  <a:gd name="connsiteY1" fmla="*/ 428600 h 428599"/>
                  <a:gd name="connsiteX2" fmla="*/ 0 w 428599"/>
                  <a:gd name="connsiteY2" fmla="*/ 214300 h 428599"/>
                  <a:gd name="connsiteX3" fmla="*/ 214300 w 428599"/>
                  <a:gd name="connsiteY3" fmla="*/ 0 h 428599"/>
                  <a:gd name="connsiteX4" fmla="*/ 428600 w 428599"/>
                  <a:gd name="connsiteY4" fmla="*/ 214300 h 42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599" h="428599">
                    <a:moveTo>
                      <a:pt x="428600" y="214300"/>
                    </a:moveTo>
                    <a:cubicBezTo>
                      <a:pt x="428600" y="332655"/>
                      <a:pt x="332655" y="428600"/>
                      <a:pt x="214300" y="428600"/>
                    </a:cubicBezTo>
                    <a:cubicBezTo>
                      <a:pt x="95945" y="428600"/>
                      <a:pt x="0" y="332655"/>
                      <a:pt x="0" y="214300"/>
                    </a:cubicBezTo>
                    <a:cubicBezTo>
                      <a:pt x="0" y="95945"/>
                      <a:pt x="95945" y="0"/>
                      <a:pt x="214300" y="0"/>
                    </a:cubicBezTo>
                    <a:cubicBezTo>
                      <a:pt x="332655" y="0"/>
                      <a:pt x="428600" y="95945"/>
                      <a:pt x="428600" y="214300"/>
                    </a:cubicBezTo>
                    <a:close/>
                  </a:path>
                </a:pathLst>
              </a:custGeom>
              <a:solidFill>
                <a:srgbClr val="FCFCFC"/>
              </a:solidFill>
              <a:ln w="47228" cap="flat">
                <a:noFill/>
                <a:prstDash val="solid"/>
                <a:miter/>
              </a:ln>
            </p:spPr>
            <p:txBody>
              <a:bodyPr rtlCol="0" anchor="ctr"/>
              <a:lstStyle/>
              <a:p>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41" name="Freeform 40">
                <a:extLst>
                  <a:ext uri="{FF2B5EF4-FFF2-40B4-BE49-F238E27FC236}">
                    <a16:creationId xmlns:a16="http://schemas.microsoft.com/office/drawing/2014/main" id="{C4EF83AA-45C7-884E-BB6A-628C85F047A9}"/>
                  </a:ext>
                </a:extLst>
              </p:cNvPr>
              <p:cNvSpPr/>
              <p:nvPr/>
            </p:nvSpPr>
            <p:spPr>
              <a:xfrm>
                <a:off x="1954827" y="1678104"/>
                <a:ext cx="380977" cy="380977"/>
              </a:xfrm>
              <a:custGeom>
                <a:avLst/>
                <a:gdLst>
                  <a:gd name="connsiteX0" fmla="*/ 0 w 380977"/>
                  <a:gd name="connsiteY0" fmla="*/ 0 h 380977"/>
                  <a:gd name="connsiteX1" fmla="*/ 380978 w 380977"/>
                  <a:gd name="connsiteY1" fmla="*/ 0 h 380977"/>
                  <a:gd name="connsiteX2" fmla="*/ 380978 w 380977"/>
                  <a:gd name="connsiteY2" fmla="*/ 380978 h 380977"/>
                  <a:gd name="connsiteX3" fmla="*/ 0 w 380977"/>
                  <a:gd name="connsiteY3" fmla="*/ 380978 h 380977"/>
                </a:gdLst>
                <a:ahLst/>
                <a:cxnLst>
                  <a:cxn ang="0">
                    <a:pos x="connsiteX0" y="connsiteY0"/>
                  </a:cxn>
                  <a:cxn ang="0">
                    <a:pos x="connsiteX1" y="connsiteY1"/>
                  </a:cxn>
                  <a:cxn ang="0">
                    <a:pos x="connsiteX2" y="connsiteY2"/>
                  </a:cxn>
                  <a:cxn ang="0">
                    <a:pos x="connsiteX3" y="connsiteY3"/>
                  </a:cxn>
                </a:cxnLst>
                <a:rect l="l" t="t" r="r" b="b"/>
                <a:pathLst>
                  <a:path w="380977" h="380977">
                    <a:moveTo>
                      <a:pt x="0" y="0"/>
                    </a:moveTo>
                    <a:lnTo>
                      <a:pt x="380978" y="0"/>
                    </a:lnTo>
                    <a:lnTo>
                      <a:pt x="380978" y="380978"/>
                    </a:lnTo>
                    <a:lnTo>
                      <a:pt x="0" y="380978"/>
                    </a:lnTo>
                    <a:close/>
                  </a:path>
                </a:pathLst>
              </a:custGeom>
              <a:solidFill>
                <a:srgbClr val="FCFCFC"/>
              </a:solidFill>
              <a:ln w="47228" cap="flat">
                <a:noFill/>
                <a:prstDash val="solid"/>
                <a:miter/>
              </a:ln>
            </p:spPr>
            <p:txBody>
              <a:bodyPr rtlCol="0" anchor="ctr"/>
              <a:lstStyle/>
              <a:p>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grpSp>
      </p:grpSp>
      <p:sp>
        <p:nvSpPr>
          <p:cNvPr id="6" name="Pie 5">
            <a:extLst>
              <a:ext uri="{FF2B5EF4-FFF2-40B4-BE49-F238E27FC236}">
                <a16:creationId xmlns:a16="http://schemas.microsoft.com/office/drawing/2014/main" id="{8A901E15-4973-B34B-824B-9E5FE1F74E04}"/>
              </a:ext>
            </a:extLst>
          </p:cNvPr>
          <p:cNvSpPr/>
          <p:nvPr/>
        </p:nvSpPr>
        <p:spPr>
          <a:xfrm>
            <a:off x="3536032" y="1049124"/>
            <a:ext cx="4879958" cy="4471719"/>
          </a:xfrm>
          <a:prstGeom prst="pie">
            <a:avLst>
              <a:gd name="adj1" fmla="val 10828409"/>
              <a:gd name="adj2" fmla="val 16200000"/>
            </a:avLst>
          </a:prstGeom>
          <a:solidFill>
            <a:srgbClr val="97CF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Pie 14">
            <a:extLst>
              <a:ext uri="{FF2B5EF4-FFF2-40B4-BE49-F238E27FC236}">
                <a16:creationId xmlns:a16="http://schemas.microsoft.com/office/drawing/2014/main" id="{BDFF8D3B-4F26-A748-9E00-DBF37E42E9F4}"/>
              </a:ext>
            </a:extLst>
          </p:cNvPr>
          <p:cNvSpPr/>
          <p:nvPr/>
        </p:nvSpPr>
        <p:spPr>
          <a:xfrm rot="5400000">
            <a:off x="3918973" y="845005"/>
            <a:ext cx="4471720" cy="4879957"/>
          </a:xfrm>
          <a:prstGeom prst="pie">
            <a:avLst>
              <a:gd name="adj1" fmla="val 10828409"/>
              <a:gd name="adj2" fmla="val 16200000"/>
            </a:avLst>
          </a:prstGeom>
          <a:solidFill>
            <a:srgbClr val="97CF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Pie 15">
            <a:extLst>
              <a:ext uri="{FF2B5EF4-FFF2-40B4-BE49-F238E27FC236}">
                <a16:creationId xmlns:a16="http://schemas.microsoft.com/office/drawing/2014/main" id="{62AC42BD-D5B9-F447-AA8E-DDCBBEB7EE4C}"/>
              </a:ext>
            </a:extLst>
          </p:cNvPr>
          <p:cNvSpPr/>
          <p:nvPr/>
        </p:nvSpPr>
        <p:spPr>
          <a:xfrm rot="16200000">
            <a:off x="3740152" y="1551066"/>
            <a:ext cx="4471720" cy="4879957"/>
          </a:xfrm>
          <a:prstGeom prst="pie">
            <a:avLst>
              <a:gd name="adj1" fmla="val 10828409"/>
              <a:gd name="adj2" fmla="val 1620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nchorCtr="0"/>
          <a:lstStyle/>
          <a:p>
            <a:pPr algn="ctr"/>
            <a:endParaRPr lang="en-US">
              <a:solidFill>
                <a:schemeClr val="tx1"/>
              </a:solidFill>
            </a:endParaRPr>
          </a:p>
        </p:txBody>
      </p:sp>
      <p:sp>
        <p:nvSpPr>
          <p:cNvPr id="17" name="Pie 16">
            <a:extLst>
              <a:ext uri="{FF2B5EF4-FFF2-40B4-BE49-F238E27FC236}">
                <a16:creationId xmlns:a16="http://schemas.microsoft.com/office/drawing/2014/main" id="{17BDA300-386E-0A46-9DE9-4A0D99834627}"/>
              </a:ext>
            </a:extLst>
          </p:cNvPr>
          <p:cNvSpPr/>
          <p:nvPr/>
        </p:nvSpPr>
        <p:spPr>
          <a:xfrm rot="10800000">
            <a:off x="3697279" y="1759550"/>
            <a:ext cx="4879958" cy="4471719"/>
          </a:xfrm>
          <a:prstGeom prst="pie">
            <a:avLst>
              <a:gd name="adj1" fmla="val 10828409"/>
              <a:gd name="adj2" fmla="val 1620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8" name="Straight Arrow Connector 7">
            <a:extLst>
              <a:ext uri="{FF2B5EF4-FFF2-40B4-BE49-F238E27FC236}">
                <a16:creationId xmlns:a16="http://schemas.microsoft.com/office/drawing/2014/main" id="{D8041C84-A917-3F43-9540-1B254B277C66}"/>
              </a:ext>
            </a:extLst>
          </p:cNvPr>
          <p:cNvCxnSpPr>
            <a:cxnSpLocks/>
          </p:cNvCxnSpPr>
          <p:nvPr/>
        </p:nvCxnSpPr>
        <p:spPr>
          <a:xfrm flipH="1">
            <a:off x="3606981" y="3789040"/>
            <a:ext cx="1702874" cy="0"/>
          </a:xfrm>
          <a:prstGeom prst="straightConnector1">
            <a:avLst/>
          </a:prstGeom>
          <a:ln w="254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C40B0D1-6B21-DA4D-9AC6-724F8FA16865}"/>
              </a:ext>
            </a:extLst>
          </p:cNvPr>
          <p:cNvCxnSpPr>
            <a:cxnSpLocks/>
          </p:cNvCxnSpPr>
          <p:nvPr/>
        </p:nvCxnSpPr>
        <p:spPr>
          <a:xfrm>
            <a:off x="3564758" y="3514804"/>
            <a:ext cx="1771429" cy="12575"/>
          </a:xfrm>
          <a:prstGeom prst="straightConnector1">
            <a:avLst/>
          </a:prstGeom>
          <a:ln w="25400">
            <a:solidFill>
              <a:srgbClr val="97CFF6"/>
            </a:solidFill>
            <a:prstDash val="dash"/>
            <a:tailEnd type="triangle"/>
          </a:ln>
        </p:spPr>
        <p:style>
          <a:lnRef idx="1">
            <a:schemeClr val="accent2"/>
          </a:lnRef>
          <a:fillRef idx="0">
            <a:schemeClr val="accent2"/>
          </a:fillRef>
          <a:effectRef idx="0">
            <a:schemeClr val="accent2"/>
          </a:effectRef>
          <a:fontRef idx="minor">
            <a:schemeClr val="tx1"/>
          </a:fontRef>
        </p:style>
      </p:cxnSp>
      <p:grpSp>
        <p:nvGrpSpPr>
          <p:cNvPr id="22" name="Group 21">
            <a:extLst>
              <a:ext uri="{FF2B5EF4-FFF2-40B4-BE49-F238E27FC236}">
                <a16:creationId xmlns:a16="http://schemas.microsoft.com/office/drawing/2014/main" id="{42241F13-B2AB-414B-A484-EE9B1369B3B6}"/>
              </a:ext>
            </a:extLst>
          </p:cNvPr>
          <p:cNvGrpSpPr/>
          <p:nvPr/>
        </p:nvGrpSpPr>
        <p:grpSpPr>
          <a:xfrm>
            <a:off x="5627539" y="3206531"/>
            <a:ext cx="885602" cy="885602"/>
            <a:chOff x="5495450" y="2390122"/>
            <a:chExt cx="854132" cy="854132"/>
          </a:xfrm>
          <a:solidFill>
            <a:schemeClr val="accent1"/>
          </a:solidFill>
          <a:effectLst/>
        </p:grpSpPr>
        <p:sp>
          <p:nvSpPr>
            <p:cNvPr id="24" name="Oval 23">
              <a:extLst>
                <a:ext uri="{FF2B5EF4-FFF2-40B4-BE49-F238E27FC236}">
                  <a16:creationId xmlns:a16="http://schemas.microsoft.com/office/drawing/2014/main" id="{C82E47D2-7491-394E-8024-4C27FACEB029}"/>
                </a:ext>
              </a:extLst>
            </p:cNvPr>
            <p:cNvSpPr/>
            <p:nvPr/>
          </p:nvSpPr>
          <p:spPr>
            <a:xfrm>
              <a:off x="5495450" y="2390122"/>
              <a:ext cx="854132" cy="854132"/>
            </a:xfrm>
            <a:prstGeom prst="ellipse">
              <a:avLst/>
            </a:prstGeom>
            <a:solidFill>
              <a:schemeClr val="accent4">
                <a:lumMod val="60000"/>
                <a:lumOff val="40000"/>
              </a:schemeClr>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5" name="Freeform 24">
              <a:extLst>
                <a:ext uri="{FF2B5EF4-FFF2-40B4-BE49-F238E27FC236}">
                  <a16:creationId xmlns:a16="http://schemas.microsoft.com/office/drawing/2014/main" id="{342BD4AD-6B85-B846-8610-CA477D90FCAE}"/>
                </a:ext>
              </a:extLst>
            </p:cNvPr>
            <p:cNvSpPr/>
            <p:nvPr/>
          </p:nvSpPr>
          <p:spPr>
            <a:xfrm>
              <a:off x="5629568" y="2663416"/>
              <a:ext cx="586616" cy="293307"/>
            </a:xfrm>
            <a:custGeom>
              <a:avLst/>
              <a:gdLst>
                <a:gd name="connsiteX0" fmla="*/ 114300 w 228600"/>
                <a:gd name="connsiteY0" fmla="*/ 64294 h 114300"/>
                <a:gd name="connsiteX1" fmla="*/ 154686 w 228600"/>
                <a:gd name="connsiteY1" fmla="*/ 72866 h 114300"/>
                <a:gd name="connsiteX2" fmla="*/ 171450 w 228600"/>
                <a:gd name="connsiteY2" fmla="*/ 98869 h 114300"/>
                <a:gd name="connsiteX3" fmla="*/ 171450 w 228600"/>
                <a:gd name="connsiteY3" fmla="*/ 114300 h 114300"/>
                <a:gd name="connsiteX4" fmla="*/ 57150 w 228600"/>
                <a:gd name="connsiteY4" fmla="*/ 114300 h 114300"/>
                <a:gd name="connsiteX5" fmla="*/ 57150 w 228600"/>
                <a:gd name="connsiteY5" fmla="*/ 98965 h 114300"/>
                <a:gd name="connsiteX6" fmla="*/ 73914 w 228600"/>
                <a:gd name="connsiteY6" fmla="*/ 72962 h 114300"/>
                <a:gd name="connsiteX7" fmla="*/ 114300 w 228600"/>
                <a:gd name="connsiteY7" fmla="*/ 64294 h 114300"/>
                <a:gd name="connsiteX8" fmla="*/ 38100 w 228600"/>
                <a:gd name="connsiteY8" fmla="*/ 66675 h 114300"/>
                <a:gd name="connsiteX9" fmla="*/ 57150 w 228600"/>
                <a:gd name="connsiteY9" fmla="*/ 47625 h 114300"/>
                <a:gd name="connsiteX10" fmla="*/ 38100 w 228600"/>
                <a:gd name="connsiteY10" fmla="*/ 28575 h 114300"/>
                <a:gd name="connsiteX11" fmla="*/ 19050 w 228600"/>
                <a:gd name="connsiteY11" fmla="*/ 47625 h 114300"/>
                <a:gd name="connsiteX12" fmla="*/ 38100 w 228600"/>
                <a:gd name="connsiteY12" fmla="*/ 66675 h 114300"/>
                <a:gd name="connsiteX13" fmla="*/ 48863 w 228600"/>
                <a:gd name="connsiteY13" fmla="*/ 77153 h 114300"/>
                <a:gd name="connsiteX14" fmla="*/ 38100 w 228600"/>
                <a:gd name="connsiteY14" fmla="*/ 76200 h 114300"/>
                <a:gd name="connsiteX15" fmla="*/ 11621 w 228600"/>
                <a:gd name="connsiteY15" fmla="*/ 81725 h 114300"/>
                <a:gd name="connsiteX16" fmla="*/ 0 w 228600"/>
                <a:gd name="connsiteY16" fmla="*/ 99346 h 114300"/>
                <a:gd name="connsiteX17" fmla="*/ 0 w 228600"/>
                <a:gd name="connsiteY17" fmla="*/ 114300 h 114300"/>
                <a:gd name="connsiteX18" fmla="*/ 42863 w 228600"/>
                <a:gd name="connsiteY18" fmla="*/ 114300 h 114300"/>
                <a:gd name="connsiteX19" fmla="*/ 42863 w 228600"/>
                <a:gd name="connsiteY19" fmla="*/ 98965 h 114300"/>
                <a:gd name="connsiteX20" fmla="*/ 48863 w 228600"/>
                <a:gd name="connsiteY20" fmla="*/ 77153 h 114300"/>
                <a:gd name="connsiteX21" fmla="*/ 190500 w 228600"/>
                <a:gd name="connsiteY21" fmla="*/ 66675 h 114300"/>
                <a:gd name="connsiteX22" fmla="*/ 209550 w 228600"/>
                <a:gd name="connsiteY22" fmla="*/ 47625 h 114300"/>
                <a:gd name="connsiteX23" fmla="*/ 190500 w 228600"/>
                <a:gd name="connsiteY23" fmla="*/ 28575 h 114300"/>
                <a:gd name="connsiteX24" fmla="*/ 171450 w 228600"/>
                <a:gd name="connsiteY24" fmla="*/ 47625 h 114300"/>
                <a:gd name="connsiteX25" fmla="*/ 190500 w 228600"/>
                <a:gd name="connsiteY25" fmla="*/ 66675 h 114300"/>
                <a:gd name="connsiteX26" fmla="*/ 228600 w 228600"/>
                <a:gd name="connsiteY26" fmla="*/ 99346 h 114300"/>
                <a:gd name="connsiteX27" fmla="*/ 216980 w 228600"/>
                <a:gd name="connsiteY27" fmla="*/ 81725 h 114300"/>
                <a:gd name="connsiteX28" fmla="*/ 190500 w 228600"/>
                <a:gd name="connsiteY28" fmla="*/ 76200 h 114300"/>
                <a:gd name="connsiteX29" fmla="*/ 179737 w 228600"/>
                <a:gd name="connsiteY29" fmla="*/ 77153 h 114300"/>
                <a:gd name="connsiteX30" fmla="*/ 185738 w 228600"/>
                <a:gd name="connsiteY30" fmla="*/ 98965 h 114300"/>
                <a:gd name="connsiteX31" fmla="*/ 185738 w 228600"/>
                <a:gd name="connsiteY31" fmla="*/ 114300 h 114300"/>
                <a:gd name="connsiteX32" fmla="*/ 228600 w 228600"/>
                <a:gd name="connsiteY32" fmla="*/ 114300 h 114300"/>
                <a:gd name="connsiteX33" fmla="*/ 228600 w 228600"/>
                <a:gd name="connsiteY33" fmla="*/ 99346 h 114300"/>
                <a:gd name="connsiteX34" fmla="*/ 114300 w 228600"/>
                <a:gd name="connsiteY34" fmla="*/ 0 h 114300"/>
                <a:gd name="connsiteX35" fmla="*/ 142875 w 228600"/>
                <a:gd name="connsiteY35" fmla="*/ 28575 h 114300"/>
                <a:gd name="connsiteX36" fmla="*/ 114300 w 228600"/>
                <a:gd name="connsiteY36" fmla="*/ 57150 h 114300"/>
                <a:gd name="connsiteX37" fmla="*/ 85725 w 228600"/>
                <a:gd name="connsiteY37" fmla="*/ 28575 h 114300"/>
                <a:gd name="connsiteX38" fmla="*/ 114300 w 228600"/>
                <a:gd name="connsiteY38"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114300">
                  <a:moveTo>
                    <a:pt x="114300" y="64294"/>
                  </a:moveTo>
                  <a:cubicBezTo>
                    <a:pt x="129826" y="64294"/>
                    <a:pt x="143542" y="68009"/>
                    <a:pt x="154686" y="72866"/>
                  </a:cubicBezTo>
                  <a:cubicBezTo>
                    <a:pt x="164973" y="77438"/>
                    <a:pt x="171450" y="87725"/>
                    <a:pt x="171450" y="98869"/>
                  </a:cubicBezTo>
                  <a:lnTo>
                    <a:pt x="171450" y="114300"/>
                  </a:lnTo>
                  <a:lnTo>
                    <a:pt x="57150" y="114300"/>
                  </a:lnTo>
                  <a:lnTo>
                    <a:pt x="57150" y="98965"/>
                  </a:lnTo>
                  <a:cubicBezTo>
                    <a:pt x="57150" y="87725"/>
                    <a:pt x="63627" y="77438"/>
                    <a:pt x="73914" y="72962"/>
                  </a:cubicBezTo>
                  <a:cubicBezTo>
                    <a:pt x="85058" y="68009"/>
                    <a:pt x="98774" y="64294"/>
                    <a:pt x="114300" y="64294"/>
                  </a:cubicBezTo>
                  <a:close/>
                  <a:moveTo>
                    <a:pt x="38100" y="66675"/>
                  </a:moveTo>
                  <a:cubicBezTo>
                    <a:pt x="48578" y="66675"/>
                    <a:pt x="57150" y="58103"/>
                    <a:pt x="57150" y="47625"/>
                  </a:cubicBezTo>
                  <a:cubicBezTo>
                    <a:pt x="57150" y="37147"/>
                    <a:pt x="48578" y="28575"/>
                    <a:pt x="38100" y="28575"/>
                  </a:cubicBezTo>
                  <a:cubicBezTo>
                    <a:pt x="27623" y="28575"/>
                    <a:pt x="19050" y="37147"/>
                    <a:pt x="19050" y="47625"/>
                  </a:cubicBezTo>
                  <a:cubicBezTo>
                    <a:pt x="19050" y="58103"/>
                    <a:pt x="27623" y="66675"/>
                    <a:pt x="38100" y="66675"/>
                  </a:cubicBezTo>
                  <a:close/>
                  <a:moveTo>
                    <a:pt x="48863" y="77153"/>
                  </a:moveTo>
                  <a:cubicBezTo>
                    <a:pt x="45339" y="76581"/>
                    <a:pt x="41815" y="76200"/>
                    <a:pt x="38100" y="76200"/>
                  </a:cubicBezTo>
                  <a:cubicBezTo>
                    <a:pt x="28670" y="76200"/>
                    <a:pt x="19717" y="78200"/>
                    <a:pt x="11621" y="81725"/>
                  </a:cubicBezTo>
                  <a:cubicBezTo>
                    <a:pt x="4572" y="84773"/>
                    <a:pt x="0" y="91631"/>
                    <a:pt x="0" y="99346"/>
                  </a:cubicBezTo>
                  <a:lnTo>
                    <a:pt x="0" y="114300"/>
                  </a:lnTo>
                  <a:lnTo>
                    <a:pt x="42863" y="114300"/>
                  </a:lnTo>
                  <a:lnTo>
                    <a:pt x="42863" y="98965"/>
                  </a:lnTo>
                  <a:cubicBezTo>
                    <a:pt x="42863" y="91059"/>
                    <a:pt x="45053" y="83630"/>
                    <a:pt x="48863" y="77153"/>
                  </a:cubicBezTo>
                  <a:close/>
                  <a:moveTo>
                    <a:pt x="190500" y="66675"/>
                  </a:moveTo>
                  <a:cubicBezTo>
                    <a:pt x="200978" y="66675"/>
                    <a:pt x="209550" y="58103"/>
                    <a:pt x="209550" y="47625"/>
                  </a:cubicBezTo>
                  <a:cubicBezTo>
                    <a:pt x="209550" y="37147"/>
                    <a:pt x="200978" y="28575"/>
                    <a:pt x="190500" y="28575"/>
                  </a:cubicBezTo>
                  <a:cubicBezTo>
                    <a:pt x="180023" y="28575"/>
                    <a:pt x="171450" y="37147"/>
                    <a:pt x="171450" y="47625"/>
                  </a:cubicBezTo>
                  <a:cubicBezTo>
                    <a:pt x="171450" y="58103"/>
                    <a:pt x="180023" y="66675"/>
                    <a:pt x="190500" y="66675"/>
                  </a:cubicBezTo>
                  <a:close/>
                  <a:moveTo>
                    <a:pt x="228600" y="99346"/>
                  </a:moveTo>
                  <a:cubicBezTo>
                    <a:pt x="228600" y="91631"/>
                    <a:pt x="224028" y="84773"/>
                    <a:pt x="216980" y="81725"/>
                  </a:cubicBezTo>
                  <a:cubicBezTo>
                    <a:pt x="208883" y="78200"/>
                    <a:pt x="199930" y="76200"/>
                    <a:pt x="190500" y="76200"/>
                  </a:cubicBezTo>
                  <a:cubicBezTo>
                    <a:pt x="186785" y="76200"/>
                    <a:pt x="183261" y="76581"/>
                    <a:pt x="179737" y="77153"/>
                  </a:cubicBezTo>
                  <a:cubicBezTo>
                    <a:pt x="183547" y="83630"/>
                    <a:pt x="185738" y="91059"/>
                    <a:pt x="185738" y="98965"/>
                  </a:cubicBezTo>
                  <a:lnTo>
                    <a:pt x="185738" y="114300"/>
                  </a:lnTo>
                  <a:lnTo>
                    <a:pt x="228600" y="114300"/>
                  </a:lnTo>
                  <a:lnTo>
                    <a:pt x="228600" y="99346"/>
                  </a:lnTo>
                  <a:close/>
                  <a:moveTo>
                    <a:pt x="114300" y="0"/>
                  </a:moveTo>
                  <a:cubicBezTo>
                    <a:pt x="130112" y="0"/>
                    <a:pt x="142875" y="12764"/>
                    <a:pt x="142875" y="28575"/>
                  </a:cubicBezTo>
                  <a:cubicBezTo>
                    <a:pt x="142875" y="44387"/>
                    <a:pt x="130112" y="57150"/>
                    <a:pt x="114300" y="57150"/>
                  </a:cubicBezTo>
                  <a:cubicBezTo>
                    <a:pt x="98489" y="57150"/>
                    <a:pt x="85725" y="44387"/>
                    <a:pt x="85725" y="28575"/>
                  </a:cubicBezTo>
                  <a:cubicBezTo>
                    <a:pt x="85725" y="12764"/>
                    <a:pt x="98489" y="0"/>
                    <a:pt x="114300" y="0"/>
                  </a:cubicBezTo>
                  <a:close/>
                </a:path>
              </a:pathLst>
            </a:custGeom>
            <a:solidFill>
              <a:schemeClr val="bg1"/>
            </a:solidFill>
            <a:ln w="9525" cap="flat">
              <a:noFill/>
              <a:prstDash val="solid"/>
              <a:miter/>
            </a:ln>
          </p:spPr>
          <p:txBody>
            <a:bodyPr rtlCol="0" anchor="ctr"/>
            <a:lstStyle/>
            <a:p>
              <a:endParaRPr lang="en-US">
                <a:latin typeface="Noto Sans Adlam" panose="020B0502040504020204" pitchFamily="34" charset="0"/>
                <a:ea typeface="Noto Sans Adlam" panose="020B0502040504020204" pitchFamily="34" charset="0"/>
                <a:cs typeface="Noto Sans Adlam" panose="020B0502040504020204" pitchFamily="34" charset="0"/>
              </a:endParaRPr>
            </a:p>
          </p:txBody>
        </p:sp>
      </p:grpSp>
      <p:sp>
        <p:nvSpPr>
          <p:cNvPr id="26" name="TextBox 25">
            <a:extLst>
              <a:ext uri="{FF2B5EF4-FFF2-40B4-BE49-F238E27FC236}">
                <a16:creationId xmlns:a16="http://schemas.microsoft.com/office/drawing/2014/main" id="{E0959C09-5D9F-0141-954F-0CC4980858FF}"/>
              </a:ext>
            </a:extLst>
          </p:cNvPr>
          <p:cNvSpPr txBox="1"/>
          <p:nvPr/>
        </p:nvSpPr>
        <p:spPr>
          <a:xfrm>
            <a:off x="6873865" y="783473"/>
            <a:ext cx="4784617" cy="646331"/>
          </a:xfrm>
          <a:prstGeom prst="rect">
            <a:avLst/>
          </a:prstGeom>
          <a:noFill/>
        </p:spPr>
        <p:txBody>
          <a:bodyPr vert="horz" wrap="square" rtlCol="0">
            <a:spAutoFit/>
          </a:bodyPr>
          <a:lstStyle/>
          <a:p>
            <a:pPr algn="ctr"/>
            <a:r>
              <a:rPr lang="en-US" dirty="0">
                <a:solidFill>
                  <a:schemeClr val="bg2">
                    <a:lumMod val="25000"/>
                  </a:schemeClr>
                </a:solidFill>
              </a:rPr>
              <a:t>Progress-making forces.</a:t>
            </a:r>
          </a:p>
          <a:p>
            <a:pPr algn="ctr"/>
            <a:r>
              <a:rPr lang="en-US" dirty="0">
                <a:solidFill>
                  <a:schemeClr val="bg2">
                    <a:lumMod val="25000"/>
                  </a:schemeClr>
                </a:solidFill>
              </a:rPr>
              <a:t>Reasons to switch</a:t>
            </a:r>
          </a:p>
        </p:txBody>
      </p:sp>
      <p:cxnSp>
        <p:nvCxnSpPr>
          <p:cNvPr id="46" name="Straight Arrow Connector 45">
            <a:extLst>
              <a:ext uri="{FF2B5EF4-FFF2-40B4-BE49-F238E27FC236}">
                <a16:creationId xmlns:a16="http://schemas.microsoft.com/office/drawing/2014/main" id="{FDCA0FCA-CF8E-FC4B-9D09-90EFFA065065}"/>
              </a:ext>
            </a:extLst>
          </p:cNvPr>
          <p:cNvCxnSpPr>
            <a:cxnSpLocks/>
          </p:cNvCxnSpPr>
          <p:nvPr/>
        </p:nvCxnSpPr>
        <p:spPr>
          <a:xfrm flipH="1">
            <a:off x="6713116" y="3798814"/>
            <a:ext cx="1702874" cy="0"/>
          </a:xfrm>
          <a:prstGeom prst="straightConnector1">
            <a:avLst/>
          </a:prstGeom>
          <a:ln w="254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B16459F1-E330-1347-8A72-6F22476E8465}"/>
              </a:ext>
            </a:extLst>
          </p:cNvPr>
          <p:cNvCxnSpPr>
            <a:cxnSpLocks/>
          </p:cNvCxnSpPr>
          <p:nvPr/>
        </p:nvCxnSpPr>
        <p:spPr>
          <a:xfrm>
            <a:off x="6773409" y="3509655"/>
            <a:ext cx="1771429" cy="12575"/>
          </a:xfrm>
          <a:prstGeom prst="straightConnector1">
            <a:avLst/>
          </a:prstGeom>
          <a:ln w="25400">
            <a:solidFill>
              <a:srgbClr val="97CFF6"/>
            </a:solidFill>
            <a:prstDash val="dash"/>
            <a:tailEnd type="triangle"/>
          </a:ln>
        </p:spPr>
        <p:style>
          <a:lnRef idx="1">
            <a:schemeClr val="accent2"/>
          </a:lnRef>
          <a:fillRef idx="0">
            <a:schemeClr val="accent2"/>
          </a:fillRef>
          <a:effectRef idx="0">
            <a:schemeClr val="accent2"/>
          </a:effectRef>
          <a:fontRef idx="minor">
            <a:schemeClr val="tx1"/>
          </a:fontRef>
        </p:style>
      </p:cxnSp>
      <p:sp>
        <p:nvSpPr>
          <p:cNvPr id="52" name="TextBox 51">
            <a:extLst>
              <a:ext uri="{FF2B5EF4-FFF2-40B4-BE49-F238E27FC236}">
                <a16:creationId xmlns:a16="http://schemas.microsoft.com/office/drawing/2014/main" id="{0E743F7A-6A56-7540-A76C-1D1BF753BF03}"/>
              </a:ext>
            </a:extLst>
          </p:cNvPr>
          <p:cNvSpPr txBox="1"/>
          <p:nvPr/>
        </p:nvSpPr>
        <p:spPr>
          <a:xfrm>
            <a:off x="4268131" y="4423999"/>
            <a:ext cx="1526059" cy="923330"/>
          </a:xfrm>
          <a:prstGeom prst="rect">
            <a:avLst/>
          </a:prstGeom>
          <a:noFill/>
        </p:spPr>
        <p:txBody>
          <a:bodyPr wrap="none" rtlCol="0">
            <a:spAutoFit/>
          </a:bodyPr>
          <a:lstStyle/>
          <a:p>
            <a:r>
              <a:rPr lang="en-US" dirty="0">
                <a:solidFill>
                  <a:schemeClr val="bg1"/>
                </a:solidFill>
              </a:rPr>
              <a:t>Habits and </a:t>
            </a:r>
          </a:p>
          <a:p>
            <a:r>
              <a:rPr lang="en-US" dirty="0">
                <a:solidFill>
                  <a:schemeClr val="bg1"/>
                </a:solidFill>
              </a:rPr>
              <a:t>Preferences </a:t>
            </a:r>
          </a:p>
          <a:p>
            <a:r>
              <a:rPr lang="en-US" dirty="0">
                <a:solidFill>
                  <a:schemeClr val="bg1"/>
                </a:solidFill>
              </a:rPr>
              <a:t>of the present</a:t>
            </a:r>
          </a:p>
        </p:txBody>
      </p:sp>
      <p:sp>
        <p:nvSpPr>
          <p:cNvPr id="53" name="TextBox 52">
            <a:extLst>
              <a:ext uri="{FF2B5EF4-FFF2-40B4-BE49-F238E27FC236}">
                <a16:creationId xmlns:a16="http://schemas.microsoft.com/office/drawing/2014/main" id="{946271EE-5034-914D-AD68-2152E51AB4DF}"/>
              </a:ext>
            </a:extLst>
          </p:cNvPr>
          <p:cNvSpPr txBox="1"/>
          <p:nvPr/>
        </p:nvSpPr>
        <p:spPr>
          <a:xfrm>
            <a:off x="6340677" y="4423999"/>
            <a:ext cx="1837811" cy="923330"/>
          </a:xfrm>
          <a:prstGeom prst="rect">
            <a:avLst/>
          </a:prstGeom>
          <a:noFill/>
        </p:spPr>
        <p:txBody>
          <a:bodyPr wrap="none" rtlCol="0">
            <a:spAutoFit/>
          </a:bodyPr>
          <a:lstStyle/>
          <a:p>
            <a:r>
              <a:rPr lang="en-US" dirty="0">
                <a:solidFill>
                  <a:schemeClr val="bg1"/>
                </a:solidFill>
              </a:rPr>
              <a:t>Anxiety and </a:t>
            </a:r>
          </a:p>
          <a:p>
            <a:r>
              <a:rPr lang="en-US" dirty="0">
                <a:solidFill>
                  <a:schemeClr val="bg1"/>
                </a:solidFill>
              </a:rPr>
              <a:t>uncertainty for</a:t>
            </a:r>
          </a:p>
          <a:p>
            <a:r>
              <a:rPr lang="en-US" dirty="0">
                <a:solidFill>
                  <a:schemeClr val="bg1"/>
                </a:solidFill>
              </a:rPr>
              <a:t>the new solution</a:t>
            </a:r>
          </a:p>
        </p:txBody>
      </p:sp>
      <p:sp>
        <p:nvSpPr>
          <p:cNvPr id="54" name="TextBox 53">
            <a:extLst>
              <a:ext uri="{FF2B5EF4-FFF2-40B4-BE49-F238E27FC236}">
                <a16:creationId xmlns:a16="http://schemas.microsoft.com/office/drawing/2014/main" id="{3871594E-B466-CB43-95A2-B033A6EF7A45}"/>
              </a:ext>
            </a:extLst>
          </p:cNvPr>
          <p:cNvSpPr txBox="1"/>
          <p:nvPr/>
        </p:nvSpPr>
        <p:spPr>
          <a:xfrm>
            <a:off x="4122518" y="1873267"/>
            <a:ext cx="1692771" cy="923330"/>
          </a:xfrm>
          <a:prstGeom prst="rect">
            <a:avLst/>
          </a:prstGeom>
          <a:noFill/>
        </p:spPr>
        <p:txBody>
          <a:bodyPr wrap="none" rtlCol="0">
            <a:spAutoFit/>
          </a:bodyPr>
          <a:lstStyle/>
          <a:p>
            <a:pPr algn="ctr"/>
            <a:r>
              <a:rPr lang="en-US" dirty="0">
                <a:solidFill>
                  <a:schemeClr val="bg1"/>
                </a:solidFill>
              </a:rPr>
              <a:t>PUSH</a:t>
            </a:r>
          </a:p>
          <a:p>
            <a:pPr algn="ctr"/>
            <a:r>
              <a:rPr lang="en-US" dirty="0">
                <a:solidFill>
                  <a:schemeClr val="bg1"/>
                </a:solidFill>
              </a:rPr>
              <a:t>Problem with </a:t>
            </a:r>
          </a:p>
          <a:p>
            <a:pPr algn="ctr"/>
            <a:r>
              <a:rPr lang="en-US" dirty="0">
                <a:solidFill>
                  <a:schemeClr val="bg1"/>
                </a:solidFill>
              </a:rPr>
              <a:t>current solution</a:t>
            </a:r>
          </a:p>
        </p:txBody>
      </p:sp>
      <p:sp>
        <p:nvSpPr>
          <p:cNvPr id="56" name="TextBox 55">
            <a:extLst>
              <a:ext uri="{FF2B5EF4-FFF2-40B4-BE49-F238E27FC236}">
                <a16:creationId xmlns:a16="http://schemas.microsoft.com/office/drawing/2014/main" id="{9904F716-769E-9D41-8E65-CB4230216A93}"/>
              </a:ext>
            </a:extLst>
          </p:cNvPr>
          <p:cNvSpPr txBox="1"/>
          <p:nvPr/>
        </p:nvSpPr>
        <p:spPr>
          <a:xfrm>
            <a:off x="6333420" y="1831288"/>
            <a:ext cx="1692771" cy="923330"/>
          </a:xfrm>
          <a:prstGeom prst="rect">
            <a:avLst/>
          </a:prstGeom>
          <a:noFill/>
        </p:spPr>
        <p:txBody>
          <a:bodyPr wrap="none" rtlCol="0">
            <a:spAutoFit/>
          </a:bodyPr>
          <a:lstStyle/>
          <a:p>
            <a:pPr algn="ctr"/>
            <a:r>
              <a:rPr lang="en-US" dirty="0">
                <a:solidFill>
                  <a:schemeClr val="bg1"/>
                </a:solidFill>
              </a:rPr>
              <a:t>PULL</a:t>
            </a:r>
          </a:p>
          <a:p>
            <a:pPr algn="ctr"/>
            <a:r>
              <a:rPr lang="en-US" dirty="0">
                <a:solidFill>
                  <a:schemeClr val="bg1"/>
                </a:solidFill>
              </a:rPr>
              <a:t>Attraction for</a:t>
            </a:r>
          </a:p>
          <a:p>
            <a:pPr algn="ctr"/>
            <a:r>
              <a:rPr lang="en-US" dirty="0">
                <a:solidFill>
                  <a:schemeClr val="bg1"/>
                </a:solidFill>
              </a:rPr>
              <a:t>current solution</a:t>
            </a:r>
          </a:p>
        </p:txBody>
      </p:sp>
      <p:sp>
        <p:nvSpPr>
          <p:cNvPr id="57" name="TextBox 56">
            <a:extLst>
              <a:ext uri="{FF2B5EF4-FFF2-40B4-BE49-F238E27FC236}">
                <a16:creationId xmlns:a16="http://schemas.microsoft.com/office/drawing/2014/main" id="{55910326-DF28-8243-AC3F-48B38017B5D6}"/>
              </a:ext>
            </a:extLst>
          </p:cNvPr>
          <p:cNvSpPr txBox="1"/>
          <p:nvPr/>
        </p:nvSpPr>
        <p:spPr>
          <a:xfrm>
            <a:off x="557368" y="5860301"/>
            <a:ext cx="4285092" cy="646331"/>
          </a:xfrm>
          <a:prstGeom prst="rect">
            <a:avLst/>
          </a:prstGeom>
          <a:noFill/>
        </p:spPr>
        <p:txBody>
          <a:bodyPr vert="horz" wrap="square" rtlCol="0">
            <a:spAutoFit/>
          </a:bodyPr>
          <a:lstStyle/>
          <a:p>
            <a:pPr algn="ctr"/>
            <a:r>
              <a:rPr lang="en-US" dirty="0">
                <a:solidFill>
                  <a:schemeClr val="bg2">
                    <a:lumMod val="25000"/>
                  </a:schemeClr>
                </a:solidFill>
              </a:rPr>
              <a:t>Progress-hindering forces.</a:t>
            </a:r>
          </a:p>
          <a:p>
            <a:pPr algn="ctr"/>
            <a:r>
              <a:rPr lang="en-US" dirty="0">
                <a:solidFill>
                  <a:schemeClr val="bg2">
                    <a:lumMod val="25000"/>
                  </a:schemeClr>
                </a:solidFill>
              </a:rPr>
              <a:t>Reasons to stay</a:t>
            </a:r>
          </a:p>
        </p:txBody>
      </p:sp>
      <p:grpSp>
        <p:nvGrpSpPr>
          <p:cNvPr id="32" name="Ryhmä 22">
            <a:extLst>
              <a:ext uri="{FF2B5EF4-FFF2-40B4-BE49-F238E27FC236}">
                <a16:creationId xmlns:a16="http://schemas.microsoft.com/office/drawing/2014/main" id="{1A61F537-6BEF-924E-A591-0CE8216E2CD9}"/>
              </a:ext>
            </a:extLst>
          </p:cNvPr>
          <p:cNvGrpSpPr/>
          <p:nvPr/>
        </p:nvGrpSpPr>
        <p:grpSpPr>
          <a:xfrm flipH="1">
            <a:off x="10328675" y="2937504"/>
            <a:ext cx="1296144" cy="1296144"/>
            <a:chOff x="-190464" y="2449946"/>
            <a:chExt cx="1958109" cy="1958109"/>
          </a:xfrm>
          <a:solidFill>
            <a:schemeClr val="accent2"/>
          </a:solidFill>
        </p:grpSpPr>
        <p:sp>
          <p:nvSpPr>
            <p:cNvPr id="33" name="Vuokaaviosymboli: Liitin 26">
              <a:extLst>
                <a:ext uri="{FF2B5EF4-FFF2-40B4-BE49-F238E27FC236}">
                  <a16:creationId xmlns:a16="http://schemas.microsoft.com/office/drawing/2014/main" id="{2289B019-3AA4-C149-AA6B-0797BF0EDCD1}"/>
                </a:ext>
              </a:extLst>
            </p:cNvPr>
            <p:cNvSpPr/>
            <p:nvPr/>
          </p:nvSpPr>
          <p:spPr>
            <a:xfrm>
              <a:off x="-190464"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a:ln>
                  <a:noFill/>
                </a:ln>
                <a:solidFill>
                  <a:srgbClr val="FFFFFF"/>
                </a:solidFill>
                <a:effectLst/>
                <a:uLnTx/>
                <a:uFillTx/>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34" name="Kuva 27">
              <a:extLst>
                <a:ext uri="{FF2B5EF4-FFF2-40B4-BE49-F238E27FC236}">
                  <a16:creationId xmlns:a16="http://schemas.microsoft.com/office/drawing/2014/main" id="{20B254DF-295B-9148-90FA-325D19F565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89" y="2743200"/>
              <a:ext cx="1371600" cy="1371600"/>
            </a:xfrm>
            <a:prstGeom prst="rect">
              <a:avLst/>
            </a:prstGeom>
            <a:grpFill/>
          </p:spPr>
        </p:pic>
      </p:grpSp>
      <p:sp>
        <p:nvSpPr>
          <p:cNvPr id="73" name="TextBox 72">
            <a:extLst>
              <a:ext uri="{FF2B5EF4-FFF2-40B4-BE49-F238E27FC236}">
                <a16:creationId xmlns:a16="http://schemas.microsoft.com/office/drawing/2014/main" id="{39F7E11E-18FB-9E49-B003-F1818F77E2D1}"/>
              </a:ext>
            </a:extLst>
          </p:cNvPr>
          <p:cNvSpPr txBox="1"/>
          <p:nvPr/>
        </p:nvSpPr>
        <p:spPr>
          <a:xfrm>
            <a:off x="2250213" y="3299424"/>
            <a:ext cx="1176793" cy="646331"/>
          </a:xfrm>
          <a:prstGeom prst="rect">
            <a:avLst/>
          </a:prstGeom>
          <a:noFill/>
        </p:spPr>
        <p:txBody>
          <a:bodyPr wrap="square" rtlCol="0">
            <a:spAutoFit/>
          </a:bodyPr>
          <a:lstStyle/>
          <a:p>
            <a:pPr algn="ctr"/>
            <a:r>
              <a:rPr lang="en-FI" dirty="0">
                <a:solidFill>
                  <a:schemeClr val="bg2">
                    <a:lumMod val="25000"/>
                  </a:schemeClr>
                </a:solidFill>
              </a:rPr>
              <a:t>Old </a:t>
            </a:r>
          </a:p>
          <a:p>
            <a:pPr algn="ctr"/>
            <a:r>
              <a:rPr lang="en-FI" dirty="0">
                <a:solidFill>
                  <a:schemeClr val="bg2">
                    <a:lumMod val="25000"/>
                  </a:schemeClr>
                </a:solidFill>
              </a:rPr>
              <a:t>behaviour</a:t>
            </a:r>
          </a:p>
        </p:txBody>
      </p:sp>
      <p:sp>
        <p:nvSpPr>
          <p:cNvPr id="76" name="TextBox 75">
            <a:extLst>
              <a:ext uri="{FF2B5EF4-FFF2-40B4-BE49-F238E27FC236}">
                <a16:creationId xmlns:a16="http://schemas.microsoft.com/office/drawing/2014/main" id="{6D7D6DF1-CBB0-6945-9752-75A47D7E0C97}"/>
              </a:ext>
            </a:extLst>
          </p:cNvPr>
          <p:cNvSpPr txBox="1"/>
          <p:nvPr/>
        </p:nvSpPr>
        <p:spPr>
          <a:xfrm>
            <a:off x="8837505" y="3312308"/>
            <a:ext cx="1176793" cy="646331"/>
          </a:xfrm>
          <a:prstGeom prst="rect">
            <a:avLst/>
          </a:prstGeom>
          <a:noFill/>
        </p:spPr>
        <p:txBody>
          <a:bodyPr wrap="square" rtlCol="0">
            <a:spAutoFit/>
          </a:bodyPr>
          <a:lstStyle/>
          <a:p>
            <a:pPr algn="ctr"/>
            <a:r>
              <a:rPr lang="en-FI" dirty="0">
                <a:solidFill>
                  <a:schemeClr val="bg2">
                    <a:lumMod val="25000"/>
                  </a:schemeClr>
                </a:solidFill>
              </a:rPr>
              <a:t>New </a:t>
            </a:r>
          </a:p>
          <a:p>
            <a:pPr algn="ctr"/>
            <a:r>
              <a:rPr lang="en-FI" dirty="0">
                <a:solidFill>
                  <a:schemeClr val="bg2">
                    <a:lumMod val="25000"/>
                  </a:schemeClr>
                </a:solidFill>
              </a:rPr>
              <a:t>behaviour</a:t>
            </a:r>
          </a:p>
        </p:txBody>
      </p:sp>
      <p:sp>
        <p:nvSpPr>
          <p:cNvPr id="77" name="Text Placeholder 1">
            <a:extLst>
              <a:ext uri="{FF2B5EF4-FFF2-40B4-BE49-F238E27FC236}">
                <a16:creationId xmlns:a16="http://schemas.microsoft.com/office/drawing/2014/main" id="{8F86A850-DEBC-504B-9BAC-0EEC65CB23EC}"/>
              </a:ext>
            </a:extLst>
          </p:cNvPr>
          <p:cNvSpPr txBox="1">
            <a:spLocks/>
          </p:cNvSpPr>
          <p:nvPr/>
        </p:nvSpPr>
        <p:spPr>
          <a:xfrm>
            <a:off x="624265" y="196619"/>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000" b="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The Forces of Progress</a:t>
            </a:r>
            <a:endParaRPr lang="fi-FI" sz="3000" b="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81" name="Picture 80" descr="Logo, company name&#10;&#10;Description automatically generated">
            <a:extLst>
              <a:ext uri="{FF2B5EF4-FFF2-40B4-BE49-F238E27FC236}">
                <a16:creationId xmlns:a16="http://schemas.microsoft.com/office/drawing/2014/main" id="{5E5E350D-B15A-AD42-9FE4-7D61B4E6A730}"/>
              </a:ext>
            </a:extLst>
          </p:cNvPr>
          <p:cNvPicPr>
            <a:picLocks noChangeAspect="1"/>
          </p:cNvPicPr>
          <p:nvPr/>
        </p:nvPicPr>
        <p:blipFill>
          <a:blip r:embed="rId4"/>
          <a:stretch>
            <a:fillRect/>
          </a:stretch>
        </p:blipFill>
        <p:spPr>
          <a:xfrm>
            <a:off x="10776520" y="6418577"/>
            <a:ext cx="1024565" cy="394799"/>
          </a:xfrm>
          <a:prstGeom prst="rect">
            <a:avLst/>
          </a:prstGeom>
        </p:spPr>
      </p:pic>
      <p:sp>
        <p:nvSpPr>
          <p:cNvPr id="42" name="Rectangle 41">
            <a:extLst>
              <a:ext uri="{FF2B5EF4-FFF2-40B4-BE49-F238E27FC236}">
                <a16:creationId xmlns:a16="http://schemas.microsoft.com/office/drawing/2014/main" id="{C619E6F3-20EC-7D4A-A282-D61FD97BA1DB}"/>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Tree>
    <p:extLst>
      <p:ext uri="{BB962C8B-B14F-4D97-AF65-F5344CB8AC3E}">
        <p14:creationId xmlns:p14="http://schemas.microsoft.com/office/powerpoint/2010/main" val="551324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2789699A-D6C0-BA4F-B5C6-53E57FC5D270}"/>
              </a:ext>
            </a:extLst>
          </p:cNvPr>
          <p:cNvSpPr/>
          <p:nvPr/>
        </p:nvSpPr>
        <p:spPr>
          <a:xfrm>
            <a:off x="767408" y="1495060"/>
            <a:ext cx="5202597"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400" dirty="0">
                <a:solidFill>
                  <a:schemeClr val="bg2">
                    <a:lumMod val="50000"/>
                  </a:schemeClr>
                </a:solidFill>
              </a:rPr>
              <a:t>What are the problems with the current solution that might push them towards a new solution.</a:t>
            </a:r>
          </a:p>
        </p:txBody>
      </p:sp>
      <p:sp>
        <p:nvSpPr>
          <p:cNvPr id="18" name="Rounded Rectangle 17">
            <a:extLst>
              <a:ext uri="{FF2B5EF4-FFF2-40B4-BE49-F238E27FC236}">
                <a16:creationId xmlns:a16="http://schemas.microsoft.com/office/drawing/2014/main" id="{74F5CEBE-A461-B843-8B15-112B76FA5B6E}"/>
              </a:ext>
            </a:extLst>
          </p:cNvPr>
          <p:cNvSpPr/>
          <p:nvPr/>
        </p:nvSpPr>
        <p:spPr>
          <a:xfrm>
            <a:off x="6484140" y="1495060"/>
            <a:ext cx="5209351"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400" dirty="0">
                <a:solidFill>
                  <a:schemeClr val="bg2">
                    <a:lumMod val="50000"/>
                  </a:schemeClr>
                </a:solidFill>
              </a:rPr>
              <a:t>What is the attraction for the new solution.</a:t>
            </a:r>
          </a:p>
        </p:txBody>
      </p:sp>
      <p:sp>
        <p:nvSpPr>
          <p:cNvPr id="22" name="Rounded Rectangle 21">
            <a:extLst>
              <a:ext uri="{FF2B5EF4-FFF2-40B4-BE49-F238E27FC236}">
                <a16:creationId xmlns:a16="http://schemas.microsoft.com/office/drawing/2014/main" id="{BBA1ED4D-F45F-904A-B5DA-3024C8A204C4}"/>
              </a:ext>
            </a:extLst>
          </p:cNvPr>
          <p:cNvSpPr/>
          <p:nvPr/>
        </p:nvSpPr>
        <p:spPr>
          <a:xfrm>
            <a:off x="793294" y="4272544"/>
            <a:ext cx="5202597"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1400" dirty="0">
                <a:solidFill>
                  <a:schemeClr val="bg2">
                    <a:lumMod val="50000"/>
                  </a:schemeClr>
                </a:solidFill>
              </a:rPr>
              <a:t>O</a:t>
            </a:r>
            <a:r>
              <a:rPr lang="en-FI" sz="1400" dirty="0">
                <a:solidFill>
                  <a:schemeClr val="bg2">
                    <a:lumMod val="50000"/>
                  </a:schemeClr>
                </a:solidFill>
              </a:rPr>
              <a:t>ld habits / familiarity (list the habits that hold your customer back)</a:t>
            </a:r>
          </a:p>
        </p:txBody>
      </p:sp>
      <p:sp>
        <p:nvSpPr>
          <p:cNvPr id="25" name="Rounded Rectangle 24">
            <a:extLst>
              <a:ext uri="{FF2B5EF4-FFF2-40B4-BE49-F238E27FC236}">
                <a16:creationId xmlns:a16="http://schemas.microsoft.com/office/drawing/2014/main" id="{C2D094EB-09B4-EE49-883A-3499142C180D}"/>
              </a:ext>
            </a:extLst>
          </p:cNvPr>
          <p:cNvSpPr/>
          <p:nvPr/>
        </p:nvSpPr>
        <p:spPr>
          <a:xfrm>
            <a:off x="6478852" y="4305281"/>
            <a:ext cx="5214640" cy="214805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1400" dirty="0">
                <a:solidFill>
                  <a:schemeClr val="bg2">
                    <a:lumMod val="50000"/>
                  </a:schemeClr>
                </a:solidFill>
              </a:rPr>
              <a:t>List the reasons of resistance to change, fears, anxieties and uncertainties.</a:t>
            </a:r>
            <a:endParaRPr lang="en-FI" sz="1400" dirty="0">
              <a:solidFill>
                <a:schemeClr val="bg2">
                  <a:lumMod val="50000"/>
                </a:schemeClr>
              </a:solidFill>
            </a:endParaRPr>
          </a:p>
        </p:txBody>
      </p:sp>
      <p:sp>
        <p:nvSpPr>
          <p:cNvPr id="27" name="Rounded Rectangle 26">
            <a:extLst>
              <a:ext uri="{FF2B5EF4-FFF2-40B4-BE49-F238E27FC236}">
                <a16:creationId xmlns:a16="http://schemas.microsoft.com/office/drawing/2014/main" id="{2600C992-B210-7848-A884-5EEA0CD8DF27}"/>
              </a:ext>
            </a:extLst>
          </p:cNvPr>
          <p:cNvSpPr/>
          <p:nvPr/>
        </p:nvSpPr>
        <p:spPr>
          <a:xfrm>
            <a:off x="9120336" y="122857"/>
            <a:ext cx="2592288" cy="4277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dirty="0">
                <a:solidFill>
                  <a:schemeClr val="bg2">
                    <a:lumMod val="50000"/>
                  </a:schemeClr>
                </a:solidFill>
              </a:rPr>
              <a:t>Version</a:t>
            </a:r>
          </a:p>
        </p:txBody>
      </p:sp>
      <p:sp>
        <p:nvSpPr>
          <p:cNvPr id="5" name="TextBox 4">
            <a:extLst>
              <a:ext uri="{FF2B5EF4-FFF2-40B4-BE49-F238E27FC236}">
                <a16:creationId xmlns:a16="http://schemas.microsoft.com/office/drawing/2014/main" id="{326DF618-B420-A14D-83BB-E9A0F3689293}"/>
              </a:ext>
            </a:extLst>
          </p:cNvPr>
          <p:cNvSpPr txBox="1"/>
          <p:nvPr/>
        </p:nvSpPr>
        <p:spPr>
          <a:xfrm>
            <a:off x="793294" y="1020556"/>
            <a:ext cx="889987" cy="338554"/>
          </a:xfrm>
          <a:prstGeom prst="rect">
            <a:avLst/>
          </a:prstGeom>
          <a:noFill/>
        </p:spPr>
        <p:txBody>
          <a:bodyPr wrap="none" rtlCol="0">
            <a:spAutoFit/>
          </a:bodyPr>
          <a:lstStyle/>
          <a:p>
            <a:r>
              <a:rPr lang="en-FI" sz="1600" b="1" dirty="0">
                <a:solidFill>
                  <a:schemeClr val="bg2">
                    <a:lumMod val="25000"/>
                  </a:schemeClr>
                </a:solidFill>
              </a:rPr>
              <a:t>1. PUSH</a:t>
            </a:r>
          </a:p>
        </p:txBody>
      </p:sp>
      <p:sp>
        <p:nvSpPr>
          <p:cNvPr id="28" name="TextBox 27">
            <a:extLst>
              <a:ext uri="{FF2B5EF4-FFF2-40B4-BE49-F238E27FC236}">
                <a16:creationId xmlns:a16="http://schemas.microsoft.com/office/drawing/2014/main" id="{E8570DAB-FAEC-8845-A8D7-BBCD9F4FAC20}"/>
              </a:ext>
            </a:extLst>
          </p:cNvPr>
          <p:cNvSpPr txBox="1"/>
          <p:nvPr/>
        </p:nvSpPr>
        <p:spPr>
          <a:xfrm>
            <a:off x="6478851" y="1091751"/>
            <a:ext cx="5233773" cy="338554"/>
          </a:xfrm>
          <a:prstGeom prst="rect">
            <a:avLst/>
          </a:prstGeom>
          <a:noFill/>
        </p:spPr>
        <p:txBody>
          <a:bodyPr wrap="square" rtlCol="0">
            <a:spAutoFit/>
          </a:bodyPr>
          <a:lstStyle/>
          <a:p>
            <a:r>
              <a:rPr lang="en-FI" sz="1600" b="1" dirty="0">
                <a:solidFill>
                  <a:schemeClr val="bg2">
                    <a:lumMod val="25000"/>
                  </a:schemeClr>
                </a:solidFill>
              </a:rPr>
              <a:t>2. PULL</a:t>
            </a:r>
          </a:p>
        </p:txBody>
      </p:sp>
      <p:sp>
        <p:nvSpPr>
          <p:cNvPr id="30" name="TextBox 29">
            <a:extLst>
              <a:ext uri="{FF2B5EF4-FFF2-40B4-BE49-F238E27FC236}">
                <a16:creationId xmlns:a16="http://schemas.microsoft.com/office/drawing/2014/main" id="{C55119D5-030A-2A49-9ACA-74FBB4E98A43}"/>
              </a:ext>
            </a:extLst>
          </p:cNvPr>
          <p:cNvSpPr txBox="1"/>
          <p:nvPr/>
        </p:nvSpPr>
        <p:spPr>
          <a:xfrm>
            <a:off x="767408" y="3935950"/>
            <a:ext cx="2448272" cy="338554"/>
          </a:xfrm>
          <a:prstGeom prst="rect">
            <a:avLst/>
          </a:prstGeom>
          <a:noFill/>
        </p:spPr>
        <p:txBody>
          <a:bodyPr wrap="square" rtlCol="0">
            <a:spAutoFit/>
          </a:bodyPr>
          <a:lstStyle/>
          <a:p>
            <a:r>
              <a:rPr lang="en-FI" sz="1600" b="1" dirty="0">
                <a:solidFill>
                  <a:schemeClr val="bg2">
                    <a:lumMod val="25000"/>
                  </a:schemeClr>
                </a:solidFill>
              </a:rPr>
              <a:t>3. HABITS</a:t>
            </a:r>
          </a:p>
        </p:txBody>
      </p:sp>
      <p:sp>
        <p:nvSpPr>
          <p:cNvPr id="31" name="TextBox 30">
            <a:extLst>
              <a:ext uri="{FF2B5EF4-FFF2-40B4-BE49-F238E27FC236}">
                <a16:creationId xmlns:a16="http://schemas.microsoft.com/office/drawing/2014/main" id="{4273E493-A7D5-BE4E-8ABC-423447EBE3BF}"/>
              </a:ext>
            </a:extLst>
          </p:cNvPr>
          <p:cNvSpPr txBox="1"/>
          <p:nvPr/>
        </p:nvSpPr>
        <p:spPr>
          <a:xfrm>
            <a:off x="6480632" y="3951064"/>
            <a:ext cx="3863839" cy="338554"/>
          </a:xfrm>
          <a:prstGeom prst="rect">
            <a:avLst/>
          </a:prstGeom>
          <a:noFill/>
        </p:spPr>
        <p:txBody>
          <a:bodyPr wrap="square" rtlCol="0">
            <a:spAutoFit/>
          </a:bodyPr>
          <a:lstStyle/>
          <a:p>
            <a:r>
              <a:rPr lang="en-FI" sz="1600" b="1" dirty="0">
                <a:solidFill>
                  <a:schemeClr val="bg2">
                    <a:lumMod val="25000"/>
                  </a:schemeClr>
                </a:solidFill>
              </a:rPr>
              <a:t>4. ANXIETY</a:t>
            </a:r>
          </a:p>
        </p:txBody>
      </p:sp>
      <p:sp>
        <p:nvSpPr>
          <p:cNvPr id="32" name="Text Placeholder 1">
            <a:extLst>
              <a:ext uri="{FF2B5EF4-FFF2-40B4-BE49-F238E27FC236}">
                <a16:creationId xmlns:a16="http://schemas.microsoft.com/office/drawing/2014/main" id="{86EA8775-79CE-194D-9B7B-EBE350E9BA1E}"/>
              </a:ext>
            </a:extLst>
          </p:cNvPr>
          <p:cNvSpPr txBox="1">
            <a:spLocks/>
          </p:cNvSpPr>
          <p:nvPr/>
        </p:nvSpPr>
        <p:spPr>
          <a:xfrm>
            <a:off x="1900110" y="152104"/>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The Forces of Progress Canvas</a:t>
            </a:r>
            <a:endParaRPr lang="fi-FI" sz="2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36" name="Picture 35" descr="Logo, company name&#10;&#10;Description automatically generated">
            <a:extLst>
              <a:ext uri="{FF2B5EF4-FFF2-40B4-BE49-F238E27FC236}">
                <a16:creationId xmlns:a16="http://schemas.microsoft.com/office/drawing/2014/main" id="{67A358C0-CAE8-8247-8DD1-C34190364F8B}"/>
              </a:ext>
            </a:extLst>
          </p:cNvPr>
          <p:cNvPicPr>
            <a:picLocks noChangeAspect="1"/>
          </p:cNvPicPr>
          <p:nvPr/>
        </p:nvPicPr>
        <p:blipFill>
          <a:blip r:embed="rId3"/>
          <a:stretch>
            <a:fillRect/>
          </a:stretch>
        </p:blipFill>
        <p:spPr>
          <a:xfrm>
            <a:off x="10776520" y="6490585"/>
            <a:ext cx="1024565" cy="394799"/>
          </a:xfrm>
          <a:prstGeom prst="rect">
            <a:avLst/>
          </a:prstGeom>
        </p:spPr>
      </p:pic>
    </p:spTree>
    <p:extLst>
      <p:ext uri="{BB962C8B-B14F-4D97-AF65-F5344CB8AC3E}">
        <p14:creationId xmlns:p14="http://schemas.microsoft.com/office/powerpoint/2010/main" val="1566357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2" name="Oval 31">
            <a:extLst>
              <a:ext uri="{FF2B5EF4-FFF2-40B4-BE49-F238E27FC236}">
                <a16:creationId xmlns:a16="http://schemas.microsoft.com/office/drawing/2014/main" id="{8C7F4786-8F46-1C48-BC9B-19A7FFF318F8}"/>
              </a:ext>
            </a:extLst>
          </p:cNvPr>
          <p:cNvSpPr/>
          <p:nvPr/>
        </p:nvSpPr>
        <p:spPr>
          <a:xfrm>
            <a:off x="6531296" y="647184"/>
            <a:ext cx="5563632" cy="5563632"/>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24" name="Title 1">
            <a:extLst>
              <a:ext uri="{FF2B5EF4-FFF2-40B4-BE49-F238E27FC236}">
                <a16:creationId xmlns:a16="http://schemas.microsoft.com/office/drawing/2014/main" id="{F25F1741-1642-F746-8D58-11511DB9E30E}"/>
              </a:ext>
            </a:extLst>
          </p:cNvPr>
          <p:cNvSpPr>
            <a:spLocks noGrp="1"/>
          </p:cNvSpPr>
          <p:nvPr>
            <p:ph type="title"/>
          </p:nvPr>
        </p:nvSpPr>
        <p:spPr>
          <a:xfrm>
            <a:off x="1898108" y="569103"/>
            <a:ext cx="5791471" cy="1325563"/>
          </a:xfrm>
        </p:spPr>
        <p:txBody>
          <a:bodyPr>
            <a:normAutofit/>
          </a:bodyPr>
          <a:lstStyle/>
          <a:p>
            <a:r>
              <a:rPr lang="en-US" sz="3500" dirty="0">
                <a:solidFill>
                  <a:schemeClr val="bg2">
                    <a:lumMod val="25000"/>
                  </a:schemeClr>
                </a:solidFill>
              </a:rPr>
              <a:t>About Viima</a:t>
            </a:r>
          </a:p>
        </p:txBody>
      </p:sp>
      <p:sp>
        <p:nvSpPr>
          <p:cNvPr id="26" name="Rounded Rectangle 25">
            <a:hlinkClick r:id="rId3"/>
            <a:extLst>
              <a:ext uri="{FF2B5EF4-FFF2-40B4-BE49-F238E27FC236}">
                <a16:creationId xmlns:a16="http://schemas.microsoft.com/office/drawing/2014/main" id="{ABB8A1A6-BAB7-5D41-A47F-5D9472D4523D}"/>
              </a:ext>
            </a:extLst>
          </p:cNvPr>
          <p:cNvSpPr/>
          <p:nvPr/>
        </p:nvSpPr>
        <p:spPr>
          <a:xfrm>
            <a:off x="887761" y="5686428"/>
            <a:ext cx="3168352" cy="72008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a:t>START FOR FREE</a:t>
            </a:r>
          </a:p>
        </p:txBody>
      </p:sp>
      <p:sp>
        <p:nvSpPr>
          <p:cNvPr id="2" name="Rectangle 1">
            <a:extLst>
              <a:ext uri="{FF2B5EF4-FFF2-40B4-BE49-F238E27FC236}">
                <a16:creationId xmlns:a16="http://schemas.microsoft.com/office/drawing/2014/main" id="{09C75995-CF82-8049-9B1A-F500B02FC6C5}"/>
              </a:ext>
            </a:extLst>
          </p:cNvPr>
          <p:cNvSpPr/>
          <p:nvPr/>
        </p:nvSpPr>
        <p:spPr>
          <a:xfrm>
            <a:off x="887761" y="1897472"/>
            <a:ext cx="5506446" cy="3600986"/>
          </a:xfrm>
          <a:prstGeom prst="rect">
            <a:avLst/>
          </a:prstGeom>
        </p:spPr>
        <p:txBody>
          <a:bodyPr wrap="square">
            <a:spAutoFit/>
          </a:bodyPr>
          <a:lstStyle/>
          <a:p>
            <a:pPr>
              <a:spcAft>
                <a:spcPts val="1200"/>
              </a:spcAft>
            </a:pPr>
            <a:r>
              <a:rPr lang="en-US" dirty="0">
                <a:solidFill>
                  <a:schemeClr val="bg2">
                    <a:lumMod val="25000"/>
                  </a:schemeClr>
                </a:solidFill>
              </a:rPr>
              <a:t>We’re on a mission to help organizations make more innovation happen.</a:t>
            </a:r>
          </a:p>
          <a:p>
            <a:pPr>
              <a:spcAft>
                <a:spcPts val="1200"/>
              </a:spcAft>
            </a:pPr>
            <a:r>
              <a:rPr lang="en-US" b="1" dirty="0" err="1">
                <a:solidFill>
                  <a:schemeClr val="bg2">
                    <a:lumMod val="25000"/>
                  </a:schemeClr>
                </a:solidFill>
              </a:rPr>
              <a:t>Viima</a:t>
            </a:r>
            <a:r>
              <a:rPr lang="en-US" b="1" dirty="0">
                <a:solidFill>
                  <a:schemeClr val="bg2">
                    <a:lumMod val="25000"/>
                  </a:schemeClr>
                </a:solidFill>
              </a:rPr>
              <a:t> is the all-in-one innovation platform that helps you go from ideas to innovations</a:t>
            </a:r>
            <a:r>
              <a:rPr lang="en-US" dirty="0">
                <a:solidFill>
                  <a:schemeClr val="bg2">
                    <a:lumMod val="25000"/>
                  </a:schemeClr>
                </a:solidFill>
              </a:rPr>
              <a:t>, every step of the way.</a:t>
            </a:r>
          </a:p>
          <a:p>
            <a:pPr>
              <a:spcAft>
                <a:spcPts val="1200"/>
              </a:spcAft>
            </a:pPr>
            <a:r>
              <a:rPr lang="en-US" dirty="0">
                <a:solidFill>
                  <a:schemeClr val="bg2">
                    <a:lumMod val="25000"/>
                  </a:schemeClr>
                </a:solidFill>
              </a:rPr>
              <a:t>Getting started is fast and easy and the best part is that </a:t>
            </a:r>
            <a:r>
              <a:rPr lang="en-US" dirty="0" err="1">
                <a:solidFill>
                  <a:schemeClr val="bg2">
                    <a:lumMod val="25000"/>
                  </a:schemeClr>
                </a:solidFill>
              </a:rPr>
              <a:t>Viima</a:t>
            </a:r>
            <a:r>
              <a:rPr lang="en-US" dirty="0">
                <a:solidFill>
                  <a:schemeClr val="bg2">
                    <a:lumMod val="25000"/>
                  </a:schemeClr>
                </a:solidFill>
              </a:rPr>
              <a:t> is completely free for an unlimited number of users!</a:t>
            </a:r>
          </a:p>
          <a:p>
            <a:pPr>
              <a:spcAft>
                <a:spcPts val="1200"/>
              </a:spcAft>
            </a:pPr>
            <a:r>
              <a:rPr lang="en-US" dirty="0">
                <a:solidFill>
                  <a:schemeClr val="bg2">
                    <a:lumMod val="25000"/>
                  </a:schemeClr>
                </a:solidFill>
              </a:rPr>
              <a:t>So, If you’re looking for a tool that can help you </a:t>
            </a:r>
            <a:r>
              <a:rPr lang="en-US" b="1" dirty="0">
                <a:solidFill>
                  <a:schemeClr val="bg2">
                    <a:lumMod val="25000"/>
                  </a:schemeClr>
                </a:solidFill>
              </a:rPr>
              <a:t>run and manage your innovation program with ease</a:t>
            </a:r>
            <a:r>
              <a:rPr lang="en-US" dirty="0">
                <a:solidFill>
                  <a:schemeClr val="bg2">
                    <a:lumMod val="25000"/>
                  </a:schemeClr>
                </a:solidFill>
              </a:rPr>
              <a:t>, you can get started in as little as 5 minutes at </a:t>
            </a:r>
            <a:r>
              <a:rPr lang="en-US" dirty="0">
                <a:solidFill>
                  <a:schemeClr val="bg2">
                    <a:lumMod val="25000"/>
                  </a:schemeClr>
                </a:solidFill>
                <a:hlinkClick r:id="rId3">
                  <a:extLst>
                    <a:ext uri="{A12FA001-AC4F-418D-AE19-62706E023703}">
                      <ahyp:hlinkClr xmlns:ahyp="http://schemas.microsoft.com/office/drawing/2018/hyperlinkcolor" val="tx"/>
                    </a:ext>
                  </a:extLst>
                </a:hlinkClick>
              </a:rPr>
              <a:t>viima.com</a:t>
            </a:r>
            <a:r>
              <a:rPr lang="en-US" dirty="0">
                <a:solidFill>
                  <a:schemeClr val="bg2">
                    <a:lumMod val="25000"/>
                  </a:schemeClr>
                </a:solidFill>
              </a:rPr>
              <a:t>.</a:t>
            </a:r>
          </a:p>
        </p:txBody>
      </p:sp>
      <p:pic>
        <p:nvPicPr>
          <p:cNvPr id="31" name="Picture 30" descr="A screenshot of a computer&#10;&#10;Description automatically generated">
            <a:extLst>
              <a:ext uri="{FF2B5EF4-FFF2-40B4-BE49-F238E27FC236}">
                <a16:creationId xmlns:a16="http://schemas.microsoft.com/office/drawing/2014/main" id="{9F198607-48E1-2846-B48F-44172D0379A7}"/>
              </a:ext>
            </a:extLst>
          </p:cNvPr>
          <p:cNvPicPr>
            <a:picLocks noChangeAspect="1"/>
          </p:cNvPicPr>
          <p:nvPr/>
        </p:nvPicPr>
        <p:blipFill>
          <a:blip r:embed="rId4"/>
          <a:stretch>
            <a:fillRect/>
          </a:stretch>
        </p:blipFill>
        <p:spPr>
          <a:xfrm>
            <a:off x="6668386" y="1764764"/>
            <a:ext cx="5289452" cy="3194829"/>
          </a:xfrm>
          <a:prstGeom prst="rect">
            <a:avLst/>
          </a:prstGeom>
        </p:spPr>
      </p:pic>
      <p:pic>
        <p:nvPicPr>
          <p:cNvPr id="33" name="Picture 32" descr="Logo, company name&#10;&#10;Description automatically generated">
            <a:extLst>
              <a:ext uri="{FF2B5EF4-FFF2-40B4-BE49-F238E27FC236}">
                <a16:creationId xmlns:a16="http://schemas.microsoft.com/office/drawing/2014/main" id="{E3322D2E-37C5-BB40-B5AA-8939F55786B6}"/>
              </a:ext>
            </a:extLst>
          </p:cNvPr>
          <p:cNvPicPr>
            <a:picLocks noChangeAspect="1"/>
          </p:cNvPicPr>
          <p:nvPr/>
        </p:nvPicPr>
        <p:blipFill>
          <a:blip r:embed="rId5"/>
          <a:stretch>
            <a:fillRect/>
          </a:stretch>
        </p:blipFill>
        <p:spPr>
          <a:xfrm>
            <a:off x="10776520" y="6418577"/>
            <a:ext cx="1024565" cy="394799"/>
          </a:xfrm>
          <a:prstGeom prst="rect">
            <a:avLst/>
          </a:prstGeom>
        </p:spPr>
      </p:pic>
      <p:grpSp>
        <p:nvGrpSpPr>
          <p:cNvPr id="13" name="Group 12">
            <a:extLst>
              <a:ext uri="{FF2B5EF4-FFF2-40B4-BE49-F238E27FC236}">
                <a16:creationId xmlns:a16="http://schemas.microsoft.com/office/drawing/2014/main" id="{D5BBF9ED-6E55-CD42-8B82-836C233BC506}"/>
              </a:ext>
            </a:extLst>
          </p:cNvPr>
          <p:cNvGrpSpPr/>
          <p:nvPr/>
        </p:nvGrpSpPr>
        <p:grpSpPr>
          <a:xfrm>
            <a:off x="1085210" y="922955"/>
            <a:ext cx="673676" cy="432048"/>
            <a:chOff x="595085" y="767380"/>
            <a:chExt cx="1016503" cy="651913"/>
          </a:xfrm>
        </p:grpSpPr>
        <p:sp>
          <p:nvSpPr>
            <p:cNvPr id="14" name="Chevron 13">
              <a:extLst>
                <a:ext uri="{FF2B5EF4-FFF2-40B4-BE49-F238E27FC236}">
                  <a16:creationId xmlns:a16="http://schemas.microsoft.com/office/drawing/2014/main" id="{11DCE560-EDE2-294C-A9E8-CA95602E16BD}"/>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5" name="Chevron 14">
              <a:extLst>
                <a:ext uri="{FF2B5EF4-FFF2-40B4-BE49-F238E27FC236}">
                  <a16:creationId xmlns:a16="http://schemas.microsoft.com/office/drawing/2014/main" id="{A1113460-DC0E-7044-AB92-41BF51B7464B}"/>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3568517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29" name="Curved Connector 28">
            <a:extLst>
              <a:ext uri="{FF2B5EF4-FFF2-40B4-BE49-F238E27FC236}">
                <a16:creationId xmlns:a16="http://schemas.microsoft.com/office/drawing/2014/main" id="{16C5D906-481E-A54A-B028-76B4FD398EAC}"/>
              </a:ext>
            </a:extLst>
          </p:cNvPr>
          <p:cNvCxnSpPr>
            <a:cxnSpLocks/>
          </p:cNvCxnSpPr>
          <p:nvPr/>
        </p:nvCxnSpPr>
        <p:spPr>
          <a:xfrm flipV="1">
            <a:off x="5811433" y="2291050"/>
            <a:ext cx="4627967" cy="1785462"/>
          </a:xfrm>
          <a:prstGeom prst="curvedConnector3">
            <a:avLst>
              <a:gd name="adj1" fmla="val 50000"/>
            </a:avLst>
          </a:prstGeom>
          <a:ln w="9525" cap="flat" cmpd="sng" algn="ctr">
            <a:solidFill>
              <a:srgbClr val="1CB5F2"/>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Curved Connector 29">
            <a:extLst>
              <a:ext uri="{FF2B5EF4-FFF2-40B4-BE49-F238E27FC236}">
                <a16:creationId xmlns:a16="http://schemas.microsoft.com/office/drawing/2014/main" id="{A3FF6EC0-7FCD-614A-B30D-FD0CB705BC24}"/>
              </a:ext>
            </a:extLst>
          </p:cNvPr>
          <p:cNvCxnSpPr>
            <a:cxnSpLocks/>
          </p:cNvCxnSpPr>
          <p:nvPr/>
        </p:nvCxnSpPr>
        <p:spPr>
          <a:xfrm rot="5400000" flipH="1" flipV="1">
            <a:off x="-173020" y="3602020"/>
            <a:ext cx="1522292" cy="1176252"/>
          </a:xfrm>
          <a:prstGeom prst="curvedConnector3">
            <a:avLst>
              <a:gd name="adj1" fmla="val 62013"/>
            </a:avLst>
          </a:prstGeom>
          <a:ln w="9525" cap="flat" cmpd="sng" algn="ctr">
            <a:solidFill>
              <a:srgbClr val="1CB5F2"/>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31" name="Group 30">
            <a:extLst>
              <a:ext uri="{FF2B5EF4-FFF2-40B4-BE49-F238E27FC236}">
                <a16:creationId xmlns:a16="http://schemas.microsoft.com/office/drawing/2014/main" id="{FCB01732-BF9A-4743-9F57-EBCE05294F8A}"/>
              </a:ext>
            </a:extLst>
          </p:cNvPr>
          <p:cNvGrpSpPr/>
          <p:nvPr/>
        </p:nvGrpSpPr>
        <p:grpSpPr>
          <a:xfrm>
            <a:off x="1076748" y="1866830"/>
            <a:ext cx="2510685" cy="2424353"/>
            <a:chOff x="551757" y="495609"/>
            <a:chExt cx="3160938" cy="3160938"/>
          </a:xfrm>
        </p:grpSpPr>
        <p:sp>
          <p:nvSpPr>
            <p:cNvPr id="32" name="Oval 31">
              <a:extLst>
                <a:ext uri="{FF2B5EF4-FFF2-40B4-BE49-F238E27FC236}">
                  <a16:creationId xmlns:a16="http://schemas.microsoft.com/office/drawing/2014/main" id="{2A6FD3E8-16D5-B146-BC18-C73C323E3F6C}"/>
                </a:ext>
              </a:extLst>
            </p:cNvPr>
            <p:cNvSpPr/>
            <p:nvPr/>
          </p:nvSpPr>
          <p:spPr>
            <a:xfrm>
              <a:off x="551757" y="495609"/>
              <a:ext cx="3160938" cy="3160938"/>
            </a:xfrm>
            <a:prstGeom prst="ellipse">
              <a:avLst/>
            </a:prstGeom>
            <a:solidFill>
              <a:srgbClr val="33DB87"/>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33" name="TextBox 32">
              <a:extLst>
                <a:ext uri="{FF2B5EF4-FFF2-40B4-BE49-F238E27FC236}">
                  <a16:creationId xmlns:a16="http://schemas.microsoft.com/office/drawing/2014/main" id="{04845F2C-C48D-2146-BCA4-6B25B552FF77}"/>
                </a:ext>
              </a:extLst>
            </p:cNvPr>
            <p:cNvSpPr txBox="1"/>
            <p:nvPr/>
          </p:nvSpPr>
          <p:spPr>
            <a:xfrm>
              <a:off x="606025" y="672268"/>
              <a:ext cx="3052404" cy="2327468"/>
            </a:xfrm>
            <a:prstGeom prst="rect">
              <a:avLst/>
            </a:prstGeom>
            <a:noFill/>
          </p:spPr>
          <p:txBody>
            <a:bodyPr wrap="square" rtlCol="0">
              <a:spAutoFit/>
            </a:bodyPr>
            <a:lstStyle/>
            <a:p>
              <a:pPr algn="ctr"/>
              <a:r>
                <a:rPr lang="en-US" sz="6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#1</a:t>
              </a:r>
              <a:br>
                <a:rPr lang="en-US" sz="4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br>
              <a:r>
                <a:rPr lang="en-US" sz="25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in global</a:t>
              </a:r>
              <a:br>
                <a:rPr lang="en-US" sz="25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br>
              <a:r>
                <a:rPr lang="en-US" sz="25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market share</a:t>
              </a:r>
              <a:r>
                <a:rPr lang="en-US" sz="2500" baseline="30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a:t>
              </a:r>
            </a:p>
          </p:txBody>
        </p:sp>
      </p:grpSp>
      <p:sp>
        <p:nvSpPr>
          <p:cNvPr id="34" name="Rectangle 33">
            <a:extLst>
              <a:ext uri="{FF2B5EF4-FFF2-40B4-BE49-F238E27FC236}">
                <a16:creationId xmlns:a16="http://schemas.microsoft.com/office/drawing/2014/main" id="{04CE2A7F-6BFA-7345-A689-36E9F584EB6B}"/>
              </a:ext>
            </a:extLst>
          </p:cNvPr>
          <p:cNvSpPr/>
          <p:nvPr/>
        </p:nvSpPr>
        <p:spPr>
          <a:xfrm>
            <a:off x="4853704" y="5194910"/>
            <a:ext cx="3081515" cy="1200329"/>
          </a:xfrm>
          <a:prstGeom prst="rect">
            <a:avLst/>
          </a:prstGeom>
        </p:spPr>
        <p:txBody>
          <a:bodyPr wrap="square">
            <a:spAutoFit/>
          </a:bodyPr>
          <a:lstStyle/>
          <a:p>
            <a:r>
              <a:rPr lang="en-GB" dirty="0">
                <a:solidFill>
                  <a:srgbClr val="777777"/>
                </a:solidFill>
                <a:latin typeface="Noto Sans Adlam" panose="020B0502040504020204" pitchFamily="34" charset="0"/>
                <a:ea typeface="Noto Sans Adlam" panose="020B0502040504020204" pitchFamily="34" charset="0"/>
                <a:cs typeface="Noto Sans Adlam" panose="020B0502040504020204" pitchFamily="34" charset="0"/>
              </a:rPr>
              <a:t>Our customers have rated us as</a:t>
            </a:r>
            <a:r>
              <a:rPr lang="en-GB" b="1" dirty="0">
                <a:solidFill>
                  <a:srgbClr val="777777"/>
                </a:solidFill>
                <a:latin typeface="Noto Sans Adlam" panose="020B0502040504020204" pitchFamily="34" charset="0"/>
                <a:ea typeface="Noto Sans Adlam" panose="020B0502040504020204" pitchFamily="34" charset="0"/>
                <a:cs typeface="Noto Sans Adlam" panose="020B0502040504020204" pitchFamily="34" charset="0"/>
              </a:rPr>
              <a:t> the best innovation management software in the world</a:t>
            </a:r>
            <a:r>
              <a:rPr lang="en-GB" dirty="0">
                <a:solidFill>
                  <a:srgbClr val="777777"/>
                </a:solidFill>
                <a:latin typeface="Noto Sans Adlam" panose="020B0502040504020204" pitchFamily="34" charset="0"/>
                <a:ea typeface="Noto Sans Adlam" panose="020B0502040504020204" pitchFamily="34" charset="0"/>
                <a:cs typeface="Noto Sans Adlam" panose="020B0502040504020204" pitchFamily="34" charset="0"/>
              </a:rPr>
              <a:t> for three years in a row. </a:t>
            </a:r>
            <a:endParaRPr lang="en-US" sz="2200" dirty="0">
              <a:solidFill>
                <a:srgbClr val="777777"/>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35" name="Group 34">
            <a:extLst>
              <a:ext uri="{FF2B5EF4-FFF2-40B4-BE49-F238E27FC236}">
                <a16:creationId xmlns:a16="http://schemas.microsoft.com/office/drawing/2014/main" id="{376ACB80-55E9-824E-9705-EDABB2EC7F1E}"/>
              </a:ext>
            </a:extLst>
          </p:cNvPr>
          <p:cNvGrpSpPr/>
          <p:nvPr/>
        </p:nvGrpSpPr>
        <p:grpSpPr>
          <a:xfrm>
            <a:off x="8857794" y="1421947"/>
            <a:ext cx="2338419" cy="2338419"/>
            <a:chOff x="5247915" y="3732429"/>
            <a:chExt cx="2798991" cy="2798991"/>
          </a:xfrm>
        </p:grpSpPr>
        <p:sp>
          <p:nvSpPr>
            <p:cNvPr id="36" name="Oval 35">
              <a:extLst>
                <a:ext uri="{FF2B5EF4-FFF2-40B4-BE49-F238E27FC236}">
                  <a16:creationId xmlns:a16="http://schemas.microsoft.com/office/drawing/2014/main" id="{4095B1B1-EFB0-FC4B-94BA-A635E08C2F4B}"/>
                </a:ext>
              </a:extLst>
            </p:cNvPr>
            <p:cNvSpPr/>
            <p:nvPr/>
          </p:nvSpPr>
          <p:spPr>
            <a:xfrm>
              <a:off x="5247915" y="3732429"/>
              <a:ext cx="2798991" cy="2798991"/>
            </a:xfrm>
            <a:prstGeom prst="ellipse">
              <a:avLst/>
            </a:prstGeom>
            <a:solidFill>
              <a:srgbClr val="33DB87"/>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37" name="TextBox 36">
              <a:extLst>
                <a:ext uri="{FF2B5EF4-FFF2-40B4-BE49-F238E27FC236}">
                  <a16:creationId xmlns:a16="http://schemas.microsoft.com/office/drawing/2014/main" id="{6935DCAB-C1BA-8C4B-A6F1-74C0425B1CBE}"/>
                </a:ext>
              </a:extLst>
            </p:cNvPr>
            <p:cNvSpPr txBox="1"/>
            <p:nvPr/>
          </p:nvSpPr>
          <p:spPr>
            <a:xfrm>
              <a:off x="5430577" y="4266853"/>
              <a:ext cx="2616329" cy="1705620"/>
            </a:xfrm>
            <a:prstGeom prst="rect">
              <a:avLst/>
            </a:prstGeom>
            <a:noFill/>
          </p:spPr>
          <p:txBody>
            <a:bodyPr wrap="square" rtlCol="0">
              <a:spAutoFit/>
            </a:bodyPr>
            <a:lstStyle/>
            <a:p>
              <a:pPr algn="ctr"/>
              <a:r>
                <a:rPr lang="en-US" sz="48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121%</a:t>
              </a:r>
              <a:br>
                <a:rPr lang="en-US" sz="36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br>
              <a:r>
                <a:rPr lang="en-US" sz="21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compound annual growth rate</a:t>
              </a:r>
            </a:p>
          </p:txBody>
        </p:sp>
      </p:grpSp>
      <p:grpSp>
        <p:nvGrpSpPr>
          <p:cNvPr id="38" name="Group 37">
            <a:extLst>
              <a:ext uri="{FF2B5EF4-FFF2-40B4-BE49-F238E27FC236}">
                <a16:creationId xmlns:a16="http://schemas.microsoft.com/office/drawing/2014/main" id="{381024A4-8F78-664B-8E88-2EC91401C146}"/>
              </a:ext>
            </a:extLst>
          </p:cNvPr>
          <p:cNvGrpSpPr/>
          <p:nvPr/>
        </p:nvGrpSpPr>
        <p:grpSpPr>
          <a:xfrm>
            <a:off x="4967271" y="2591156"/>
            <a:ext cx="2510685" cy="2510685"/>
            <a:chOff x="9030236" y="2631994"/>
            <a:chExt cx="2298166" cy="2298166"/>
          </a:xfrm>
          <a:effectLst>
            <a:outerShdw blurRad="50800" dist="38100" dir="2700000" algn="tl" rotWithShape="0">
              <a:prstClr val="black">
                <a:alpha val="20000"/>
              </a:prstClr>
            </a:outerShdw>
          </a:effectLst>
        </p:grpSpPr>
        <p:sp>
          <p:nvSpPr>
            <p:cNvPr id="39" name="Oval 38">
              <a:extLst>
                <a:ext uri="{FF2B5EF4-FFF2-40B4-BE49-F238E27FC236}">
                  <a16:creationId xmlns:a16="http://schemas.microsoft.com/office/drawing/2014/main" id="{9CB96552-B31A-E041-A74A-7B108506C803}"/>
                </a:ext>
              </a:extLst>
            </p:cNvPr>
            <p:cNvSpPr/>
            <p:nvPr/>
          </p:nvSpPr>
          <p:spPr>
            <a:xfrm>
              <a:off x="9030236" y="2631994"/>
              <a:ext cx="2298166" cy="2298166"/>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ndParaRPr>
            </a:p>
          </p:txBody>
        </p:sp>
        <p:sp>
          <p:nvSpPr>
            <p:cNvPr id="40" name="TextBox 39">
              <a:extLst>
                <a:ext uri="{FF2B5EF4-FFF2-40B4-BE49-F238E27FC236}">
                  <a16:creationId xmlns:a16="http://schemas.microsoft.com/office/drawing/2014/main" id="{8DDC754C-5B74-364A-A764-1BAD6EF8353D}"/>
                </a:ext>
              </a:extLst>
            </p:cNvPr>
            <p:cNvSpPr txBox="1"/>
            <p:nvPr/>
          </p:nvSpPr>
          <p:spPr>
            <a:xfrm>
              <a:off x="9105520" y="2833400"/>
              <a:ext cx="2222881" cy="1620650"/>
            </a:xfrm>
            <a:prstGeom prst="rect">
              <a:avLst/>
            </a:prstGeom>
            <a:noFill/>
          </p:spPr>
          <p:txBody>
            <a:bodyPr wrap="square" rtlCol="0">
              <a:spAutoFit/>
            </a:bodyPr>
            <a:lstStyle/>
            <a:p>
              <a:pPr algn="ctr"/>
              <a:r>
                <a:rPr lang="en-US" sz="6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#1</a:t>
              </a:r>
              <a:br>
                <a:rPr lang="en-US" sz="48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br>
              <a:r>
                <a:rPr lang="en-US" sz="25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in customer ratings</a:t>
              </a:r>
              <a:r>
                <a:rPr lang="en-US" sz="2500" baseline="300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a:t>
              </a:r>
            </a:p>
          </p:txBody>
        </p:sp>
      </p:grpSp>
      <p:sp>
        <p:nvSpPr>
          <p:cNvPr id="41" name="Rectangle 40">
            <a:extLst>
              <a:ext uri="{FF2B5EF4-FFF2-40B4-BE49-F238E27FC236}">
                <a16:creationId xmlns:a16="http://schemas.microsoft.com/office/drawing/2014/main" id="{AB476982-B18B-6240-830D-5E6EB0F0BC2A}"/>
              </a:ext>
            </a:extLst>
          </p:cNvPr>
          <p:cNvSpPr/>
          <p:nvPr/>
        </p:nvSpPr>
        <p:spPr>
          <a:xfrm>
            <a:off x="1099795" y="4426676"/>
            <a:ext cx="3105560" cy="1200329"/>
          </a:xfrm>
          <a:prstGeom prst="rect">
            <a:avLst/>
          </a:prstGeom>
        </p:spPr>
        <p:txBody>
          <a:bodyPr wrap="square">
            <a:spAutoFit/>
          </a:bodyPr>
          <a:lstStyle/>
          <a:p>
            <a:r>
              <a:rPr lang="en-GB" dirty="0">
                <a:solidFill>
                  <a:srgbClr val="777777"/>
                </a:solidFill>
                <a:latin typeface="Noto Sans Adlam" panose="020B0502040504020204" pitchFamily="34" charset="0"/>
                <a:ea typeface="Noto Sans Adlam" panose="020B0502040504020204" pitchFamily="34" charset="0"/>
                <a:cs typeface="Noto Sans Adlam" panose="020B0502040504020204" pitchFamily="34" charset="0"/>
              </a:rPr>
              <a:t>According to Gartner, we're </a:t>
            </a:r>
            <a:r>
              <a:rPr lang="en-GB" b="1" dirty="0">
                <a:solidFill>
                  <a:srgbClr val="777777"/>
                </a:solidFill>
                <a:latin typeface="Noto Sans Adlam" panose="020B0502040504020204" pitchFamily="34" charset="0"/>
                <a:ea typeface="Noto Sans Adlam" panose="020B0502040504020204" pitchFamily="34" charset="0"/>
                <a:cs typeface="Noto Sans Adlam" panose="020B0502040504020204" pitchFamily="34" charset="0"/>
              </a:rPr>
              <a:t>the most widely used innovation management software in the world.</a:t>
            </a:r>
            <a:endParaRPr lang="en-FI" b="1" dirty="0"/>
          </a:p>
        </p:txBody>
      </p:sp>
      <p:sp>
        <p:nvSpPr>
          <p:cNvPr id="42" name="Rectangle 41">
            <a:extLst>
              <a:ext uri="{FF2B5EF4-FFF2-40B4-BE49-F238E27FC236}">
                <a16:creationId xmlns:a16="http://schemas.microsoft.com/office/drawing/2014/main" id="{178852F8-5569-994D-9470-3EEFD7C2F628}"/>
              </a:ext>
            </a:extLst>
          </p:cNvPr>
          <p:cNvSpPr/>
          <p:nvPr/>
        </p:nvSpPr>
        <p:spPr>
          <a:xfrm>
            <a:off x="8583568" y="3955118"/>
            <a:ext cx="3083439" cy="1477328"/>
          </a:xfrm>
          <a:prstGeom prst="rect">
            <a:avLst/>
          </a:prstGeom>
        </p:spPr>
        <p:txBody>
          <a:bodyPr wrap="square">
            <a:spAutoFit/>
          </a:bodyPr>
          <a:lstStyle/>
          <a:p>
            <a:r>
              <a:rPr lang="en-GB" dirty="0">
                <a:solidFill>
                  <a:srgbClr val="777777"/>
                </a:solidFill>
                <a:latin typeface="Noto Sans" panose="020B0502040504020204" pitchFamily="34" charset="0"/>
              </a:rPr>
              <a:t>We're proud to have </a:t>
            </a:r>
            <a:r>
              <a:rPr lang="en-GB" b="1" dirty="0">
                <a:solidFill>
                  <a:srgbClr val="777777"/>
                </a:solidFill>
                <a:latin typeface="Noto Sans" panose="020B0502040504020204" pitchFamily="34" charset="0"/>
              </a:rPr>
              <a:t>bootstrapped the company to this rapid, yet profitable, growth</a:t>
            </a:r>
            <a:r>
              <a:rPr lang="en-GB" dirty="0">
                <a:solidFill>
                  <a:srgbClr val="777777"/>
                </a:solidFill>
                <a:latin typeface="Noto Sans" panose="020B0502040504020204" pitchFamily="34" charset="0"/>
              </a:rPr>
              <a:t>. This is just the beginning.</a:t>
            </a:r>
            <a:endParaRPr lang="en-FI" dirty="0">
              <a:solidFill>
                <a:srgbClr val="777777"/>
              </a:solidFill>
            </a:endParaRPr>
          </a:p>
        </p:txBody>
      </p:sp>
      <p:cxnSp>
        <p:nvCxnSpPr>
          <p:cNvPr id="43" name="Curved Connector 42">
            <a:extLst>
              <a:ext uri="{FF2B5EF4-FFF2-40B4-BE49-F238E27FC236}">
                <a16:creationId xmlns:a16="http://schemas.microsoft.com/office/drawing/2014/main" id="{56AFC5A4-02F6-E241-B506-87E328BAF5D9}"/>
              </a:ext>
            </a:extLst>
          </p:cNvPr>
          <p:cNvCxnSpPr>
            <a:cxnSpLocks/>
            <a:stCxn id="33" idx="3"/>
          </p:cNvCxnSpPr>
          <p:nvPr/>
        </p:nvCxnSpPr>
        <p:spPr>
          <a:xfrm>
            <a:off x="3544330" y="2894875"/>
            <a:ext cx="1505187" cy="1084481"/>
          </a:xfrm>
          <a:prstGeom prst="curvedConnector3">
            <a:avLst>
              <a:gd name="adj1" fmla="val 50000"/>
            </a:avLst>
          </a:prstGeom>
          <a:ln w="9525" cap="flat" cmpd="sng" algn="ctr">
            <a:solidFill>
              <a:srgbClr val="1CB5F2"/>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9" name="TextBox 48">
            <a:extLst>
              <a:ext uri="{FF2B5EF4-FFF2-40B4-BE49-F238E27FC236}">
                <a16:creationId xmlns:a16="http://schemas.microsoft.com/office/drawing/2014/main" id="{57EF19AA-2EF8-BE4F-9265-344A7D405632}"/>
              </a:ext>
            </a:extLst>
          </p:cNvPr>
          <p:cNvSpPr txBox="1"/>
          <p:nvPr/>
        </p:nvSpPr>
        <p:spPr>
          <a:xfrm>
            <a:off x="8125416" y="6375390"/>
            <a:ext cx="4080633" cy="430887"/>
          </a:xfrm>
          <a:prstGeom prst="rect">
            <a:avLst/>
          </a:prstGeom>
          <a:noFill/>
        </p:spPr>
        <p:txBody>
          <a:bodyPr wrap="square" rtlCol="0">
            <a:spAutoFit/>
          </a:bodyPr>
          <a:lstStyle/>
          <a:p>
            <a:r>
              <a:rPr lang="en-US" sz="1100" baseline="300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a:t>
            </a:r>
            <a:r>
              <a:rPr lang="en-US" sz="11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 Number of active installations, source: Gartner, 2019</a:t>
            </a:r>
            <a:br>
              <a:rPr lang="en-US" sz="11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br>
            <a:r>
              <a:rPr lang="en-US" sz="1100" baseline="300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a:t>
            </a:r>
            <a:r>
              <a:rPr lang="en-US" sz="11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 Avg. of all reviews, source: </a:t>
            </a:r>
            <a:r>
              <a:rPr lang="en-US" sz="1100" dirty="0">
                <a:solidFill>
                  <a:schemeClr val="tx1">
                    <a:lumMod val="65000"/>
                    <a:lumOff val="35000"/>
                  </a:schemeClr>
                </a:solidFill>
              </a:rPr>
              <a:t>Software World; 2018, 2019, 2020</a:t>
            </a:r>
          </a:p>
        </p:txBody>
      </p:sp>
      <p:sp>
        <p:nvSpPr>
          <p:cNvPr id="52" name="Title 1">
            <a:extLst>
              <a:ext uri="{FF2B5EF4-FFF2-40B4-BE49-F238E27FC236}">
                <a16:creationId xmlns:a16="http://schemas.microsoft.com/office/drawing/2014/main" id="{9AA4AE47-F6FD-3A4B-8EDA-17CC16FF92EA}"/>
              </a:ext>
            </a:extLst>
          </p:cNvPr>
          <p:cNvSpPr>
            <a:spLocks noGrp="1"/>
          </p:cNvSpPr>
          <p:nvPr>
            <p:ph type="title"/>
          </p:nvPr>
        </p:nvSpPr>
        <p:spPr>
          <a:xfrm>
            <a:off x="1879741" y="535065"/>
            <a:ext cx="5791471" cy="1325563"/>
          </a:xfrm>
        </p:spPr>
        <p:txBody>
          <a:bodyPr>
            <a:normAutofit/>
          </a:bodyPr>
          <a:lstStyle/>
          <a:p>
            <a:r>
              <a:rPr lang="en-US" sz="3500" dirty="0">
                <a:solidFill>
                  <a:schemeClr val="bg2">
                    <a:lumMod val="25000"/>
                  </a:schemeClr>
                </a:solidFill>
              </a:rPr>
              <a:t>About Viima</a:t>
            </a:r>
          </a:p>
        </p:txBody>
      </p:sp>
      <p:grpSp>
        <p:nvGrpSpPr>
          <p:cNvPr id="24" name="Group 23">
            <a:extLst>
              <a:ext uri="{FF2B5EF4-FFF2-40B4-BE49-F238E27FC236}">
                <a16:creationId xmlns:a16="http://schemas.microsoft.com/office/drawing/2014/main" id="{DB380584-DBD1-5643-BC58-2E1F315AB413}"/>
              </a:ext>
            </a:extLst>
          </p:cNvPr>
          <p:cNvGrpSpPr/>
          <p:nvPr/>
        </p:nvGrpSpPr>
        <p:grpSpPr>
          <a:xfrm>
            <a:off x="1055440" y="931026"/>
            <a:ext cx="673676" cy="432048"/>
            <a:chOff x="595085" y="767380"/>
            <a:chExt cx="1016503" cy="651913"/>
          </a:xfrm>
        </p:grpSpPr>
        <p:sp>
          <p:nvSpPr>
            <p:cNvPr id="25" name="Chevron 24">
              <a:extLst>
                <a:ext uri="{FF2B5EF4-FFF2-40B4-BE49-F238E27FC236}">
                  <a16:creationId xmlns:a16="http://schemas.microsoft.com/office/drawing/2014/main" id="{315D892E-3893-E545-BC60-61723121780E}"/>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87ABD31C-978F-BE4D-A2D0-E06044E1E658}"/>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810473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A2ADB496-4671-564E-A87A-177528872B48}"/>
              </a:ext>
            </a:extLst>
          </p:cNvPr>
          <p:cNvSpPr/>
          <p:nvPr/>
        </p:nvSpPr>
        <p:spPr>
          <a:xfrm>
            <a:off x="3215680" y="647184"/>
            <a:ext cx="5563632" cy="556363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pic>
        <p:nvPicPr>
          <p:cNvPr id="6" name="Picture 5" descr="Logo, company name&#10;&#10;Description automatically generated">
            <a:extLst>
              <a:ext uri="{FF2B5EF4-FFF2-40B4-BE49-F238E27FC236}">
                <a16:creationId xmlns:a16="http://schemas.microsoft.com/office/drawing/2014/main" id="{7E550C34-9EC1-D843-A7C9-89F0F5441E22}"/>
              </a:ext>
            </a:extLst>
          </p:cNvPr>
          <p:cNvPicPr>
            <a:picLocks noChangeAspect="1"/>
          </p:cNvPicPr>
          <p:nvPr/>
        </p:nvPicPr>
        <p:blipFill>
          <a:blip r:embed="rId2"/>
          <a:stretch>
            <a:fillRect/>
          </a:stretch>
        </p:blipFill>
        <p:spPr>
          <a:xfrm>
            <a:off x="3853536" y="2564904"/>
            <a:ext cx="4484928" cy="1728192"/>
          </a:xfrm>
          <a:prstGeom prst="rect">
            <a:avLst/>
          </a:prstGeom>
        </p:spPr>
      </p:pic>
    </p:spTree>
    <p:extLst>
      <p:ext uri="{BB962C8B-B14F-4D97-AF65-F5344CB8AC3E}">
        <p14:creationId xmlns:p14="http://schemas.microsoft.com/office/powerpoint/2010/main" val="1161933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0EEF0D9-697E-6E4F-AB9D-65BD110E4483}"/>
              </a:ext>
            </a:extLst>
          </p:cNvPr>
          <p:cNvSpPr/>
          <p:nvPr/>
        </p:nvSpPr>
        <p:spPr>
          <a:xfrm>
            <a:off x="0" y="711286"/>
            <a:ext cx="5735960" cy="61467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628510" y="2252597"/>
            <a:ext cx="4633293" cy="44195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Aft>
                <a:spcPts val="1200"/>
              </a:spcAft>
              <a:buNone/>
            </a:pPr>
            <a:r>
              <a:rPr lang="en-US" sz="1800" dirty="0">
                <a:solidFill>
                  <a:schemeClr val="bg1"/>
                </a:solidFill>
                <a:latin typeface="Noto Sans" panose="020B0502040504020204" pitchFamily="34" charset="0"/>
                <a:ea typeface="Noto Sans" panose="020B0502040504020204" pitchFamily="34" charset="0"/>
                <a:cs typeface="Noto Sans" panose="020B0502040504020204" pitchFamily="34" charset="0"/>
              </a:rPr>
              <a:t>We’ve put this toolkit together to help you plan your next steps towards more innovative initiatives using the Jobs to be Done theory. The toolkit provides all the actionable tools and templates to help you go from theory to practice in a few simple steps. </a:t>
            </a:r>
          </a:p>
          <a:p>
            <a:pPr marL="0" indent="0" algn="just">
              <a:lnSpc>
                <a:spcPct val="100000"/>
              </a:lnSpc>
              <a:spcAft>
                <a:spcPts val="1200"/>
              </a:spcAft>
              <a:buNone/>
            </a:pPr>
            <a:r>
              <a:rPr lang="en-US" sz="1800" dirty="0">
                <a:solidFill>
                  <a:schemeClr val="bg1"/>
                </a:solidFill>
                <a:latin typeface="Noto Sans" panose="020B0502040504020204" pitchFamily="34" charset="0"/>
                <a:ea typeface="Noto Sans" panose="020B0502040504020204" pitchFamily="34" charset="0"/>
                <a:cs typeface="Noto Sans" panose="020B0502040504020204" pitchFamily="34" charset="0"/>
              </a:rPr>
              <a:t>This presentation will walk you through the key parts, but for a more structured and detailed take on the topic, please read our article </a:t>
            </a:r>
            <a:r>
              <a:rPr lang="en-US" sz="1800" b="1" dirty="0">
                <a:solidFill>
                  <a:schemeClr val="bg1"/>
                </a:solidFill>
                <a:latin typeface="Noto Sans" panose="020B0502040504020204" pitchFamily="34" charset="0"/>
                <a:ea typeface="Noto Sans" panose="020B0502040504020204" pitchFamily="34" charset="0"/>
                <a:cs typeface="Noto Sans" panose="020B0502040504020204" pitchFamily="34" charset="0"/>
                <a:hlinkClick r:id="rId3">
                  <a:extLst>
                    <a:ext uri="{A12FA001-AC4F-418D-AE19-62706E023703}">
                      <ahyp:hlinkClr xmlns:ahyp="http://schemas.microsoft.com/office/drawing/2018/hyperlinkcolor" val="tx"/>
                    </a:ext>
                  </a:extLst>
                </a:hlinkClick>
              </a:rPr>
              <a:t>The Ultimate Guide to Jobs to be Done Theory.</a:t>
            </a:r>
            <a:endParaRPr lang="en-US" sz="18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a:p>
            <a:pPr marL="0" indent="0" algn="just">
              <a:spcAft>
                <a:spcPts val="1200"/>
              </a:spcAft>
              <a:buNone/>
            </a:pPr>
            <a:endParaRPr lang="en-US" sz="18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9" name="Text Placeholder 1">
            <a:extLst>
              <a:ext uri="{FF2B5EF4-FFF2-40B4-BE49-F238E27FC236}">
                <a16:creationId xmlns:a16="http://schemas.microsoft.com/office/drawing/2014/main" id="{515BB3BF-B4FC-904B-BB12-7BFF715B3EAD}"/>
              </a:ext>
            </a:extLst>
          </p:cNvPr>
          <p:cNvSpPr txBox="1">
            <a:spLocks/>
          </p:cNvSpPr>
          <p:nvPr/>
        </p:nvSpPr>
        <p:spPr>
          <a:xfrm>
            <a:off x="610080" y="1238817"/>
            <a:ext cx="403244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About this Toolkit</a:t>
            </a:r>
            <a:endParaRPr lang="fi-FI" sz="3500"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9" name="Text Placeholder 3">
            <a:extLst>
              <a:ext uri="{FF2B5EF4-FFF2-40B4-BE49-F238E27FC236}">
                <a16:creationId xmlns:a16="http://schemas.microsoft.com/office/drawing/2014/main" id="{4D79FEC4-487A-BF41-8FD3-3BFE96EEE5F6}"/>
              </a:ext>
            </a:extLst>
          </p:cNvPr>
          <p:cNvSpPr txBox="1">
            <a:spLocks/>
          </p:cNvSpPr>
          <p:nvPr/>
        </p:nvSpPr>
        <p:spPr>
          <a:xfrm>
            <a:off x="6602031" y="1484784"/>
            <a:ext cx="4822562" cy="43116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n-US" sz="2400" b="1"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pPr marL="0" indent="0" algn="just">
              <a:buNone/>
            </a:pPr>
            <a:r>
              <a:rPr lang="en-US" sz="2400" b="1"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How to use it</a:t>
            </a:r>
            <a:endParaRPr lang="en-US" sz="1600" b="1"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pPr marL="0" indent="0" algn="just">
              <a:lnSpc>
                <a:spcPct val="100000"/>
              </a:lnSpc>
              <a:spcAft>
                <a:spcPts val="600"/>
              </a:spcAft>
              <a:buNone/>
            </a:pPr>
            <a:r>
              <a:rPr lang="en-US" sz="18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You can use the content in any way you want, as long as you credit all materials and concepts to </a:t>
            </a:r>
            <a:r>
              <a:rPr lang="en-US" sz="1800" dirty="0" err="1">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Viima</a:t>
            </a:r>
            <a:r>
              <a:rPr lang="en-US" sz="18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 and other cited sources. So, feel free to </a:t>
            </a:r>
            <a:r>
              <a:rPr lang="en-US" sz="18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share this Toolkit with your co-workers, </a:t>
            </a:r>
            <a:r>
              <a:rPr lang="en-US" sz="18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or anyone else you’d like to engage in the process.</a:t>
            </a:r>
          </a:p>
          <a:p>
            <a:pPr marL="0" indent="0">
              <a:lnSpc>
                <a:spcPct val="100000"/>
              </a:lnSpc>
              <a:spcAft>
                <a:spcPts val="600"/>
              </a:spcAft>
              <a:buNone/>
            </a:pPr>
            <a:r>
              <a:rPr lang="en-US" sz="18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PLEASE NOTE: This Toolkit is a starting point. </a:t>
            </a:r>
            <a:r>
              <a:rPr lang="en-US" sz="18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rPr>
              <a:t>Getting results will always take time and effort, so trust the process, be patient, put in the work, and the results will come.</a:t>
            </a:r>
            <a:endParaRPr lang="en-US" sz="1800" b="1"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endParaRPr>
          </a:p>
          <a:p>
            <a:pPr marL="0" indent="0" algn="just">
              <a:buNone/>
            </a:pPr>
            <a:endParaRPr lang="en-US" sz="1600" b="1"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2" name="Picture 11" descr="Logo, company name&#10;&#10;Description automatically generated">
            <a:extLst>
              <a:ext uri="{FF2B5EF4-FFF2-40B4-BE49-F238E27FC236}">
                <a16:creationId xmlns:a16="http://schemas.microsoft.com/office/drawing/2014/main" id="{0DDC640F-4895-0244-8CB2-BDC67CCE0B6E}"/>
              </a:ext>
            </a:extLst>
          </p:cNvPr>
          <p:cNvPicPr>
            <a:picLocks noChangeAspect="1"/>
          </p:cNvPicPr>
          <p:nvPr/>
        </p:nvPicPr>
        <p:blipFill>
          <a:blip r:embed="rId4"/>
          <a:stretch>
            <a:fillRect/>
          </a:stretch>
        </p:blipFill>
        <p:spPr>
          <a:xfrm>
            <a:off x="10776520" y="6381328"/>
            <a:ext cx="1024565" cy="394799"/>
          </a:xfrm>
          <a:prstGeom prst="rect">
            <a:avLst/>
          </a:prstGeom>
        </p:spPr>
      </p:pic>
    </p:spTree>
    <p:extLst>
      <p:ext uri="{BB962C8B-B14F-4D97-AF65-F5344CB8AC3E}">
        <p14:creationId xmlns:p14="http://schemas.microsoft.com/office/powerpoint/2010/main" val="3034418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E7DA9DC-226A-0245-AD70-0AE1664BF602}"/>
              </a:ext>
            </a:extLst>
          </p:cNvPr>
          <p:cNvSpPr/>
          <p:nvPr/>
        </p:nvSpPr>
        <p:spPr>
          <a:xfrm>
            <a:off x="-1" y="316992"/>
            <a:ext cx="4879401"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5639171" y="2153951"/>
            <a:ext cx="5569397"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800" dirty="0">
                <a:solidFill>
                  <a:schemeClr val="tx1">
                    <a:lumMod val="65000"/>
                    <a:lumOff val="35000"/>
                  </a:schemeClr>
                </a:solidFill>
              </a:rPr>
              <a:t>JTBD explains</a:t>
            </a:r>
            <a:r>
              <a:rPr lang="en-US" sz="1800" b="1" dirty="0">
                <a:solidFill>
                  <a:schemeClr val="tx1">
                    <a:lumMod val="65000"/>
                    <a:lumOff val="35000"/>
                  </a:schemeClr>
                </a:solidFill>
              </a:rPr>
              <a:t> how and why customers “hire” or pull certain products or services into their life</a:t>
            </a:r>
            <a:r>
              <a:rPr lang="en-US" sz="1800" dirty="0">
                <a:solidFill>
                  <a:schemeClr val="tx1">
                    <a:lumMod val="65000"/>
                    <a:lumOff val="35000"/>
                  </a:schemeClr>
                </a:solidFill>
              </a:rPr>
              <a:t>. It’s not about a specific task or activity that triggers their action, but it uncovers </a:t>
            </a:r>
            <a:r>
              <a:rPr lang="en-US" sz="1800" b="1" dirty="0">
                <a:solidFill>
                  <a:schemeClr val="tx1">
                    <a:lumMod val="65000"/>
                    <a:lumOff val="35000"/>
                  </a:schemeClr>
                </a:solidFill>
              </a:rPr>
              <a:t>the customers’ desire to make progress</a:t>
            </a:r>
            <a:r>
              <a:rPr lang="en-US" sz="1800" dirty="0">
                <a:solidFill>
                  <a:schemeClr val="tx1">
                    <a:lumMod val="65000"/>
                    <a:lumOff val="35000"/>
                  </a:schemeClr>
                </a:solidFill>
              </a:rPr>
              <a:t>, in given circumstances. </a:t>
            </a:r>
          </a:p>
          <a:p>
            <a:pPr marL="0" indent="0" algn="just">
              <a:buNone/>
            </a:pPr>
            <a:endParaRPr lang="en-US" sz="1800" dirty="0">
              <a:solidFill>
                <a:schemeClr val="tx1">
                  <a:lumMod val="65000"/>
                  <a:lumOff val="35000"/>
                </a:schemeClr>
              </a:solidFill>
              <a:latin typeface="Noto Sans" panose="020B0502040504020204" pitchFamily="34" charset="0"/>
              <a:ea typeface="Noto Sans" panose="020B0502040504020204" pitchFamily="34" charset="0"/>
              <a:cs typeface="Noto Sans" panose="020B0502040504020204" pitchFamily="34" charset="0"/>
            </a:endParaRPr>
          </a:p>
          <a:p>
            <a:pPr marL="0" indent="0" algn="just">
              <a:buNone/>
            </a:pPr>
            <a:r>
              <a:rPr lang="en-US" sz="1800" dirty="0">
                <a:solidFill>
                  <a:schemeClr val="tx1">
                    <a:lumMod val="65000"/>
                    <a:lumOff val="35000"/>
                  </a:schemeClr>
                </a:solidFill>
              </a:rPr>
              <a:t>Jobs To Be Done supports innovation by looking into </a:t>
            </a:r>
            <a:r>
              <a:rPr lang="en-US" sz="1800" b="1" dirty="0">
                <a:solidFill>
                  <a:schemeClr val="tx1">
                    <a:lumMod val="65000"/>
                    <a:lumOff val="35000"/>
                  </a:schemeClr>
                </a:solidFill>
              </a:rPr>
              <a:t>why and how someone decides to hire a product or service </a:t>
            </a:r>
            <a:r>
              <a:rPr lang="en-US" sz="1800" dirty="0">
                <a:solidFill>
                  <a:schemeClr val="tx1">
                    <a:lumMod val="65000"/>
                    <a:lumOff val="35000"/>
                  </a:schemeClr>
                </a:solidFill>
              </a:rPr>
              <a:t>and creates the setting to find better fitted solutions that create value for customers. </a:t>
            </a:r>
            <a:endParaRPr lang="en-FI" sz="1800" dirty="0">
              <a:solidFill>
                <a:schemeClr val="tx1">
                  <a:lumMod val="65000"/>
                  <a:lumOff val="35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5618384" y="105348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rPr>
              <a:t>Jobs to be Done</a:t>
            </a:r>
            <a:endParaRPr lang="fi-FI" sz="35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17" name="Picture 16" descr="Background pattern&#10;&#10;Description automatically generated">
            <a:extLst>
              <a:ext uri="{FF2B5EF4-FFF2-40B4-BE49-F238E27FC236}">
                <a16:creationId xmlns:a16="http://schemas.microsoft.com/office/drawing/2014/main" id="{D4C365C9-52FC-F745-B39F-8BA3E33972F3}"/>
              </a:ext>
            </a:extLst>
          </p:cNvPr>
          <p:cNvPicPr>
            <a:picLocks noChangeAspect="1"/>
          </p:cNvPicPr>
          <p:nvPr/>
        </p:nvPicPr>
        <p:blipFill rotWithShape="1">
          <a:blip r:embed="rId3"/>
          <a:srcRect b="10516"/>
          <a:stretch/>
        </p:blipFill>
        <p:spPr>
          <a:xfrm>
            <a:off x="0" y="0"/>
            <a:ext cx="4572000" cy="6136344"/>
          </a:xfrm>
          <a:prstGeom prst="rect">
            <a:avLst/>
          </a:prstGeom>
        </p:spPr>
      </p:pic>
      <p:pic>
        <p:nvPicPr>
          <p:cNvPr id="24" name="Picture 23" descr="Logo, company name&#10;&#10;Description automatically generated">
            <a:extLst>
              <a:ext uri="{FF2B5EF4-FFF2-40B4-BE49-F238E27FC236}">
                <a16:creationId xmlns:a16="http://schemas.microsoft.com/office/drawing/2014/main" id="{3431C4FE-C9DF-EC4C-BC60-C20F38D4E8FA}"/>
              </a:ext>
            </a:extLst>
          </p:cNvPr>
          <p:cNvPicPr>
            <a:picLocks noChangeAspect="1"/>
          </p:cNvPicPr>
          <p:nvPr/>
        </p:nvPicPr>
        <p:blipFill>
          <a:blip r:embed="rId4"/>
          <a:stretch>
            <a:fillRect/>
          </a:stretch>
        </p:blipFill>
        <p:spPr>
          <a:xfrm>
            <a:off x="10776520" y="6418577"/>
            <a:ext cx="1024565" cy="394799"/>
          </a:xfrm>
          <a:prstGeom prst="rect">
            <a:avLst/>
          </a:prstGeom>
        </p:spPr>
      </p:pic>
    </p:spTree>
    <p:extLst>
      <p:ext uri="{BB962C8B-B14F-4D97-AF65-F5344CB8AC3E}">
        <p14:creationId xmlns:p14="http://schemas.microsoft.com/office/powerpoint/2010/main" val="396802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C6DCA41-986B-9943-851A-D675EE099523}"/>
              </a:ext>
            </a:extLst>
          </p:cNvPr>
          <p:cNvSpPr/>
          <p:nvPr/>
        </p:nvSpPr>
        <p:spPr>
          <a:xfrm>
            <a:off x="3359696" y="620688"/>
            <a:ext cx="5852155" cy="5852155"/>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7" name="Text Placeholder 1">
            <a:extLst>
              <a:ext uri="{FF2B5EF4-FFF2-40B4-BE49-F238E27FC236}">
                <a16:creationId xmlns:a16="http://schemas.microsoft.com/office/drawing/2014/main" id="{1624B508-DC02-CF47-84C3-120995F2E751}"/>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Jobs to be Done Canvas</a:t>
            </a:r>
          </a:p>
        </p:txBody>
      </p:sp>
      <p:pic>
        <p:nvPicPr>
          <p:cNvPr id="4" name="Picture 3" descr="Logo, company name&#10;&#10;Description automatically generated">
            <a:extLst>
              <a:ext uri="{FF2B5EF4-FFF2-40B4-BE49-F238E27FC236}">
                <a16:creationId xmlns:a16="http://schemas.microsoft.com/office/drawing/2014/main" id="{CCB25772-7B80-3E45-AD59-35554A782194}"/>
              </a:ext>
            </a:extLst>
          </p:cNvPr>
          <p:cNvPicPr>
            <a:picLocks noChangeAspect="1"/>
          </p:cNvPicPr>
          <p:nvPr/>
        </p:nvPicPr>
        <p:blipFill>
          <a:blip r:embed="rId3"/>
          <a:stretch>
            <a:fillRect/>
          </a:stretch>
        </p:blipFill>
        <p:spPr>
          <a:xfrm>
            <a:off x="10776520" y="6381328"/>
            <a:ext cx="1024565" cy="394799"/>
          </a:xfrm>
          <a:prstGeom prst="rect">
            <a:avLst/>
          </a:prstGeom>
        </p:spPr>
      </p:pic>
    </p:spTree>
    <p:extLst>
      <p:ext uri="{BB962C8B-B14F-4D97-AF65-F5344CB8AC3E}">
        <p14:creationId xmlns:p14="http://schemas.microsoft.com/office/powerpoint/2010/main" val="2174420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767408" y="1633455"/>
            <a:ext cx="4953349" cy="46233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2">
                    <a:lumMod val="25000"/>
                  </a:schemeClr>
                </a:solidFill>
              </a:rPr>
              <a:t>This JTBD canvas is a simplified version of the canvas from the Outcome-Driven Innovation process developed by </a:t>
            </a:r>
            <a:r>
              <a:rPr lang="en-US" sz="1600" dirty="0" err="1">
                <a:solidFill>
                  <a:schemeClr val="bg2">
                    <a:lumMod val="25000"/>
                  </a:schemeClr>
                </a:solidFill>
              </a:rPr>
              <a:t>Strategyn</a:t>
            </a:r>
            <a:r>
              <a:rPr lang="en-US" sz="1600" dirty="0">
                <a:solidFill>
                  <a:schemeClr val="bg2">
                    <a:lumMod val="25000"/>
                  </a:schemeClr>
                </a:solidFill>
              </a:rPr>
              <a:t>.</a:t>
            </a:r>
          </a:p>
          <a:p>
            <a:pPr marL="0" indent="0">
              <a:buNone/>
            </a:pPr>
            <a:r>
              <a:rPr lang="en-US" sz="1600" dirty="0">
                <a:solidFill>
                  <a:schemeClr val="bg2">
                    <a:lumMod val="25000"/>
                  </a:schemeClr>
                </a:solidFill>
              </a:rPr>
              <a:t>The canvas can be used to sort observations into actionable categories, and it can help you better understand the market you’re in and the job you want to solve for. When working on the canvas you will go through the following steps:</a:t>
            </a:r>
          </a:p>
          <a:p>
            <a:pPr marL="342900" indent="-342900">
              <a:buFont typeface="+mj-lt"/>
              <a:buAutoNum type="arabicPeriod"/>
            </a:pPr>
            <a:r>
              <a:rPr lang="en-GB" sz="1600" b="1" dirty="0">
                <a:solidFill>
                  <a:schemeClr val="bg2">
                    <a:lumMod val="25000"/>
                  </a:schemeClr>
                </a:solidFill>
              </a:rPr>
              <a:t>Job statement</a:t>
            </a:r>
            <a:r>
              <a:rPr lang="en-GB" sz="1600" dirty="0">
                <a:solidFill>
                  <a:schemeClr val="bg2">
                    <a:lumMod val="25000"/>
                  </a:schemeClr>
                </a:solidFill>
              </a:rPr>
              <a:t>: consider the context and the circumstances. What is the story behind the job?</a:t>
            </a:r>
          </a:p>
          <a:p>
            <a:pPr marL="342900" indent="-342900">
              <a:buFont typeface="+mj-lt"/>
              <a:buAutoNum type="arabicPeriod"/>
            </a:pPr>
            <a:r>
              <a:rPr lang="en-GB" sz="1600" b="1" dirty="0">
                <a:solidFill>
                  <a:schemeClr val="bg2">
                    <a:lumMod val="25000"/>
                  </a:schemeClr>
                </a:solidFill>
              </a:rPr>
              <a:t>Deconstruct the job </a:t>
            </a:r>
            <a:r>
              <a:rPr lang="en-GB" sz="1600" dirty="0">
                <a:solidFill>
                  <a:schemeClr val="bg2">
                    <a:lumMod val="25000"/>
                  </a:schemeClr>
                </a:solidFill>
              </a:rPr>
              <a:t>in the 8 steps on the job map. Think of each step as a job inside the main job.</a:t>
            </a:r>
          </a:p>
          <a:p>
            <a:pPr marL="342900" indent="-342900">
              <a:buFont typeface="+mj-lt"/>
              <a:buAutoNum type="arabicPeriod"/>
            </a:pPr>
            <a:r>
              <a:rPr lang="en-GB" sz="1600" b="1" dirty="0">
                <a:solidFill>
                  <a:schemeClr val="bg2">
                    <a:lumMod val="25000"/>
                  </a:schemeClr>
                </a:solidFill>
              </a:rPr>
              <a:t>Job roles</a:t>
            </a:r>
            <a:r>
              <a:rPr lang="en-GB" sz="1600" dirty="0">
                <a:solidFill>
                  <a:schemeClr val="bg2">
                    <a:lumMod val="25000"/>
                  </a:schemeClr>
                </a:solidFill>
              </a:rPr>
              <a:t>. What other roles does the job fulfil: functional emotional social?</a:t>
            </a:r>
          </a:p>
          <a:p>
            <a:pPr marL="342900" indent="-342900">
              <a:buFont typeface="+mj-lt"/>
              <a:buAutoNum type="arabicPeriod"/>
            </a:pPr>
            <a:r>
              <a:rPr lang="en-GB" sz="1600" b="1" dirty="0">
                <a:solidFill>
                  <a:schemeClr val="bg2">
                    <a:lumMod val="25000"/>
                  </a:schemeClr>
                </a:solidFill>
              </a:rPr>
              <a:t>Progress forces. </a:t>
            </a:r>
            <a:r>
              <a:rPr lang="en-GB" sz="1600" dirty="0">
                <a:solidFill>
                  <a:schemeClr val="bg2">
                    <a:lumMod val="25000"/>
                  </a:schemeClr>
                </a:solidFill>
              </a:rPr>
              <a:t>What could motivate customers to switch from one solution to another or what is keeping them from using a different solution.</a:t>
            </a:r>
          </a:p>
          <a:p>
            <a:pPr marL="0" indent="0">
              <a:buNone/>
            </a:pPr>
            <a:endParaRPr lang="en-US" sz="1600" dirty="0">
              <a:solidFill>
                <a:schemeClr val="bg2">
                  <a:lumMod val="25000"/>
                </a:schemeClr>
              </a:solidFill>
            </a:endParaRPr>
          </a:p>
          <a:p>
            <a:pPr marL="0" indent="0">
              <a:buNone/>
            </a:pPr>
            <a:endParaRPr lang="en-US" sz="1600" dirty="0">
              <a:solidFill>
                <a:schemeClr val="bg2">
                  <a:lumMod val="25000"/>
                </a:schemeClr>
              </a:solidFill>
              <a:ea typeface="Noto Sans" panose="020B0502040504020204" pitchFamily="34" charset="0"/>
              <a:cs typeface="Noto Sans" panose="020B0502040504020204" pitchFamily="34" charset="0"/>
            </a:endParaRPr>
          </a:p>
          <a:p>
            <a:pPr marL="0" indent="0">
              <a:buNone/>
            </a:pPr>
            <a:endParaRPr lang="en-US" sz="1600" dirty="0">
              <a:solidFill>
                <a:schemeClr val="bg2">
                  <a:lumMod val="25000"/>
                </a:schemeClr>
              </a:solidFill>
            </a:endParaRPr>
          </a:p>
          <a:p>
            <a:pPr marL="0" indent="0">
              <a:buNone/>
            </a:pPr>
            <a:endParaRPr lang="en-US" sz="1600" dirty="0">
              <a:solidFill>
                <a:schemeClr val="bg2">
                  <a:lumMod val="25000"/>
                </a:schemeClr>
              </a:solidFill>
            </a:endParaRPr>
          </a:p>
          <a:p>
            <a:pPr marL="0" indent="0">
              <a:buNone/>
            </a:pPr>
            <a:endParaRPr lang="en-US" sz="1600" dirty="0">
              <a:solidFill>
                <a:schemeClr val="bg2">
                  <a:lumMod val="25000"/>
                </a:schemeClr>
              </a:solidFill>
              <a:ea typeface="Noto Sans" panose="020B0502040504020204" pitchFamily="34" charset="0"/>
              <a:cs typeface="Noto Sans" panose="020B0502040504020204" pitchFamily="34" charset="0"/>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513911" y="612435"/>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Using the canvas</a:t>
            </a:r>
            <a:endParaRPr lang="fi-FI" sz="35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1" name="Group 10">
            <a:extLst>
              <a:ext uri="{FF2B5EF4-FFF2-40B4-BE49-F238E27FC236}">
                <a16:creationId xmlns:a16="http://schemas.microsoft.com/office/drawing/2014/main" id="{8F740CEB-B33F-CE4B-8E5C-35570FB2C2CA}"/>
              </a:ext>
            </a:extLst>
          </p:cNvPr>
          <p:cNvGrpSpPr/>
          <p:nvPr/>
        </p:nvGrpSpPr>
        <p:grpSpPr>
          <a:xfrm>
            <a:off x="839416" y="795502"/>
            <a:ext cx="673676" cy="432048"/>
            <a:chOff x="595085" y="767380"/>
            <a:chExt cx="1016503" cy="651913"/>
          </a:xfrm>
        </p:grpSpPr>
        <p:sp>
          <p:nvSpPr>
            <p:cNvPr id="12" name="Chevron 11">
              <a:extLst>
                <a:ext uri="{FF2B5EF4-FFF2-40B4-BE49-F238E27FC236}">
                  <a16:creationId xmlns:a16="http://schemas.microsoft.com/office/drawing/2014/main" id="{EB0C6411-8187-2A42-A3B5-136FBE561036}"/>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3" name="Chevron 12">
              <a:extLst>
                <a:ext uri="{FF2B5EF4-FFF2-40B4-BE49-F238E27FC236}">
                  <a16:creationId xmlns:a16="http://schemas.microsoft.com/office/drawing/2014/main" id="{C214B5C4-A5F0-B442-9F36-B2D4E0410AE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
        <p:nvSpPr>
          <p:cNvPr id="14" name="Rectangle 13">
            <a:extLst>
              <a:ext uri="{FF2B5EF4-FFF2-40B4-BE49-F238E27FC236}">
                <a16:creationId xmlns:a16="http://schemas.microsoft.com/office/drawing/2014/main" id="{1DCF40A0-FFF3-F74B-9C16-8EF2450BA027}"/>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15" name="Picture 14" descr="Logo, company name&#10;&#10;Description automatically generated">
            <a:extLst>
              <a:ext uri="{FF2B5EF4-FFF2-40B4-BE49-F238E27FC236}">
                <a16:creationId xmlns:a16="http://schemas.microsoft.com/office/drawing/2014/main" id="{0B24B0BC-C27A-3B41-BB5A-DDE6B63F49FB}"/>
              </a:ext>
            </a:extLst>
          </p:cNvPr>
          <p:cNvPicPr>
            <a:picLocks noChangeAspect="1"/>
          </p:cNvPicPr>
          <p:nvPr/>
        </p:nvPicPr>
        <p:blipFill>
          <a:blip r:embed="rId3"/>
          <a:stretch>
            <a:fillRect/>
          </a:stretch>
        </p:blipFill>
        <p:spPr>
          <a:xfrm>
            <a:off x="10848528" y="6381328"/>
            <a:ext cx="1024565" cy="394799"/>
          </a:xfrm>
          <a:prstGeom prst="rect">
            <a:avLst/>
          </a:prstGeom>
        </p:spPr>
      </p:pic>
      <p:sp>
        <p:nvSpPr>
          <p:cNvPr id="5" name="Rectangle 4">
            <a:extLst>
              <a:ext uri="{FF2B5EF4-FFF2-40B4-BE49-F238E27FC236}">
                <a16:creationId xmlns:a16="http://schemas.microsoft.com/office/drawing/2014/main" id="{C6F1BC20-D6AC-E142-914B-8884A8192E8D}"/>
              </a:ext>
            </a:extLst>
          </p:cNvPr>
          <p:cNvSpPr/>
          <p:nvPr/>
        </p:nvSpPr>
        <p:spPr>
          <a:xfrm>
            <a:off x="6569538" y="1627556"/>
            <a:ext cx="4953349" cy="4555093"/>
          </a:xfrm>
          <a:prstGeom prst="rect">
            <a:avLst/>
          </a:prstGeom>
        </p:spPr>
        <p:txBody>
          <a:bodyPr wrap="square">
            <a:spAutoFit/>
          </a:bodyPr>
          <a:lstStyle/>
          <a:p>
            <a:pPr>
              <a:spcAft>
                <a:spcPts val="600"/>
              </a:spcAft>
            </a:pPr>
            <a:r>
              <a:rPr lang="en-US" sz="1600" b="1" dirty="0">
                <a:solidFill>
                  <a:schemeClr val="bg2">
                    <a:lumMod val="25000"/>
                  </a:schemeClr>
                </a:solidFill>
              </a:rPr>
              <a:t>What aspects can the canvas help clarify?</a:t>
            </a:r>
          </a:p>
          <a:p>
            <a:pPr marL="342900" indent="-342900">
              <a:spcAft>
                <a:spcPts val="600"/>
              </a:spcAft>
              <a:buFont typeface="+mj-lt"/>
              <a:buAutoNum type="arabicPeriod"/>
            </a:pPr>
            <a:r>
              <a:rPr lang="en-US" sz="1600" dirty="0">
                <a:solidFill>
                  <a:schemeClr val="bg2">
                    <a:lumMod val="25000"/>
                  </a:schemeClr>
                </a:solidFill>
              </a:rPr>
              <a:t>Your target group</a:t>
            </a:r>
          </a:p>
          <a:p>
            <a:pPr marL="342900" indent="-342900">
              <a:spcAft>
                <a:spcPts val="600"/>
              </a:spcAft>
              <a:buFont typeface="+mj-lt"/>
              <a:buAutoNum type="arabicPeriod"/>
            </a:pPr>
            <a:r>
              <a:rPr lang="en-US" sz="1600" dirty="0">
                <a:solidFill>
                  <a:schemeClr val="bg2">
                    <a:lumMod val="25000"/>
                  </a:schemeClr>
                </a:solidFill>
              </a:rPr>
              <a:t>The job customers are trying to get done</a:t>
            </a:r>
          </a:p>
          <a:p>
            <a:pPr marL="342900" indent="-342900">
              <a:spcAft>
                <a:spcPts val="600"/>
              </a:spcAft>
              <a:buFont typeface="+mj-lt"/>
              <a:buAutoNum type="arabicPeriod"/>
            </a:pPr>
            <a:r>
              <a:rPr lang="en-US" sz="1600" dirty="0">
                <a:solidFill>
                  <a:schemeClr val="bg2">
                    <a:lumMod val="25000"/>
                  </a:schemeClr>
                </a:solidFill>
              </a:rPr>
              <a:t>The steps they take to get the job done</a:t>
            </a:r>
          </a:p>
          <a:p>
            <a:pPr marL="342900" indent="-342900">
              <a:spcAft>
                <a:spcPts val="600"/>
              </a:spcAft>
              <a:buFont typeface="+mj-lt"/>
              <a:buAutoNum type="arabicPeriod"/>
            </a:pPr>
            <a:r>
              <a:rPr lang="en-US" sz="1600" dirty="0">
                <a:solidFill>
                  <a:schemeClr val="bg2">
                    <a:lumMod val="25000"/>
                  </a:schemeClr>
                </a:solidFill>
              </a:rPr>
              <a:t>The associated roles of the job: like functional, emotional or social</a:t>
            </a:r>
          </a:p>
          <a:p>
            <a:pPr marL="342900" indent="-342900">
              <a:spcAft>
                <a:spcPts val="600"/>
              </a:spcAft>
              <a:buFont typeface="+mj-lt"/>
              <a:buAutoNum type="arabicPeriod"/>
            </a:pPr>
            <a:r>
              <a:rPr lang="en-US" sz="1600" dirty="0">
                <a:solidFill>
                  <a:schemeClr val="bg2">
                    <a:lumMod val="25000"/>
                  </a:schemeClr>
                </a:solidFill>
              </a:rPr>
              <a:t>The forces that influence their </a:t>
            </a:r>
            <a:r>
              <a:rPr lang="en-US" sz="1600" dirty="0" err="1">
                <a:solidFill>
                  <a:schemeClr val="bg2">
                    <a:lumMod val="25000"/>
                  </a:schemeClr>
                </a:solidFill>
              </a:rPr>
              <a:t>behaviour</a:t>
            </a:r>
            <a:endParaRPr lang="en-US" sz="1600" dirty="0">
              <a:solidFill>
                <a:schemeClr val="bg2">
                  <a:lumMod val="25000"/>
                </a:schemeClr>
              </a:solidFill>
            </a:endParaRPr>
          </a:p>
          <a:p>
            <a:pPr>
              <a:spcAft>
                <a:spcPts val="600"/>
              </a:spcAft>
            </a:pPr>
            <a:r>
              <a:rPr lang="en-US" sz="1600" b="1" dirty="0">
                <a:solidFill>
                  <a:schemeClr val="bg2">
                    <a:lumMod val="25000"/>
                  </a:schemeClr>
                </a:solidFill>
              </a:rPr>
              <a:t>Tips and best practice:</a:t>
            </a:r>
          </a:p>
          <a:p>
            <a:pPr marL="285750" indent="-285750">
              <a:spcAft>
                <a:spcPts val="600"/>
              </a:spcAft>
              <a:buFont typeface="Arial" panose="020B0604020202020204" pitchFamily="34" charset="0"/>
              <a:buChar char="•"/>
            </a:pPr>
            <a:r>
              <a:rPr lang="en-US" sz="1600" dirty="0">
                <a:solidFill>
                  <a:schemeClr val="bg2">
                    <a:lumMod val="25000"/>
                  </a:schemeClr>
                </a:solidFill>
              </a:rPr>
              <a:t>When defining the job avoid using adjectives or adverbs</a:t>
            </a:r>
          </a:p>
          <a:p>
            <a:pPr marL="285750" indent="-285750">
              <a:spcAft>
                <a:spcPts val="600"/>
              </a:spcAft>
              <a:buFont typeface="Arial" panose="020B0604020202020204" pitchFamily="34" charset="0"/>
              <a:buChar char="•"/>
            </a:pPr>
            <a:r>
              <a:rPr lang="en-US" sz="1600" dirty="0">
                <a:solidFill>
                  <a:schemeClr val="bg2">
                    <a:lumMod val="25000"/>
                  </a:schemeClr>
                </a:solidFill>
              </a:rPr>
              <a:t>When working on the canvas consider that the executor is not necessarily the buyer</a:t>
            </a:r>
          </a:p>
          <a:p>
            <a:pPr marL="285750" indent="-285750">
              <a:spcAft>
                <a:spcPts val="600"/>
              </a:spcAft>
              <a:buFont typeface="Arial" panose="020B0604020202020204" pitchFamily="34" charset="0"/>
              <a:buChar char="•"/>
            </a:pPr>
            <a:r>
              <a:rPr lang="en-US" sz="1600" dirty="0">
                <a:solidFill>
                  <a:schemeClr val="bg2">
                    <a:lumMod val="25000"/>
                  </a:schemeClr>
                </a:solidFill>
              </a:rPr>
              <a:t>This is just a step in your work with JTBD so take the time to refine your internal process along the way.</a:t>
            </a:r>
          </a:p>
          <a:p>
            <a:pPr>
              <a:spcAft>
                <a:spcPts val="600"/>
              </a:spcAft>
            </a:pPr>
            <a:endParaRPr lang="en-US" sz="1600" dirty="0">
              <a:solidFill>
                <a:schemeClr val="bg2">
                  <a:lumMod val="2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88333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2789699A-D6C0-BA4F-B5C6-53E57FC5D270}"/>
              </a:ext>
            </a:extLst>
          </p:cNvPr>
          <p:cNvSpPr/>
          <p:nvPr/>
        </p:nvSpPr>
        <p:spPr>
          <a:xfrm>
            <a:off x="286386" y="1476244"/>
            <a:ext cx="3898507" cy="1932347"/>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a:solidFill>
                <a:schemeClr val="bg2">
                  <a:lumMod val="50000"/>
                </a:schemeClr>
              </a:solidFill>
            </a:endParaRPr>
          </a:p>
        </p:txBody>
      </p:sp>
      <p:sp>
        <p:nvSpPr>
          <p:cNvPr id="18" name="Rounded Rectangle 17">
            <a:extLst>
              <a:ext uri="{FF2B5EF4-FFF2-40B4-BE49-F238E27FC236}">
                <a16:creationId xmlns:a16="http://schemas.microsoft.com/office/drawing/2014/main" id="{74F5CEBE-A461-B843-8B15-112B76FA5B6E}"/>
              </a:ext>
            </a:extLst>
          </p:cNvPr>
          <p:cNvSpPr/>
          <p:nvPr/>
        </p:nvSpPr>
        <p:spPr>
          <a:xfrm>
            <a:off x="4228597"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1. Define	</a:t>
            </a:r>
          </a:p>
        </p:txBody>
      </p:sp>
      <p:sp>
        <p:nvSpPr>
          <p:cNvPr id="22" name="Rounded Rectangle 21">
            <a:extLst>
              <a:ext uri="{FF2B5EF4-FFF2-40B4-BE49-F238E27FC236}">
                <a16:creationId xmlns:a16="http://schemas.microsoft.com/office/drawing/2014/main" id="{BBA1ED4D-F45F-904A-B5DA-3024C8A204C4}"/>
              </a:ext>
            </a:extLst>
          </p:cNvPr>
          <p:cNvSpPr/>
          <p:nvPr/>
        </p:nvSpPr>
        <p:spPr>
          <a:xfrm>
            <a:off x="8056675" y="5239622"/>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Anxiety</a:t>
            </a:r>
          </a:p>
        </p:txBody>
      </p:sp>
      <p:sp>
        <p:nvSpPr>
          <p:cNvPr id="27" name="Rounded Rectangle 26">
            <a:extLst>
              <a:ext uri="{FF2B5EF4-FFF2-40B4-BE49-F238E27FC236}">
                <a16:creationId xmlns:a16="http://schemas.microsoft.com/office/drawing/2014/main" id="{2600C992-B210-7848-A884-5EEA0CD8DF27}"/>
              </a:ext>
            </a:extLst>
          </p:cNvPr>
          <p:cNvSpPr/>
          <p:nvPr/>
        </p:nvSpPr>
        <p:spPr>
          <a:xfrm>
            <a:off x="7986815" y="289032"/>
            <a:ext cx="1852108"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Version: </a:t>
            </a:r>
          </a:p>
        </p:txBody>
      </p:sp>
      <p:sp>
        <p:nvSpPr>
          <p:cNvPr id="5" name="TextBox 4">
            <a:extLst>
              <a:ext uri="{FF2B5EF4-FFF2-40B4-BE49-F238E27FC236}">
                <a16:creationId xmlns:a16="http://schemas.microsoft.com/office/drawing/2014/main" id="{326DF618-B420-A14D-83BB-E9A0F3689293}"/>
              </a:ext>
            </a:extLst>
          </p:cNvPr>
          <p:cNvSpPr txBox="1"/>
          <p:nvPr/>
        </p:nvSpPr>
        <p:spPr>
          <a:xfrm>
            <a:off x="286386" y="1156506"/>
            <a:ext cx="3898507" cy="584775"/>
          </a:xfrm>
          <a:prstGeom prst="rect">
            <a:avLst/>
          </a:prstGeom>
          <a:noFill/>
        </p:spPr>
        <p:txBody>
          <a:bodyPr wrap="square" rtlCol="0">
            <a:spAutoFit/>
          </a:bodyPr>
          <a:lstStyle/>
          <a:p>
            <a:r>
              <a:rPr lang="en-US" sz="1600" b="1">
                <a:solidFill>
                  <a:schemeClr val="bg2">
                    <a:lumMod val="25000"/>
                  </a:schemeClr>
                </a:solidFill>
              </a:rPr>
              <a:t>Job statement</a:t>
            </a:r>
            <a:r>
              <a:rPr lang="en-US" sz="1600">
                <a:solidFill>
                  <a:schemeClr val="bg1">
                    <a:lumMod val="65000"/>
                  </a:schemeClr>
                </a:solidFill>
              </a:rPr>
              <a:t> (</a:t>
            </a:r>
            <a:r>
              <a:rPr lang="en-US" sz="1600">
                <a:solidFill>
                  <a:schemeClr val="bg2">
                    <a:lumMod val="50000"/>
                  </a:schemeClr>
                </a:solidFill>
              </a:rPr>
              <a:t>Verb + object + context)</a:t>
            </a:r>
          </a:p>
          <a:p>
            <a:endParaRPr lang="en-US" sz="1600" b="1">
              <a:solidFill>
                <a:schemeClr val="bg2">
                  <a:lumMod val="25000"/>
                </a:schemeClr>
              </a:solidFill>
            </a:endParaRPr>
          </a:p>
        </p:txBody>
      </p:sp>
      <p:sp>
        <p:nvSpPr>
          <p:cNvPr id="32" name="Text Placeholder 1">
            <a:extLst>
              <a:ext uri="{FF2B5EF4-FFF2-40B4-BE49-F238E27FC236}">
                <a16:creationId xmlns:a16="http://schemas.microsoft.com/office/drawing/2014/main" id="{86EA8775-79CE-194D-9B7B-EBE350E9BA1E}"/>
              </a:ext>
            </a:extLst>
          </p:cNvPr>
          <p:cNvSpPr txBox="1">
            <a:spLocks/>
          </p:cNvSpPr>
          <p:nvPr/>
        </p:nvSpPr>
        <p:spPr>
          <a:xfrm>
            <a:off x="301845" y="163744"/>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The Jobs To Be Done Canvas</a:t>
            </a:r>
          </a:p>
        </p:txBody>
      </p:sp>
      <p:sp>
        <p:nvSpPr>
          <p:cNvPr id="16" name="Rounded Rectangle 15">
            <a:extLst>
              <a:ext uri="{FF2B5EF4-FFF2-40B4-BE49-F238E27FC236}">
                <a16:creationId xmlns:a16="http://schemas.microsoft.com/office/drawing/2014/main" id="{6EF4A7AD-3ECB-E14C-9ECE-CBF028F53490}"/>
              </a:ext>
            </a:extLst>
          </p:cNvPr>
          <p:cNvSpPr/>
          <p:nvPr/>
        </p:nvSpPr>
        <p:spPr>
          <a:xfrm>
            <a:off x="9944369" y="277617"/>
            <a:ext cx="1852108"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Project: </a:t>
            </a:r>
          </a:p>
        </p:txBody>
      </p:sp>
      <p:sp>
        <p:nvSpPr>
          <p:cNvPr id="17" name="Rounded Rectangle 16">
            <a:extLst>
              <a:ext uri="{FF2B5EF4-FFF2-40B4-BE49-F238E27FC236}">
                <a16:creationId xmlns:a16="http://schemas.microsoft.com/office/drawing/2014/main" id="{EAA06F86-F3A3-3D4F-BABA-2C4F5C059D1A}"/>
              </a:ext>
            </a:extLst>
          </p:cNvPr>
          <p:cNvSpPr/>
          <p:nvPr/>
        </p:nvSpPr>
        <p:spPr>
          <a:xfrm>
            <a:off x="2230793" y="289033"/>
            <a:ext cx="5650575"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Job executor (who’s your end user): </a:t>
            </a:r>
          </a:p>
        </p:txBody>
      </p:sp>
      <p:sp>
        <p:nvSpPr>
          <p:cNvPr id="19" name="Rounded Rectangle 18">
            <a:extLst>
              <a:ext uri="{FF2B5EF4-FFF2-40B4-BE49-F238E27FC236}">
                <a16:creationId xmlns:a16="http://schemas.microsoft.com/office/drawing/2014/main" id="{DE71DF67-32CC-FC45-8187-F7FF7561DFAF}"/>
              </a:ext>
            </a:extLst>
          </p:cNvPr>
          <p:cNvSpPr/>
          <p:nvPr/>
        </p:nvSpPr>
        <p:spPr>
          <a:xfrm>
            <a:off x="6145532"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2. Locate</a:t>
            </a:r>
          </a:p>
        </p:txBody>
      </p:sp>
      <p:sp>
        <p:nvSpPr>
          <p:cNvPr id="20" name="Rounded Rectangle 19">
            <a:extLst>
              <a:ext uri="{FF2B5EF4-FFF2-40B4-BE49-F238E27FC236}">
                <a16:creationId xmlns:a16="http://schemas.microsoft.com/office/drawing/2014/main" id="{756A707F-E685-9349-8C8C-5B7CAFEABF25}"/>
              </a:ext>
            </a:extLst>
          </p:cNvPr>
          <p:cNvSpPr/>
          <p:nvPr/>
        </p:nvSpPr>
        <p:spPr>
          <a:xfrm>
            <a:off x="8062467"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3. Prepare</a:t>
            </a:r>
          </a:p>
        </p:txBody>
      </p:sp>
      <p:sp>
        <p:nvSpPr>
          <p:cNvPr id="21" name="Rounded Rectangle 20">
            <a:extLst>
              <a:ext uri="{FF2B5EF4-FFF2-40B4-BE49-F238E27FC236}">
                <a16:creationId xmlns:a16="http://schemas.microsoft.com/office/drawing/2014/main" id="{77D66703-2256-BD41-80AA-3D20F7F17DB1}"/>
              </a:ext>
            </a:extLst>
          </p:cNvPr>
          <p:cNvSpPr/>
          <p:nvPr/>
        </p:nvSpPr>
        <p:spPr>
          <a:xfrm>
            <a:off x="9979758"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4. Confirm</a:t>
            </a:r>
          </a:p>
        </p:txBody>
      </p:sp>
      <p:sp>
        <p:nvSpPr>
          <p:cNvPr id="23" name="Rounded Rectangle 22">
            <a:extLst>
              <a:ext uri="{FF2B5EF4-FFF2-40B4-BE49-F238E27FC236}">
                <a16:creationId xmlns:a16="http://schemas.microsoft.com/office/drawing/2014/main" id="{DC85D311-875C-6945-9563-BC1873457983}"/>
              </a:ext>
            </a:extLst>
          </p:cNvPr>
          <p:cNvSpPr/>
          <p:nvPr/>
        </p:nvSpPr>
        <p:spPr>
          <a:xfrm>
            <a:off x="4222805"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5. Execute</a:t>
            </a:r>
          </a:p>
        </p:txBody>
      </p:sp>
      <p:sp>
        <p:nvSpPr>
          <p:cNvPr id="24" name="Rounded Rectangle 23">
            <a:extLst>
              <a:ext uri="{FF2B5EF4-FFF2-40B4-BE49-F238E27FC236}">
                <a16:creationId xmlns:a16="http://schemas.microsoft.com/office/drawing/2014/main" id="{6B70A83E-4375-8743-92D0-98A5669ABB29}"/>
              </a:ext>
            </a:extLst>
          </p:cNvPr>
          <p:cNvSpPr/>
          <p:nvPr/>
        </p:nvSpPr>
        <p:spPr>
          <a:xfrm>
            <a:off x="6139740"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6. Monitor</a:t>
            </a:r>
          </a:p>
        </p:txBody>
      </p:sp>
      <p:sp>
        <p:nvSpPr>
          <p:cNvPr id="26" name="Rounded Rectangle 25">
            <a:extLst>
              <a:ext uri="{FF2B5EF4-FFF2-40B4-BE49-F238E27FC236}">
                <a16:creationId xmlns:a16="http://schemas.microsoft.com/office/drawing/2014/main" id="{7A14B0B2-E037-AD46-9280-044876D8B6B4}"/>
              </a:ext>
            </a:extLst>
          </p:cNvPr>
          <p:cNvSpPr/>
          <p:nvPr/>
        </p:nvSpPr>
        <p:spPr>
          <a:xfrm>
            <a:off x="8056675"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7. Modify</a:t>
            </a:r>
          </a:p>
        </p:txBody>
      </p:sp>
      <p:sp>
        <p:nvSpPr>
          <p:cNvPr id="29" name="Rounded Rectangle 28">
            <a:extLst>
              <a:ext uri="{FF2B5EF4-FFF2-40B4-BE49-F238E27FC236}">
                <a16:creationId xmlns:a16="http://schemas.microsoft.com/office/drawing/2014/main" id="{F640F086-06F8-524E-8D66-43F9B2FCDE63}"/>
              </a:ext>
            </a:extLst>
          </p:cNvPr>
          <p:cNvSpPr/>
          <p:nvPr/>
        </p:nvSpPr>
        <p:spPr>
          <a:xfrm>
            <a:off x="9973966"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8. Conclude</a:t>
            </a:r>
          </a:p>
        </p:txBody>
      </p:sp>
      <p:sp>
        <p:nvSpPr>
          <p:cNvPr id="40" name="TextBox 39">
            <a:extLst>
              <a:ext uri="{FF2B5EF4-FFF2-40B4-BE49-F238E27FC236}">
                <a16:creationId xmlns:a16="http://schemas.microsoft.com/office/drawing/2014/main" id="{5F491C0E-3020-5241-A492-B2AAE4955E61}"/>
              </a:ext>
            </a:extLst>
          </p:cNvPr>
          <p:cNvSpPr txBox="1"/>
          <p:nvPr/>
        </p:nvSpPr>
        <p:spPr>
          <a:xfrm>
            <a:off x="4203061" y="1146545"/>
            <a:ext cx="3898507" cy="338554"/>
          </a:xfrm>
          <a:prstGeom prst="rect">
            <a:avLst/>
          </a:prstGeom>
          <a:noFill/>
        </p:spPr>
        <p:txBody>
          <a:bodyPr wrap="square" rtlCol="0">
            <a:spAutoFit/>
          </a:bodyPr>
          <a:lstStyle/>
          <a:p>
            <a:r>
              <a:rPr lang="en-US" sz="1600" b="1">
                <a:solidFill>
                  <a:schemeClr val="bg2">
                    <a:lumMod val="25000"/>
                  </a:schemeClr>
                </a:solidFill>
              </a:rPr>
              <a:t>Job map</a:t>
            </a:r>
          </a:p>
        </p:txBody>
      </p:sp>
      <p:sp>
        <p:nvSpPr>
          <p:cNvPr id="41" name="Rounded Rectangle 40">
            <a:extLst>
              <a:ext uri="{FF2B5EF4-FFF2-40B4-BE49-F238E27FC236}">
                <a16:creationId xmlns:a16="http://schemas.microsoft.com/office/drawing/2014/main" id="{6448A621-7088-C34D-9427-158692A04A4C}"/>
              </a:ext>
            </a:extLst>
          </p:cNvPr>
          <p:cNvSpPr/>
          <p:nvPr/>
        </p:nvSpPr>
        <p:spPr>
          <a:xfrm>
            <a:off x="8056675" y="3704341"/>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Progress </a:t>
            </a:r>
          </a:p>
        </p:txBody>
      </p:sp>
      <p:sp>
        <p:nvSpPr>
          <p:cNvPr id="42" name="Rounded Rectangle 41">
            <a:extLst>
              <a:ext uri="{FF2B5EF4-FFF2-40B4-BE49-F238E27FC236}">
                <a16:creationId xmlns:a16="http://schemas.microsoft.com/office/drawing/2014/main" id="{80154E3B-AA1F-4142-9329-1C26B6D0A048}"/>
              </a:ext>
            </a:extLst>
          </p:cNvPr>
          <p:cNvSpPr/>
          <p:nvPr/>
        </p:nvSpPr>
        <p:spPr>
          <a:xfrm>
            <a:off x="4247090" y="5239622"/>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Habits</a:t>
            </a:r>
          </a:p>
        </p:txBody>
      </p:sp>
      <p:sp>
        <p:nvSpPr>
          <p:cNvPr id="43" name="Rounded Rectangle 42">
            <a:extLst>
              <a:ext uri="{FF2B5EF4-FFF2-40B4-BE49-F238E27FC236}">
                <a16:creationId xmlns:a16="http://schemas.microsoft.com/office/drawing/2014/main" id="{270CB263-EA53-4542-BB4D-DBFC6597F9F7}"/>
              </a:ext>
            </a:extLst>
          </p:cNvPr>
          <p:cNvSpPr/>
          <p:nvPr/>
        </p:nvSpPr>
        <p:spPr>
          <a:xfrm>
            <a:off x="4244895" y="3695595"/>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Problem</a:t>
            </a:r>
          </a:p>
        </p:txBody>
      </p:sp>
      <p:cxnSp>
        <p:nvCxnSpPr>
          <p:cNvPr id="6" name="Straight Arrow Connector 5">
            <a:extLst>
              <a:ext uri="{FF2B5EF4-FFF2-40B4-BE49-F238E27FC236}">
                <a16:creationId xmlns:a16="http://schemas.microsoft.com/office/drawing/2014/main" id="{CE304DED-8ED8-2C49-A465-362590D31AB1}"/>
              </a:ext>
            </a:extLst>
          </p:cNvPr>
          <p:cNvCxnSpPr>
            <a:cxnSpLocks/>
          </p:cNvCxnSpPr>
          <p:nvPr/>
        </p:nvCxnSpPr>
        <p:spPr>
          <a:xfrm flipV="1">
            <a:off x="5154086" y="3755372"/>
            <a:ext cx="216024" cy="21102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CDE80D69-0503-5C4B-920A-534EBC7EB690}"/>
              </a:ext>
            </a:extLst>
          </p:cNvPr>
          <p:cNvCxnSpPr>
            <a:cxnSpLocks/>
          </p:cNvCxnSpPr>
          <p:nvPr/>
        </p:nvCxnSpPr>
        <p:spPr>
          <a:xfrm flipV="1">
            <a:off x="8967954" y="3755372"/>
            <a:ext cx="216024" cy="21102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F2E9D14-4BA4-CD4A-98B5-D4E90382FDD5}"/>
              </a:ext>
            </a:extLst>
          </p:cNvPr>
          <p:cNvCxnSpPr/>
          <p:nvPr/>
        </p:nvCxnSpPr>
        <p:spPr>
          <a:xfrm flipH="1">
            <a:off x="5015880" y="5301208"/>
            <a:ext cx="248639" cy="21602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E1ECBDFE-4EE0-774B-8F34-05E49E61C14A}"/>
              </a:ext>
            </a:extLst>
          </p:cNvPr>
          <p:cNvCxnSpPr/>
          <p:nvPr/>
        </p:nvCxnSpPr>
        <p:spPr>
          <a:xfrm flipH="1">
            <a:off x="8941225" y="5301208"/>
            <a:ext cx="248639" cy="21602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4EBF3200-CEA7-6F4D-A786-3B055799938A}"/>
              </a:ext>
            </a:extLst>
          </p:cNvPr>
          <p:cNvSpPr txBox="1"/>
          <p:nvPr/>
        </p:nvSpPr>
        <p:spPr>
          <a:xfrm>
            <a:off x="4211889" y="3439812"/>
            <a:ext cx="3898507" cy="338554"/>
          </a:xfrm>
          <a:prstGeom prst="rect">
            <a:avLst/>
          </a:prstGeom>
          <a:noFill/>
        </p:spPr>
        <p:txBody>
          <a:bodyPr wrap="square" rtlCol="0">
            <a:spAutoFit/>
          </a:bodyPr>
          <a:lstStyle/>
          <a:p>
            <a:r>
              <a:rPr lang="en-US" sz="1600" b="1">
                <a:solidFill>
                  <a:schemeClr val="bg2">
                    <a:lumMod val="25000"/>
                  </a:schemeClr>
                </a:solidFill>
              </a:rPr>
              <a:t>Forces of progress</a:t>
            </a:r>
          </a:p>
        </p:txBody>
      </p:sp>
      <p:sp>
        <p:nvSpPr>
          <p:cNvPr id="49" name="Rounded Rectangle 48">
            <a:extLst>
              <a:ext uri="{FF2B5EF4-FFF2-40B4-BE49-F238E27FC236}">
                <a16:creationId xmlns:a16="http://schemas.microsoft.com/office/drawing/2014/main" id="{EE08E21A-48E5-244B-AEA9-484405E92F2B}"/>
              </a:ext>
            </a:extLst>
          </p:cNvPr>
          <p:cNvSpPr/>
          <p:nvPr/>
        </p:nvSpPr>
        <p:spPr>
          <a:xfrm>
            <a:off x="282934" y="3695596"/>
            <a:ext cx="3889983"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Emotional</a:t>
            </a:r>
          </a:p>
        </p:txBody>
      </p:sp>
      <p:sp>
        <p:nvSpPr>
          <p:cNvPr id="50" name="TextBox 49">
            <a:extLst>
              <a:ext uri="{FF2B5EF4-FFF2-40B4-BE49-F238E27FC236}">
                <a16:creationId xmlns:a16="http://schemas.microsoft.com/office/drawing/2014/main" id="{6B3B6C68-B5B8-5445-B039-2222097B533E}"/>
              </a:ext>
            </a:extLst>
          </p:cNvPr>
          <p:cNvSpPr txBox="1"/>
          <p:nvPr/>
        </p:nvSpPr>
        <p:spPr>
          <a:xfrm>
            <a:off x="293896" y="3439812"/>
            <a:ext cx="3898507" cy="338554"/>
          </a:xfrm>
          <a:prstGeom prst="rect">
            <a:avLst/>
          </a:prstGeom>
          <a:noFill/>
        </p:spPr>
        <p:txBody>
          <a:bodyPr wrap="square" rtlCol="0">
            <a:spAutoFit/>
          </a:bodyPr>
          <a:lstStyle/>
          <a:p>
            <a:r>
              <a:rPr lang="en-US" sz="1600" b="1">
                <a:solidFill>
                  <a:schemeClr val="bg2">
                    <a:lumMod val="25000"/>
                  </a:schemeClr>
                </a:solidFill>
              </a:rPr>
              <a:t>Job roles</a:t>
            </a:r>
          </a:p>
        </p:txBody>
      </p:sp>
      <p:sp>
        <p:nvSpPr>
          <p:cNvPr id="52" name="Rounded Rectangle 51">
            <a:extLst>
              <a:ext uri="{FF2B5EF4-FFF2-40B4-BE49-F238E27FC236}">
                <a16:creationId xmlns:a16="http://schemas.microsoft.com/office/drawing/2014/main" id="{9FC933E3-D394-1649-861F-0C5DBA18A565}"/>
              </a:ext>
            </a:extLst>
          </p:cNvPr>
          <p:cNvSpPr/>
          <p:nvPr/>
        </p:nvSpPr>
        <p:spPr>
          <a:xfrm>
            <a:off x="282934" y="4730916"/>
            <a:ext cx="3889983"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Functional</a:t>
            </a:r>
          </a:p>
        </p:txBody>
      </p:sp>
      <p:sp>
        <p:nvSpPr>
          <p:cNvPr id="53" name="Rounded Rectangle 52">
            <a:extLst>
              <a:ext uri="{FF2B5EF4-FFF2-40B4-BE49-F238E27FC236}">
                <a16:creationId xmlns:a16="http://schemas.microsoft.com/office/drawing/2014/main" id="{40011B90-CF0A-BC4D-A178-012DA780FD2A}"/>
              </a:ext>
            </a:extLst>
          </p:cNvPr>
          <p:cNvSpPr/>
          <p:nvPr/>
        </p:nvSpPr>
        <p:spPr>
          <a:xfrm>
            <a:off x="290647" y="5762733"/>
            <a:ext cx="3889983"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rPr>
              <a:t>Social</a:t>
            </a:r>
          </a:p>
        </p:txBody>
      </p:sp>
    </p:spTree>
    <p:extLst>
      <p:ext uri="{BB962C8B-B14F-4D97-AF65-F5344CB8AC3E}">
        <p14:creationId xmlns:p14="http://schemas.microsoft.com/office/powerpoint/2010/main" val="3824388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C6DCA41-986B-9943-851A-D675EE099523}"/>
              </a:ext>
            </a:extLst>
          </p:cNvPr>
          <p:cNvSpPr/>
          <p:nvPr/>
        </p:nvSpPr>
        <p:spPr>
          <a:xfrm>
            <a:off x="3359696" y="620688"/>
            <a:ext cx="5852155" cy="5852155"/>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7" name="Text Placeholder 1">
            <a:extLst>
              <a:ext uri="{FF2B5EF4-FFF2-40B4-BE49-F238E27FC236}">
                <a16:creationId xmlns:a16="http://schemas.microsoft.com/office/drawing/2014/main" id="{1624B508-DC02-CF47-84C3-120995F2E751}"/>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The Job Map</a:t>
            </a:r>
          </a:p>
        </p:txBody>
      </p:sp>
      <p:pic>
        <p:nvPicPr>
          <p:cNvPr id="5" name="Picture 4" descr="Logo, company name&#10;&#10;Description automatically generated">
            <a:extLst>
              <a:ext uri="{FF2B5EF4-FFF2-40B4-BE49-F238E27FC236}">
                <a16:creationId xmlns:a16="http://schemas.microsoft.com/office/drawing/2014/main" id="{CF93F93D-000B-F84A-9F0A-991DFD84C037}"/>
              </a:ext>
            </a:extLst>
          </p:cNvPr>
          <p:cNvPicPr>
            <a:picLocks noChangeAspect="1"/>
          </p:cNvPicPr>
          <p:nvPr/>
        </p:nvPicPr>
        <p:blipFill>
          <a:blip r:embed="rId3"/>
          <a:stretch>
            <a:fillRect/>
          </a:stretch>
        </p:blipFill>
        <p:spPr>
          <a:xfrm>
            <a:off x="10776520" y="6418577"/>
            <a:ext cx="1024565" cy="394799"/>
          </a:xfrm>
          <a:prstGeom prst="rect">
            <a:avLst/>
          </a:prstGeom>
        </p:spPr>
      </p:pic>
    </p:spTree>
    <p:extLst>
      <p:ext uri="{BB962C8B-B14F-4D97-AF65-F5344CB8AC3E}">
        <p14:creationId xmlns:p14="http://schemas.microsoft.com/office/powerpoint/2010/main" val="3357294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832988" y="2064258"/>
            <a:ext cx="4369946" cy="17543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800" dirty="0">
                <a:solidFill>
                  <a:schemeClr val="tx1">
                    <a:lumMod val="75000"/>
                    <a:lumOff val="25000"/>
                  </a:schemeClr>
                </a:solidFill>
              </a:rPr>
              <a:t>The job map is a visual representation developed by Tony </a:t>
            </a:r>
            <a:r>
              <a:rPr lang="en-US" sz="1800" dirty="0" err="1">
                <a:solidFill>
                  <a:schemeClr val="tx1">
                    <a:lumMod val="75000"/>
                    <a:lumOff val="25000"/>
                  </a:schemeClr>
                </a:solidFill>
              </a:rPr>
              <a:t>Ulwick</a:t>
            </a:r>
            <a:r>
              <a:rPr lang="en-US" sz="1800" dirty="0">
                <a:solidFill>
                  <a:schemeClr val="tx1">
                    <a:lumMod val="75000"/>
                    <a:lumOff val="25000"/>
                  </a:schemeClr>
                </a:solidFill>
              </a:rPr>
              <a:t> that deconstructs a jobs into eight different steps in order to explain what the customer is trying to achieve. The job map is meant to be used as a practical tool to apply Jobs to be Done to drive innovation.</a:t>
            </a:r>
          </a:p>
          <a:p>
            <a:pPr marL="0" indent="0">
              <a:buNone/>
            </a:pPr>
            <a:endParaRPr lang="en-US" sz="1800" dirty="0">
              <a:solidFill>
                <a:schemeClr val="tx1">
                  <a:lumMod val="75000"/>
                  <a:lumOff val="25000"/>
                </a:schemeClr>
              </a:solidFill>
            </a:endParaRPr>
          </a:p>
          <a:p>
            <a:pPr marL="0" indent="0">
              <a:buNone/>
            </a:pPr>
            <a:endParaRPr lang="en-FI" sz="1800" dirty="0">
              <a:solidFill>
                <a:schemeClr val="tx1">
                  <a:lumMod val="75000"/>
                  <a:lumOff val="25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706980" y="909730"/>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4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The Job Map</a:t>
            </a:r>
            <a:endParaRPr lang="fi-FI" sz="4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graphicFrame>
        <p:nvGraphicFramePr>
          <p:cNvPr id="23" name="Diagram 22">
            <a:extLst>
              <a:ext uri="{FF2B5EF4-FFF2-40B4-BE49-F238E27FC236}">
                <a16:creationId xmlns:a16="http://schemas.microsoft.com/office/drawing/2014/main" id="{7A60111F-1624-ED49-B7C9-41F6FE083512}"/>
              </a:ext>
            </a:extLst>
          </p:cNvPr>
          <p:cNvGraphicFramePr/>
          <p:nvPr>
            <p:extLst>
              <p:ext uri="{D42A27DB-BD31-4B8C-83A1-F6EECF244321}">
                <p14:modId xmlns:p14="http://schemas.microsoft.com/office/powerpoint/2010/main" val="1946486358"/>
              </p:ext>
            </p:extLst>
          </p:nvPr>
        </p:nvGraphicFramePr>
        <p:xfrm>
          <a:off x="849359" y="4725144"/>
          <a:ext cx="5103560" cy="6084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4" name="Diagram 23">
            <a:extLst>
              <a:ext uri="{FF2B5EF4-FFF2-40B4-BE49-F238E27FC236}">
                <a16:creationId xmlns:a16="http://schemas.microsoft.com/office/drawing/2014/main" id="{81A6D6D9-0BDE-524E-81D7-176FD951CB22}"/>
              </a:ext>
            </a:extLst>
          </p:cNvPr>
          <p:cNvGraphicFramePr/>
          <p:nvPr>
            <p:extLst>
              <p:ext uri="{D42A27DB-BD31-4B8C-83A1-F6EECF244321}">
                <p14:modId xmlns:p14="http://schemas.microsoft.com/office/powerpoint/2010/main" val="1508372417"/>
              </p:ext>
            </p:extLst>
          </p:nvPr>
        </p:nvGraphicFramePr>
        <p:xfrm>
          <a:off x="6400249" y="4725144"/>
          <a:ext cx="5103560" cy="6084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25" name="Group 24">
            <a:extLst>
              <a:ext uri="{FF2B5EF4-FFF2-40B4-BE49-F238E27FC236}">
                <a16:creationId xmlns:a16="http://schemas.microsoft.com/office/drawing/2014/main" id="{F3F49423-B27E-8141-A5A5-72BD288E4917}"/>
              </a:ext>
            </a:extLst>
          </p:cNvPr>
          <p:cNvGrpSpPr/>
          <p:nvPr/>
        </p:nvGrpSpPr>
        <p:grpSpPr>
          <a:xfrm>
            <a:off x="6096935" y="4907789"/>
            <a:ext cx="207885" cy="243186"/>
            <a:chOff x="2453720" y="182644"/>
            <a:chExt cx="207885" cy="243186"/>
          </a:xfrm>
          <a:solidFill>
            <a:schemeClr val="bg2">
              <a:lumMod val="75000"/>
            </a:schemeClr>
          </a:solidFill>
        </p:grpSpPr>
        <p:sp>
          <p:nvSpPr>
            <p:cNvPr id="26" name="Right Arrow 25">
              <a:extLst>
                <a:ext uri="{FF2B5EF4-FFF2-40B4-BE49-F238E27FC236}">
                  <a16:creationId xmlns:a16="http://schemas.microsoft.com/office/drawing/2014/main" id="{9021DC20-4674-6242-8226-C30CC74DB4FB}"/>
                </a:ext>
              </a:extLst>
            </p:cNvPr>
            <p:cNvSpPr/>
            <p:nvPr/>
          </p:nvSpPr>
          <p:spPr>
            <a:xfrm>
              <a:off x="2453720" y="182644"/>
              <a:ext cx="207885" cy="24318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27" name="Right Arrow 4">
              <a:extLst>
                <a:ext uri="{FF2B5EF4-FFF2-40B4-BE49-F238E27FC236}">
                  <a16:creationId xmlns:a16="http://schemas.microsoft.com/office/drawing/2014/main" id="{B8EF27B5-8524-684C-AF2C-E392B1377C44}"/>
                </a:ext>
              </a:extLst>
            </p:cNvPr>
            <p:cNvSpPr txBox="1"/>
            <p:nvPr/>
          </p:nvSpPr>
          <p:spPr>
            <a:xfrm>
              <a:off x="2453720" y="231281"/>
              <a:ext cx="145520" cy="14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p:txBody>
        </p:sp>
      </p:grpSp>
      <p:sp>
        <p:nvSpPr>
          <p:cNvPr id="3" name="Rectangle 2">
            <a:extLst>
              <a:ext uri="{FF2B5EF4-FFF2-40B4-BE49-F238E27FC236}">
                <a16:creationId xmlns:a16="http://schemas.microsoft.com/office/drawing/2014/main" id="{C48992B8-44DB-D448-A2A4-03BF7376019D}"/>
              </a:ext>
            </a:extLst>
          </p:cNvPr>
          <p:cNvSpPr/>
          <p:nvPr/>
        </p:nvSpPr>
        <p:spPr>
          <a:xfrm>
            <a:off x="6327553" y="1988840"/>
            <a:ext cx="4369946" cy="2031325"/>
          </a:xfrm>
          <a:prstGeom prst="rect">
            <a:avLst/>
          </a:prstGeom>
        </p:spPr>
        <p:txBody>
          <a:bodyPr wrap="square">
            <a:spAutoFit/>
          </a:bodyPr>
          <a:lstStyle/>
          <a:p>
            <a:pPr algn="just"/>
            <a:r>
              <a:rPr lang="en-US" dirty="0">
                <a:solidFill>
                  <a:schemeClr val="tx1">
                    <a:lumMod val="75000"/>
                    <a:lumOff val="25000"/>
                  </a:schemeClr>
                </a:solidFill>
              </a:rPr>
              <a:t>Deconstructing any job into these eight steps will make it easier to uncover further opportunities to innovate and differentiate yourself. The goal is to identify what customers want to accomplish in each step, not what they are already doing or how they are doing it.</a:t>
            </a:r>
            <a:endParaRPr lang="en-FI" dirty="0">
              <a:solidFill>
                <a:schemeClr val="tx1">
                  <a:lumMod val="75000"/>
                  <a:lumOff val="25000"/>
                </a:schemeClr>
              </a:solidFill>
            </a:endParaRPr>
          </a:p>
        </p:txBody>
      </p:sp>
      <p:pic>
        <p:nvPicPr>
          <p:cNvPr id="28" name="Picture 27" descr="Logo, company name&#10;&#10;Description automatically generated">
            <a:extLst>
              <a:ext uri="{FF2B5EF4-FFF2-40B4-BE49-F238E27FC236}">
                <a16:creationId xmlns:a16="http://schemas.microsoft.com/office/drawing/2014/main" id="{DBF3CFF2-E754-7A4C-B204-74A67F299339}"/>
              </a:ext>
            </a:extLst>
          </p:cNvPr>
          <p:cNvPicPr>
            <a:picLocks noChangeAspect="1"/>
          </p:cNvPicPr>
          <p:nvPr/>
        </p:nvPicPr>
        <p:blipFill>
          <a:blip r:embed="rId13"/>
          <a:stretch>
            <a:fillRect/>
          </a:stretch>
        </p:blipFill>
        <p:spPr>
          <a:xfrm>
            <a:off x="10776520" y="6309320"/>
            <a:ext cx="1024565" cy="394799"/>
          </a:xfrm>
          <a:prstGeom prst="rect">
            <a:avLst/>
          </a:prstGeom>
        </p:spPr>
      </p:pic>
      <p:sp>
        <p:nvSpPr>
          <p:cNvPr id="15" name="Rectangle 14">
            <a:extLst>
              <a:ext uri="{FF2B5EF4-FFF2-40B4-BE49-F238E27FC236}">
                <a16:creationId xmlns:a16="http://schemas.microsoft.com/office/drawing/2014/main" id="{C47E7A8A-6A19-A34F-9B62-7A4C58060CC3}"/>
              </a:ext>
            </a:extLst>
          </p:cNvPr>
          <p:cNvSpPr/>
          <p:nvPr/>
        </p:nvSpPr>
        <p:spPr>
          <a:xfrm>
            <a:off x="-6265"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16" name="Group 15">
            <a:extLst>
              <a:ext uri="{FF2B5EF4-FFF2-40B4-BE49-F238E27FC236}">
                <a16:creationId xmlns:a16="http://schemas.microsoft.com/office/drawing/2014/main" id="{AF16E321-536A-6F49-90E4-AEBF76E81CAB}"/>
              </a:ext>
            </a:extLst>
          </p:cNvPr>
          <p:cNvGrpSpPr/>
          <p:nvPr/>
        </p:nvGrpSpPr>
        <p:grpSpPr>
          <a:xfrm>
            <a:off x="904592" y="1053972"/>
            <a:ext cx="673676" cy="432048"/>
            <a:chOff x="595085" y="767380"/>
            <a:chExt cx="1016503" cy="651913"/>
          </a:xfrm>
        </p:grpSpPr>
        <p:sp>
          <p:nvSpPr>
            <p:cNvPr id="17" name="Chevron 16">
              <a:extLst>
                <a:ext uri="{FF2B5EF4-FFF2-40B4-BE49-F238E27FC236}">
                  <a16:creationId xmlns:a16="http://schemas.microsoft.com/office/drawing/2014/main" id="{52C2279D-DFDD-3A46-BC23-7EEE915D0B61}"/>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8" name="Chevron 17">
              <a:extLst>
                <a:ext uri="{FF2B5EF4-FFF2-40B4-BE49-F238E27FC236}">
                  <a16:creationId xmlns:a16="http://schemas.microsoft.com/office/drawing/2014/main" id="{D2466107-EC39-C948-BA9D-E597DDA5E83A}"/>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61799501"/>
      </p:ext>
    </p:extLst>
  </p:cSld>
  <p:clrMapOvr>
    <a:masterClrMapping/>
  </p:clrMapOvr>
</p:sld>
</file>

<file path=ppt/theme/theme1.xml><?xml version="1.0" encoding="utf-8"?>
<a:theme xmlns:a="http://schemas.openxmlformats.org/drawingml/2006/main" name="Office Theme">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23021</TotalTime>
  <Words>2516</Words>
  <Application>Microsoft Macintosh PowerPoint</Application>
  <PresentationFormat>Widescreen</PresentationFormat>
  <Paragraphs>286</Paragraphs>
  <Slides>27</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Noto Sans Adlam</vt:lpstr>
      <vt:lpstr>Noto Sans</vt:lpstr>
      <vt:lpstr>Calibri</vt:lpstr>
      <vt:lpstr>Arial</vt:lpstr>
      <vt:lpstr>Assistant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Viima</vt:lpstr>
      <vt:lpstr>About Viima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Diana Porumboiu</cp:lastModifiedBy>
  <cp:revision>955</cp:revision>
  <cp:lastPrinted>2019-03-22T11:04:22Z</cp:lastPrinted>
  <dcterms:created xsi:type="dcterms:W3CDTF">2019-03-19T11:30:33Z</dcterms:created>
  <dcterms:modified xsi:type="dcterms:W3CDTF">2021-08-19T06:45:24Z</dcterms:modified>
</cp:coreProperties>
</file>