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73" r:id="rId1"/>
  </p:sldMasterIdLst>
  <p:notesMasterIdLst>
    <p:notesMasterId r:id="rId9"/>
  </p:notesMasterIdLst>
  <p:sldIdLst>
    <p:sldId id="315" r:id="rId2"/>
    <p:sldId id="366" r:id="rId3"/>
    <p:sldId id="355" r:id="rId4"/>
    <p:sldId id="367" r:id="rId5"/>
    <p:sldId id="363" r:id="rId6"/>
    <p:sldId id="364" r:id="rId7"/>
    <p:sldId id="365" r:id="rId8"/>
  </p:sldIdLst>
  <p:sldSz cx="12192000" cy="6858000"/>
  <p:notesSz cx="6858000" cy="9144000"/>
  <p:embeddedFontLst>
    <p:embeddedFont>
      <p:font typeface="Assistant" pitchFamily="2" charset="-79"/>
      <p:regular r:id="rId10"/>
      <p:bold r:id="rId11"/>
    </p:embeddedFont>
    <p:embeddedFont>
      <p:font typeface="Calibri" panose="020F0502020204030204" pitchFamily="34" charset="0"/>
      <p:regular r:id="rId12"/>
      <p:bold r:id="rId13"/>
      <p:italic r:id="rId14"/>
      <p:boldItalic r:id="rId15"/>
    </p:embeddedFont>
    <p:embeddedFont>
      <p:font typeface="Noto Sans" panose="020B0502040504020204" pitchFamily="34" charset="0"/>
      <p:regular r:id="rId16"/>
      <p:bold r:id="rId17"/>
    </p:embeddedFont>
    <p:embeddedFont>
      <p:font typeface="Noto Sans Adlam" panose="020B0502040504020204" pitchFamily="34" charset="0"/>
      <p:regular r:id="rId18"/>
    </p:embeddedFont>
  </p:embeddedFontLst>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lia Kylliäinen" initials="JK" lastIdx="19" clrIdx="0">
    <p:extLst>
      <p:ext uri="{19B8F6BF-5375-455C-9EA6-DF929625EA0E}">
        <p15:presenceInfo xmlns:p15="http://schemas.microsoft.com/office/powerpoint/2012/main" userId="S::julia.kylliainen@viima.com::15ef0949-9b6c-4ac8-b211-0d2f0469e14e" providerId="AD"/>
      </p:ext>
    </p:extLst>
  </p:cmAuthor>
  <p:cmAuthor id="2" name="Jesse Nieminen" initials="JN" lastIdx="25" clrIdx="1">
    <p:extLst>
      <p:ext uri="{19B8F6BF-5375-455C-9EA6-DF929625EA0E}">
        <p15:presenceInfo xmlns:p15="http://schemas.microsoft.com/office/powerpoint/2012/main" userId="S::jesse.nieminen@viima.com::ee422b5d-5eb7-4d36-9963-90f781b2ce8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BBBBB"/>
    <a:srgbClr val="003BB0"/>
    <a:srgbClr val="F5F5F5"/>
    <a:srgbClr val="F0F0F0"/>
    <a:srgbClr val="FCFC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735" autoAdjust="0"/>
    <p:restoredTop sz="82400" autoAdjust="0"/>
  </p:normalViewPr>
  <p:slideViewPr>
    <p:cSldViewPr snapToObjects="1" showGuides="1">
      <p:cViewPr varScale="1">
        <p:scale>
          <a:sx n="87" d="100"/>
          <a:sy n="87" d="100"/>
        </p:scale>
        <p:origin x="440" y="200"/>
      </p:cViewPr>
      <p:guideLst>
        <p:guide orient="horz" pos="2160"/>
        <p:guide pos="3840"/>
      </p:guideLst>
    </p:cSldViewPr>
  </p:slid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tableStyles" Target="tableStyles.xml"/><Relationship Id="rId10" Type="http://schemas.openxmlformats.org/officeDocument/2006/relationships/font" Target="fonts/font1.fntdata"/><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7F3F39-A19A-0042-B20C-765434D831FA}" type="datetimeFigureOut">
              <a:rPr lang="en-US" smtClean="0"/>
              <a:t>8/19/21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105235-704B-0B49-8252-223D656B3425}" type="slidenum">
              <a:rPr lang="en-US" smtClean="0"/>
              <a:t>‹#›</a:t>
            </a:fld>
            <a:endParaRPr lang="en-US"/>
          </a:p>
        </p:txBody>
      </p:sp>
    </p:spTree>
    <p:extLst>
      <p:ext uri="{BB962C8B-B14F-4D97-AF65-F5344CB8AC3E}">
        <p14:creationId xmlns:p14="http://schemas.microsoft.com/office/powerpoint/2010/main" val="22358881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FI" sz="1600" dirty="0">
                <a:latin typeface="Noto Sans Adlam" panose="020B0502040504020204" pitchFamily="34" charset="0"/>
                <a:ea typeface="Noto Sans Adlam" panose="020B0502040504020204" pitchFamily="34" charset="0"/>
                <a:cs typeface="Noto Sans Adlam" panose="020B0502040504020204" pitchFamily="34" charset="0"/>
              </a:rPr>
              <a:t>In this example, we marked down the methods that are most suited according to specific stages in the innnovation process, but also some that might work and can be seen as an alternative option. In the first stage - idea generation and mobilization, we might look into a hackathon and we asses the feasability but </a:t>
            </a:r>
            <a:r>
              <a:rPr lang="en-FI" sz="1600">
                <a:latin typeface="Noto Sans Adlam" panose="020B0502040504020204" pitchFamily="34" charset="0"/>
                <a:ea typeface="Noto Sans Adlam" panose="020B0502040504020204" pitchFamily="34" charset="0"/>
                <a:cs typeface="Noto Sans Adlam" panose="020B0502040504020204" pitchFamily="34" charset="0"/>
              </a:rPr>
              <a:t>then we also added </a:t>
            </a:r>
            <a:r>
              <a:rPr lang="en-FI" sz="1600" dirty="0">
                <a:latin typeface="Noto Sans Adlam" panose="020B0502040504020204" pitchFamily="34" charset="0"/>
                <a:ea typeface="Noto Sans Adlam" panose="020B0502040504020204" pitchFamily="34" charset="0"/>
                <a:cs typeface="Noto Sans Adlam" panose="020B0502040504020204" pitchFamily="34" charset="0"/>
              </a:rPr>
              <a:t>idea challenges as a better option for our case. This is just a simple example to show how we can personalize or adapt this template. In each section you can add comments and thoughts that explain your decision. </a:t>
            </a:r>
          </a:p>
        </p:txBody>
      </p:sp>
      <p:sp>
        <p:nvSpPr>
          <p:cNvPr id="4" name="Slide Number Placeholder 3"/>
          <p:cNvSpPr>
            <a:spLocks noGrp="1"/>
          </p:cNvSpPr>
          <p:nvPr>
            <p:ph type="sldNum" sz="quarter" idx="5"/>
          </p:nvPr>
        </p:nvSpPr>
        <p:spPr/>
        <p:txBody>
          <a:bodyPr/>
          <a:lstStyle/>
          <a:p>
            <a:fld id="{3E105235-704B-0B49-8252-223D656B3425}" type="slidenum">
              <a:rPr lang="en-US" smtClean="0"/>
              <a:t>4</a:t>
            </a:fld>
            <a:endParaRPr lang="en-US"/>
          </a:p>
        </p:txBody>
      </p:sp>
    </p:spTree>
    <p:extLst>
      <p:ext uri="{BB962C8B-B14F-4D97-AF65-F5344CB8AC3E}">
        <p14:creationId xmlns:p14="http://schemas.microsoft.com/office/powerpoint/2010/main" val="3327166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svg"/><Relationship Id="rId3" Type="http://schemas.openxmlformats.org/officeDocument/2006/relationships/image" Target="../media/image8.png"/><Relationship Id="rId7" Type="http://schemas.openxmlformats.org/officeDocument/2006/relationships/image" Target="../media/image12.svg"/><Relationship Id="rId12" Type="http://schemas.openxmlformats.org/officeDocument/2006/relationships/image" Target="../media/image17.pn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21.svg"/><Relationship Id="rId7" Type="http://schemas.openxmlformats.org/officeDocument/2006/relationships/image" Target="../media/image15.png"/><Relationship Id="rId2"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22.png"/><Relationship Id="rId4" Type="http://schemas.openxmlformats.org/officeDocument/2006/relationships/image" Target="../media/image13.png"/><Relationship Id="rId9" Type="http://schemas.openxmlformats.org/officeDocument/2006/relationships/image" Target="../media/image16.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Master" Target="../slideMasters/slideMaster1.xml"/><Relationship Id="rId4" Type="http://schemas.openxmlformats.org/officeDocument/2006/relationships/image" Target="../media/image25.sv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hyperlink" Target="http://www.viima.com/" TargetMode="Externa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6C2E181-1C46-B841-9B08-49E849DA30B2}"/>
              </a:ext>
            </a:extLst>
          </p:cNvPr>
          <p:cNvGrpSpPr/>
          <p:nvPr/>
        </p:nvGrpSpPr>
        <p:grpSpPr>
          <a:xfrm>
            <a:off x="4559503" y="2683198"/>
            <a:ext cx="3072993" cy="1491604"/>
            <a:chOff x="4580217" y="2677341"/>
            <a:chExt cx="3072993" cy="1491604"/>
          </a:xfrm>
        </p:grpSpPr>
        <p:pic>
          <p:nvPicPr>
            <p:cNvPr id="13" name="Graphic 12">
              <a:extLst>
                <a:ext uri="{FF2B5EF4-FFF2-40B4-BE49-F238E27FC236}">
                  <a16:creationId xmlns:a16="http://schemas.microsoft.com/office/drawing/2014/main" id="{AFDA2408-DFCC-BB48-9EBE-707DD28EA46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80217" y="2677341"/>
              <a:ext cx="3031566" cy="1076090"/>
            </a:xfrm>
            <a:prstGeom prst="rect">
              <a:avLst/>
            </a:prstGeom>
          </p:spPr>
        </p:pic>
        <p:sp>
          <p:nvSpPr>
            <p:cNvPr id="15" name="Subtitle 2">
              <a:extLst>
                <a:ext uri="{FF2B5EF4-FFF2-40B4-BE49-F238E27FC236}">
                  <a16:creationId xmlns:a16="http://schemas.microsoft.com/office/drawing/2014/main" id="{1E160DE1-D062-F041-9AF6-3537E16F42E2}"/>
                </a:ext>
              </a:extLst>
            </p:cNvPr>
            <p:cNvSpPr txBox="1">
              <a:spLocks/>
            </p:cNvSpPr>
            <p:nvPr/>
          </p:nvSpPr>
          <p:spPr>
            <a:xfrm>
              <a:off x="4621644" y="3521223"/>
              <a:ext cx="3031566" cy="647722"/>
            </a:xfrm>
            <a:prstGeom prst="rect">
              <a:avLst/>
            </a:prstGeom>
          </p:spPr>
          <p:txBody>
            <a:bodyPr vert="horz" lIns="91440" tIns="45720" rIns="91440" bIns="45720" rtlCol="0" anchor="ctr">
              <a:noAutofit/>
            </a:bodyPr>
            <a:lstStyle>
              <a:lvl1pPr indent="0" algn="ctr">
                <a:lnSpc>
                  <a:spcPct val="90000"/>
                </a:lnSpc>
                <a:spcBef>
                  <a:spcPts val="1000"/>
                </a:spcBef>
                <a:buFont typeface="Arial" panose="020B0604020202020204" pitchFamily="34" charset="0"/>
                <a:buNone/>
                <a:defRPr sz="2400" b="1" i="0" spc="150" baseline="0">
                  <a:latin typeface="Assistant" pitchFamily="2" charset="-79"/>
                  <a:cs typeface="Assistant" pitchFamily="2" charset="-79"/>
                </a:defRPr>
              </a:lvl1pPr>
              <a:lvl2pPr indent="0" algn="ctr">
                <a:lnSpc>
                  <a:spcPct val="90000"/>
                </a:lnSpc>
                <a:spcBef>
                  <a:spcPts val="500"/>
                </a:spcBef>
                <a:buFont typeface="Arial" panose="020B0604020202020204" pitchFamily="34" charset="0"/>
                <a:buNone/>
                <a:defRPr sz="2000" b="0" i="0">
                  <a:latin typeface="Noto Sans" panose="020B0502040504020204" pitchFamily="34" charset="0"/>
                </a:defRPr>
              </a:lvl2pPr>
              <a:lvl3pPr indent="0" algn="ctr">
                <a:lnSpc>
                  <a:spcPct val="90000"/>
                </a:lnSpc>
                <a:spcBef>
                  <a:spcPts val="500"/>
                </a:spcBef>
                <a:buFont typeface="Arial" panose="020B0604020202020204" pitchFamily="34" charset="0"/>
                <a:buNone/>
                <a:defRPr b="0" i="0">
                  <a:latin typeface="Noto Sans" panose="020B0502040504020204" pitchFamily="34" charset="0"/>
                </a:defRPr>
              </a:lvl3pPr>
              <a:lvl4pPr indent="0" algn="ctr">
                <a:lnSpc>
                  <a:spcPct val="90000"/>
                </a:lnSpc>
                <a:spcBef>
                  <a:spcPts val="500"/>
                </a:spcBef>
                <a:buFont typeface="Arial" panose="020B0604020202020204" pitchFamily="34" charset="0"/>
                <a:buNone/>
                <a:defRPr sz="1600" b="0" i="0">
                  <a:latin typeface="Noto Sans" panose="020B0502040504020204" pitchFamily="34" charset="0"/>
                </a:defRPr>
              </a:lvl4pPr>
              <a:lvl5pPr indent="0" algn="ctr">
                <a:lnSpc>
                  <a:spcPct val="90000"/>
                </a:lnSpc>
                <a:spcBef>
                  <a:spcPts val="500"/>
                </a:spcBef>
                <a:buFont typeface="Arial" panose="020B0604020202020204" pitchFamily="34" charset="0"/>
                <a:buNone/>
                <a:defRPr sz="1600" b="0" i="0">
                  <a:latin typeface="Noto Sans" panose="020B0502040504020204" pitchFamily="34" charset="0"/>
                </a:defRPr>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lvl="0" algn="ctr">
                <a:lnSpc>
                  <a:spcPct val="100000"/>
                </a:lnSpc>
              </a:pPr>
              <a:r>
                <a:rPr lang="fi-FI" sz="1100" dirty="0">
                  <a:solidFill>
                    <a:schemeClr val="tx2"/>
                  </a:solidFill>
                </a:rPr>
                <a:t>MAKE MORE INNOVATION HAPPEN.</a:t>
              </a:r>
            </a:p>
          </p:txBody>
        </p:sp>
      </p:grpSp>
      <p:sp>
        <p:nvSpPr>
          <p:cNvPr id="19" name="Text Placeholder 18">
            <a:extLst>
              <a:ext uri="{FF2B5EF4-FFF2-40B4-BE49-F238E27FC236}">
                <a16:creationId xmlns:a16="http://schemas.microsoft.com/office/drawing/2014/main" id="{EA3BF2C3-B64C-BB4E-B3EA-18F8E90508C1}"/>
              </a:ext>
            </a:extLst>
          </p:cNvPr>
          <p:cNvSpPr>
            <a:spLocks noGrp="1"/>
          </p:cNvSpPr>
          <p:nvPr>
            <p:ph type="body" sz="quarter" idx="10" hasCustomPrompt="1"/>
          </p:nvPr>
        </p:nvSpPr>
        <p:spPr>
          <a:xfrm>
            <a:off x="3372118" y="6093296"/>
            <a:ext cx="5447764" cy="463550"/>
          </a:xfrm>
          <a:prstGeom prst="rect">
            <a:avLst/>
          </a:prstGeom>
        </p:spPr>
        <p:txBody>
          <a:bodyPr vert="horz" lIns="91440" tIns="45720" rIns="91440" bIns="45720" rtlCol="0" anchor="ctr">
            <a:normAutofit/>
          </a:bodyPr>
          <a:lstStyle>
            <a:lvl1pPr algn="ctr">
              <a:defRPr lang="fi-FI" sz="1800" b="1" spc="150" baseline="0" dirty="0">
                <a:solidFill>
                  <a:schemeClr val="tx1"/>
                </a:solidFill>
                <a:ea typeface="Noto Sans" panose="020B0502040504020204" pitchFamily="34" charset="0"/>
                <a:cs typeface="Noto Sans" panose="020B0502040504020204" pitchFamily="34" charset="0"/>
              </a:defRPr>
            </a:lvl1pPr>
          </a:lstStyle>
          <a:p>
            <a:pPr marL="0" marR="0" lvl="0" indent="0" algn="ctr" fontAlgn="auto">
              <a:spcAft>
                <a:spcPts val="0"/>
              </a:spcAft>
              <a:buClrTx/>
              <a:buSzTx/>
              <a:buNone/>
              <a:tabLst/>
            </a:pPr>
            <a:r>
              <a:rPr lang="en-US" dirty="0"/>
              <a:t>Presentation name </a:t>
            </a:r>
            <a:fld id="{F44ECB47-85D4-6444-BCD4-F66C04D7443A}" type="datetime1">
              <a:rPr lang="fi-FI" smtClean="0"/>
              <a:pPr marL="0" marR="0" lvl="0" indent="0" algn="ctr" fontAlgn="auto">
                <a:spcAft>
                  <a:spcPts val="0"/>
                </a:spcAft>
                <a:buClrTx/>
                <a:buSzTx/>
                <a:buNone/>
                <a:tabLst/>
              </a:pPr>
              <a:t>19.3.2019</a:t>
            </a:fld>
            <a:endParaRPr lang="fi-FI" dirty="0"/>
          </a:p>
        </p:txBody>
      </p:sp>
      <p:grpSp>
        <p:nvGrpSpPr>
          <p:cNvPr id="6" name="Group 5">
            <a:extLst>
              <a:ext uri="{FF2B5EF4-FFF2-40B4-BE49-F238E27FC236}">
                <a16:creationId xmlns:a16="http://schemas.microsoft.com/office/drawing/2014/main" id="{7E6F1B02-C5D6-DB48-B032-BF949C96C37B}"/>
              </a:ext>
            </a:extLst>
          </p:cNvPr>
          <p:cNvGrpSpPr/>
          <p:nvPr userDrawn="1"/>
        </p:nvGrpSpPr>
        <p:grpSpPr>
          <a:xfrm>
            <a:off x="4559503" y="2683198"/>
            <a:ext cx="3072993" cy="1491604"/>
            <a:chOff x="4580217" y="2677341"/>
            <a:chExt cx="3072993" cy="1491604"/>
          </a:xfrm>
        </p:grpSpPr>
        <p:pic>
          <p:nvPicPr>
            <p:cNvPr id="7" name="Graphic 6">
              <a:extLst>
                <a:ext uri="{FF2B5EF4-FFF2-40B4-BE49-F238E27FC236}">
                  <a16:creationId xmlns:a16="http://schemas.microsoft.com/office/drawing/2014/main" id="{1A926177-CB3B-2641-8622-355F78DBA2E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580217" y="2677341"/>
              <a:ext cx="3031566" cy="1076090"/>
            </a:xfrm>
            <a:prstGeom prst="rect">
              <a:avLst/>
            </a:prstGeom>
          </p:spPr>
        </p:pic>
        <p:sp>
          <p:nvSpPr>
            <p:cNvPr id="8" name="Subtitle 2">
              <a:extLst>
                <a:ext uri="{FF2B5EF4-FFF2-40B4-BE49-F238E27FC236}">
                  <a16:creationId xmlns:a16="http://schemas.microsoft.com/office/drawing/2014/main" id="{2277B709-CC80-D244-B87E-407B562D6A3B}"/>
                </a:ext>
              </a:extLst>
            </p:cNvPr>
            <p:cNvSpPr txBox="1">
              <a:spLocks/>
            </p:cNvSpPr>
            <p:nvPr userDrawn="1"/>
          </p:nvSpPr>
          <p:spPr>
            <a:xfrm>
              <a:off x="4621644" y="3521223"/>
              <a:ext cx="3031566" cy="647722"/>
            </a:xfrm>
            <a:prstGeom prst="rect">
              <a:avLst/>
            </a:prstGeom>
          </p:spPr>
          <p:txBody>
            <a:bodyPr vert="horz" lIns="91440" tIns="45720" rIns="91440" bIns="45720" rtlCol="0" anchor="ctr">
              <a:noAutofit/>
            </a:bodyPr>
            <a:lstStyle>
              <a:lvl1pPr indent="0" algn="ctr">
                <a:lnSpc>
                  <a:spcPct val="90000"/>
                </a:lnSpc>
                <a:spcBef>
                  <a:spcPts val="1000"/>
                </a:spcBef>
                <a:buFont typeface="Arial" panose="020B0604020202020204" pitchFamily="34" charset="0"/>
                <a:buNone/>
                <a:defRPr sz="2400" b="1" i="0" spc="150" baseline="0">
                  <a:latin typeface="Assistant" pitchFamily="2" charset="-79"/>
                  <a:cs typeface="Assistant" pitchFamily="2" charset="-79"/>
                </a:defRPr>
              </a:lvl1pPr>
              <a:lvl2pPr indent="0" algn="ctr">
                <a:lnSpc>
                  <a:spcPct val="90000"/>
                </a:lnSpc>
                <a:spcBef>
                  <a:spcPts val="500"/>
                </a:spcBef>
                <a:buFont typeface="Arial" panose="020B0604020202020204" pitchFamily="34" charset="0"/>
                <a:buNone/>
                <a:defRPr sz="2000" b="0" i="0">
                  <a:latin typeface="Noto Sans" panose="020B0502040504020204" pitchFamily="34" charset="0"/>
                </a:defRPr>
              </a:lvl2pPr>
              <a:lvl3pPr indent="0" algn="ctr">
                <a:lnSpc>
                  <a:spcPct val="90000"/>
                </a:lnSpc>
                <a:spcBef>
                  <a:spcPts val="500"/>
                </a:spcBef>
                <a:buFont typeface="Arial" panose="020B0604020202020204" pitchFamily="34" charset="0"/>
                <a:buNone/>
                <a:defRPr b="0" i="0">
                  <a:latin typeface="Noto Sans" panose="020B0502040504020204" pitchFamily="34" charset="0"/>
                </a:defRPr>
              </a:lvl3pPr>
              <a:lvl4pPr indent="0" algn="ctr">
                <a:lnSpc>
                  <a:spcPct val="90000"/>
                </a:lnSpc>
                <a:spcBef>
                  <a:spcPts val="500"/>
                </a:spcBef>
                <a:buFont typeface="Arial" panose="020B0604020202020204" pitchFamily="34" charset="0"/>
                <a:buNone/>
                <a:defRPr sz="1600" b="0" i="0">
                  <a:latin typeface="Noto Sans" panose="020B0502040504020204" pitchFamily="34" charset="0"/>
                </a:defRPr>
              </a:lvl4pPr>
              <a:lvl5pPr indent="0" algn="ctr">
                <a:lnSpc>
                  <a:spcPct val="90000"/>
                </a:lnSpc>
                <a:spcBef>
                  <a:spcPts val="500"/>
                </a:spcBef>
                <a:buFont typeface="Arial" panose="020B0604020202020204" pitchFamily="34" charset="0"/>
                <a:buNone/>
                <a:defRPr sz="1600" b="0" i="0">
                  <a:latin typeface="Noto Sans" panose="020B0502040504020204" pitchFamily="34" charset="0"/>
                </a:defRPr>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lvl="0" algn="ctr">
                <a:lnSpc>
                  <a:spcPct val="100000"/>
                </a:lnSpc>
              </a:pPr>
              <a:r>
                <a:rPr lang="fi-FI" sz="1100" dirty="0">
                  <a:solidFill>
                    <a:schemeClr val="tx2"/>
                  </a:solidFill>
                </a:rPr>
                <a:t>MAKE MORE INNOVATION HAPPEN.</a:t>
              </a:r>
            </a:p>
          </p:txBody>
        </p:sp>
      </p:grpSp>
    </p:spTree>
    <p:extLst>
      <p:ext uri="{BB962C8B-B14F-4D97-AF65-F5344CB8AC3E}">
        <p14:creationId xmlns:p14="http://schemas.microsoft.com/office/powerpoint/2010/main" val="1153357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ima as a Company">
    <p:bg>
      <p:bgPr>
        <a:blipFill dpi="0" rotWithShape="1">
          <a:blip r:embed="rId2">
            <a:duotone>
              <a:schemeClr val="bg2">
                <a:shade val="45000"/>
                <a:satMod val="135000"/>
              </a:schemeClr>
              <a:prstClr val="white"/>
            </a:duotone>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A16337E-0B31-F14D-8777-425480DD5F1E}"/>
              </a:ext>
            </a:extLst>
          </p:cNvPr>
          <p:cNvGrpSpPr/>
          <p:nvPr/>
        </p:nvGrpSpPr>
        <p:grpSpPr>
          <a:xfrm>
            <a:off x="3651487" y="4704984"/>
            <a:ext cx="4889026" cy="2012137"/>
            <a:chOff x="1107853" y="4534980"/>
            <a:chExt cx="4889026" cy="2012137"/>
          </a:xfrm>
        </p:grpSpPr>
        <p:pic>
          <p:nvPicPr>
            <p:cNvPr id="5" name="Picture 4">
              <a:extLst>
                <a:ext uri="{FF2B5EF4-FFF2-40B4-BE49-F238E27FC236}">
                  <a16:creationId xmlns:a16="http://schemas.microsoft.com/office/drawing/2014/main" id="{01061655-DC44-2041-94D7-2745FD6F544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837218" y="4541204"/>
              <a:ext cx="1012617" cy="1012617"/>
            </a:xfrm>
            <a:prstGeom prst="rect">
              <a:avLst/>
            </a:prstGeom>
          </p:spPr>
        </p:pic>
        <p:pic>
          <p:nvPicPr>
            <p:cNvPr id="7" name="Picture 6">
              <a:extLst>
                <a:ext uri="{FF2B5EF4-FFF2-40B4-BE49-F238E27FC236}">
                  <a16:creationId xmlns:a16="http://schemas.microsoft.com/office/drawing/2014/main" id="{AF7B96B4-0C12-D142-B790-29A0C2B92D4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107853" y="5386534"/>
              <a:ext cx="1012617" cy="1012617"/>
            </a:xfrm>
            <a:prstGeom prst="rect">
              <a:avLst/>
            </a:prstGeom>
          </p:spPr>
        </p:pic>
        <p:pic>
          <p:nvPicPr>
            <p:cNvPr id="8" name="Picture 7">
              <a:extLst>
                <a:ext uri="{FF2B5EF4-FFF2-40B4-BE49-F238E27FC236}">
                  <a16:creationId xmlns:a16="http://schemas.microsoft.com/office/drawing/2014/main" id="{E137F7DE-7F32-8745-A53A-6661CDD6D83F}"/>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498642" y="4535021"/>
              <a:ext cx="1012617" cy="1012617"/>
            </a:xfrm>
            <a:prstGeom prst="rect">
              <a:avLst/>
            </a:prstGeom>
          </p:spPr>
        </p:pic>
        <p:pic>
          <p:nvPicPr>
            <p:cNvPr id="9" name="Graphic 8">
              <a:extLst>
                <a:ext uri="{FF2B5EF4-FFF2-40B4-BE49-F238E27FC236}">
                  <a16:creationId xmlns:a16="http://schemas.microsoft.com/office/drawing/2014/main" id="{536FDC0B-C5E6-1C4A-8C5F-ECA944860C42}"/>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2446429" y="5386533"/>
              <a:ext cx="1012617" cy="1012617"/>
            </a:xfrm>
            <a:prstGeom prst="rect">
              <a:avLst/>
            </a:prstGeom>
          </p:spPr>
        </p:pic>
        <p:pic>
          <p:nvPicPr>
            <p:cNvPr id="10" name="Picture 9">
              <a:extLst>
                <a:ext uri="{FF2B5EF4-FFF2-40B4-BE49-F238E27FC236}">
                  <a16:creationId xmlns:a16="http://schemas.microsoft.com/office/drawing/2014/main" id="{EDD4AAF7-F357-BE49-8BB2-9FB2623FE389}"/>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482193" y="4696043"/>
              <a:ext cx="690490" cy="690490"/>
            </a:xfrm>
            <a:prstGeom prst="rect">
              <a:avLst/>
            </a:prstGeom>
          </p:spPr>
        </p:pic>
        <p:pic>
          <p:nvPicPr>
            <p:cNvPr id="11" name="Picture 10">
              <a:extLst>
                <a:ext uri="{FF2B5EF4-FFF2-40B4-BE49-F238E27FC236}">
                  <a16:creationId xmlns:a16="http://schemas.microsoft.com/office/drawing/2014/main" id="{CA2D9D6F-403E-0641-840F-8650A9B32A99}"/>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3693572" y="5484921"/>
              <a:ext cx="815762" cy="815762"/>
            </a:xfrm>
            <a:prstGeom prst="rect">
              <a:avLst/>
            </a:prstGeom>
          </p:spPr>
        </p:pic>
        <p:pic>
          <p:nvPicPr>
            <p:cNvPr id="12" name="Picture 11">
              <a:extLst>
                <a:ext uri="{FF2B5EF4-FFF2-40B4-BE49-F238E27FC236}">
                  <a16:creationId xmlns:a16="http://schemas.microsoft.com/office/drawing/2014/main" id="{DD1C2757-657C-1247-BA1C-3364C5845D3D}"/>
                </a:ext>
              </a:extLst>
            </p:cNvPr>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1107853" y="4534980"/>
              <a:ext cx="1012617" cy="1012617"/>
            </a:xfrm>
            <a:prstGeom prst="rect">
              <a:avLst/>
            </a:prstGeom>
          </p:spPr>
        </p:pic>
        <p:pic>
          <p:nvPicPr>
            <p:cNvPr id="13" name="Kuva 32">
              <a:extLst>
                <a:ext uri="{FF2B5EF4-FFF2-40B4-BE49-F238E27FC236}">
                  <a16:creationId xmlns:a16="http://schemas.microsoft.com/office/drawing/2014/main" id="{0D9F0CF3-C105-2448-8A9F-0BE5AEE53B55}"/>
                </a:ext>
              </a:extLst>
            </p:cNvPr>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4688248" y="5238486"/>
              <a:ext cx="1308631" cy="1308631"/>
            </a:xfrm>
            <a:prstGeom prst="rect">
              <a:avLst/>
            </a:prstGeom>
          </p:spPr>
        </p:pic>
      </p:grpSp>
      <p:sp>
        <p:nvSpPr>
          <p:cNvPr id="19" name="TextBox 18">
            <a:extLst>
              <a:ext uri="{FF2B5EF4-FFF2-40B4-BE49-F238E27FC236}">
                <a16:creationId xmlns:a16="http://schemas.microsoft.com/office/drawing/2014/main" id="{749ABD7A-9154-3E44-AF1A-0A48B403B727}"/>
              </a:ext>
            </a:extLst>
          </p:cNvPr>
          <p:cNvSpPr txBox="1"/>
          <p:nvPr/>
        </p:nvSpPr>
        <p:spPr>
          <a:xfrm>
            <a:off x="2403194" y="2765176"/>
            <a:ext cx="1736373" cy="307777"/>
          </a:xfrm>
          <a:prstGeom prst="rect">
            <a:avLst/>
          </a:prstGeom>
          <a:noFill/>
        </p:spPr>
        <p:txBody>
          <a:bodyPr wrap="none" rtlCol="0" anchor="ctr">
            <a:spAutoFit/>
          </a:bodyPr>
          <a:lstStyle/>
          <a:p>
            <a:pPr algn="ctr"/>
            <a:r>
              <a:rPr lang="en-US" sz="1400" b="1" dirty="0">
                <a:solidFill>
                  <a:schemeClr val="tx1"/>
                </a:solidFill>
                <a:latin typeface="Noto Sans" panose="020B0502040504020204" pitchFamily="34" charset="0"/>
                <a:ea typeface="Noto Sans" panose="020B0502040504020204" pitchFamily="34" charset="0"/>
                <a:cs typeface="Noto Sans" panose="020B0502040504020204" pitchFamily="34" charset="0"/>
              </a:rPr>
              <a:t>NEW CUSTOMERS</a:t>
            </a:r>
          </a:p>
        </p:txBody>
      </p:sp>
      <p:sp>
        <p:nvSpPr>
          <p:cNvPr id="20" name="TextBox 19">
            <a:extLst>
              <a:ext uri="{FF2B5EF4-FFF2-40B4-BE49-F238E27FC236}">
                <a16:creationId xmlns:a16="http://schemas.microsoft.com/office/drawing/2014/main" id="{0C986620-2BE4-AB4E-A00A-18EFB330F71E}"/>
              </a:ext>
            </a:extLst>
          </p:cNvPr>
          <p:cNvSpPr txBox="1"/>
          <p:nvPr/>
        </p:nvSpPr>
        <p:spPr>
          <a:xfrm>
            <a:off x="5234681" y="2706471"/>
            <a:ext cx="1535998" cy="381066"/>
          </a:xfrm>
          <a:prstGeom prst="rect">
            <a:avLst/>
          </a:prstGeom>
          <a:noFill/>
        </p:spPr>
        <p:txBody>
          <a:bodyPr wrap="none" rtlCol="0" anchor="ctr">
            <a:spAutoFit/>
          </a:bodyPr>
          <a:lstStyle/>
          <a:p>
            <a:pPr algn="ctr">
              <a:lnSpc>
                <a:spcPct val="150000"/>
              </a:lnSpc>
            </a:pPr>
            <a:r>
              <a:rPr lang="en-US" sz="1400" b="1" dirty="0">
                <a:solidFill>
                  <a:schemeClr val="tx1"/>
                </a:solidFill>
                <a:latin typeface="Noto Sans" panose="020B0502040504020204" pitchFamily="34" charset="0"/>
                <a:ea typeface="Noto Sans" panose="020B0502040504020204" pitchFamily="34" charset="0"/>
                <a:cs typeface="Noto Sans" panose="020B0502040504020204" pitchFamily="34" charset="0"/>
              </a:rPr>
              <a:t>TEAM GROWTH</a:t>
            </a:r>
          </a:p>
        </p:txBody>
      </p:sp>
      <p:sp>
        <p:nvSpPr>
          <p:cNvPr id="21" name="TextBox 20">
            <a:extLst>
              <a:ext uri="{FF2B5EF4-FFF2-40B4-BE49-F238E27FC236}">
                <a16:creationId xmlns:a16="http://schemas.microsoft.com/office/drawing/2014/main" id="{BDEEE1F8-93C0-824B-B812-AA19AAE4099E}"/>
              </a:ext>
            </a:extLst>
          </p:cNvPr>
          <p:cNvSpPr txBox="1"/>
          <p:nvPr/>
        </p:nvSpPr>
        <p:spPr>
          <a:xfrm>
            <a:off x="7618544" y="2770481"/>
            <a:ext cx="2326278" cy="307777"/>
          </a:xfrm>
          <a:prstGeom prst="rect">
            <a:avLst/>
          </a:prstGeom>
          <a:noFill/>
        </p:spPr>
        <p:txBody>
          <a:bodyPr wrap="none" rtlCol="0" anchor="ctr">
            <a:spAutoFit/>
          </a:bodyPr>
          <a:lstStyle/>
          <a:p>
            <a:pPr algn="ctr"/>
            <a:r>
              <a:rPr lang="en-US" sz="1400" b="1" dirty="0">
                <a:solidFill>
                  <a:schemeClr val="tx1"/>
                </a:solidFill>
                <a:latin typeface="Noto Sans" panose="020B0502040504020204" pitchFamily="34" charset="0"/>
                <a:ea typeface="Noto Sans" panose="020B0502040504020204" pitchFamily="34" charset="0"/>
                <a:cs typeface="Noto Sans" panose="020B0502040504020204" pitchFamily="34" charset="0"/>
              </a:rPr>
              <a:t>AVG. REVENUE GROWTH</a:t>
            </a:r>
          </a:p>
        </p:txBody>
      </p:sp>
      <p:pic>
        <p:nvPicPr>
          <p:cNvPr id="16" name="Graphic 15" descr="Handshake">
            <a:extLst>
              <a:ext uri="{FF2B5EF4-FFF2-40B4-BE49-F238E27FC236}">
                <a16:creationId xmlns:a16="http://schemas.microsoft.com/office/drawing/2014/main" id="{0833DAFB-57A0-FB4C-9A12-85CD7E5807D2}"/>
              </a:ext>
            </a:extLst>
          </p:cNvPr>
          <p:cNvPicPr>
            <a:picLocks noChangeAspect="1"/>
          </p:cNvPicPr>
          <p:nvPr/>
        </p:nvPicPr>
        <p: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2911162" y="2182656"/>
            <a:ext cx="720434" cy="720434"/>
          </a:xfrm>
          <a:prstGeom prst="rect">
            <a:avLst/>
          </a:prstGeom>
        </p:spPr>
      </p:pic>
      <p:pic>
        <p:nvPicPr>
          <p:cNvPr id="17" name="Picture 16" descr="A close up of a logo&#10;&#10;Description automatically generated">
            <a:extLst>
              <a:ext uri="{FF2B5EF4-FFF2-40B4-BE49-F238E27FC236}">
                <a16:creationId xmlns:a16="http://schemas.microsoft.com/office/drawing/2014/main" id="{C9339F0B-14D9-FF4A-B773-6B738414AFA0}"/>
              </a:ext>
            </a:extLst>
          </p:cNvPr>
          <p:cNvPicPr>
            <a:picLocks noChangeAspect="1"/>
          </p:cNvPicPr>
          <p:nvPr/>
        </p:nvPicPr>
        <p:blipFill>
          <a:blip r:embed="rId14">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642600" y="2194991"/>
            <a:ext cx="720434" cy="720434"/>
          </a:xfrm>
          <a:prstGeom prst="rect">
            <a:avLst/>
          </a:prstGeom>
          <a:noFill/>
        </p:spPr>
      </p:pic>
      <p:sp>
        <p:nvSpPr>
          <p:cNvPr id="27" name="Text Placeholder 26">
            <a:extLst>
              <a:ext uri="{FF2B5EF4-FFF2-40B4-BE49-F238E27FC236}">
                <a16:creationId xmlns:a16="http://schemas.microsoft.com/office/drawing/2014/main" id="{E6461437-373A-DA4D-816F-708819CB425A}"/>
              </a:ext>
            </a:extLst>
          </p:cNvPr>
          <p:cNvSpPr>
            <a:spLocks noGrp="1"/>
          </p:cNvSpPr>
          <p:nvPr>
            <p:ph type="body" sz="quarter" idx="11" hasCustomPrompt="1"/>
          </p:nvPr>
        </p:nvSpPr>
        <p:spPr>
          <a:xfrm>
            <a:off x="2396818" y="3072952"/>
            <a:ext cx="1749121" cy="500063"/>
          </a:xfrm>
          <a:prstGeom prst="rect">
            <a:avLst/>
          </a:prstGeom>
        </p:spPr>
        <p:txBody>
          <a:bodyPr anchor="ctr">
            <a:noAutofit/>
          </a:bodyPr>
          <a:lstStyle>
            <a:lvl1pPr marL="0" indent="0" algn="ctr">
              <a:buNone/>
              <a:defRPr sz="3600" b="1">
                <a:solidFill>
                  <a:schemeClr val="accent1"/>
                </a:solidFill>
              </a:defRPr>
            </a:lvl1pPr>
          </a:lstStyle>
          <a:p>
            <a:pPr lvl="0"/>
            <a:r>
              <a:rPr lang="en-US" dirty="0"/>
              <a:t>+105%</a:t>
            </a:r>
          </a:p>
        </p:txBody>
      </p:sp>
      <p:sp>
        <p:nvSpPr>
          <p:cNvPr id="29" name="Text Placeholder 26">
            <a:extLst>
              <a:ext uri="{FF2B5EF4-FFF2-40B4-BE49-F238E27FC236}">
                <a16:creationId xmlns:a16="http://schemas.microsoft.com/office/drawing/2014/main" id="{12B65525-2FBA-0C47-96FF-D6EC43AFBF7C}"/>
              </a:ext>
            </a:extLst>
          </p:cNvPr>
          <p:cNvSpPr>
            <a:spLocks noGrp="1"/>
          </p:cNvSpPr>
          <p:nvPr>
            <p:ph type="body" sz="quarter" idx="12" hasCustomPrompt="1"/>
          </p:nvPr>
        </p:nvSpPr>
        <p:spPr>
          <a:xfrm>
            <a:off x="5270063" y="3072953"/>
            <a:ext cx="1466112" cy="500063"/>
          </a:xfrm>
          <a:prstGeom prst="rect">
            <a:avLst/>
          </a:prstGeom>
        </p:spPr>
        <p:txBody>
          <a:bodyPr anchor="ctr">
            <a:noAutofit/>
          </a:bodyPr>
          <a:lstStyle>
            <a:lvl1pPr marL="0" indent="0" algn="ctr">
              <a:buNone/>
              <a:defRPr sz="3600" b="1">
                <a:solidFill>
                  <a:schemeClr val="accent1"/>
                </a:solidFill>
              </a:defRPr>
            </a:lvl1pPr>
          </a:lstStyle>
          <a:p>
            <a:pPr lvl="0"/>
            <a:r>
              <a:rPr lang="en-US" dirty="0"/>
              <a:t>+33%</a:t>
            </a:r>
          </a:p>
        </p:txBody>
      </p:sp>
      <p:sp>
        <p:nvSpPr>
          <p:cNvPr id="30" name="Text Placeholder 26">
            <a:extLst>
              <a:ext uri="{FF2B5EF4-FFF2-40B4-BE49-F238E27FC236}">
                <a16:creationId xmlns:a16="http://schemas.microsoft.com/office/drawing/2014/main" id="{7496E1E7-763A-D34B-A4E0-84B18BD0849D}"/>
              </a:ext>
            </a:extLst>
          </p:cNvPr>
          <p:cNvSpPr>
            <a:spLocks noGrp="1"/>
          </p:cNvSpPr>
          <p:nvPr>
            <p:ph type="body" sz="quarter" idx="13" hasCustomPrompt="1"/>
          </p:nvPr>
        </p:nvSpPr>
        <p:spPr>
          <a:xfrm>
            <a:off x="7850351" y="3072952"/>
            <a:ext cx="1811633" cy="500063"/>
          </a:xfrm>
          <a:prstGeom prst="rect">
            <a:avLst/>
          </a:prstGeom>
        </p:spPr>
        <p:txBody>
          <a:bodyPr anchor="ctr">
            <a:noAutofit/>
          </a:bodyPr>
          <a:lstStyle>
            <a:lvl1pPr marL="0" indent="0" algn="ctr">
              <a:buNone/>
              <a:defRPr sz="3600" b="1">
                <a:solidFill>
                  <a:schemeClr val="accent1"/>
                </a:solidFill>
              </a:defRPr>
            </a:lvl1pPr>
          </a:lstStyle>
          <a:p>
            <a:pPr lvl="0"/>
            <a:r>
              <a:rPr lang="en-US" dirty="0"/>
              <a:t>+144%</a:t>
            </a:r>
          </a:p>
        </p:txBody>
      </p:sp>
      <p:sp>
        <p:nvSpPr>
          <p:cNvPr id="33" name="Freeform 32">
            <a:extLst>
              <a:ext uri="{FF2B5EF4-FFF2-40B4-BE49-F238E27FC236}">
                <a16:creationId xmlns:a16="http://schemas.microsoft.com/office/drawing/2014/main" id="{80A7CAE3-9F7A-A346-8B8E-46A62CB04949}"/>
              </a:ext>
            </a:extLst>
          </p:cNvPr>
          <p:cNvSpPr>
            <a:spLocks noChangeAspect="1"/>
          </p:cNvSpPr>
          <p:nvPr/>
        </p:nvSpPr>
        <p:spPr>
          <a:xfrm>
            <a:off x="8421466" y="2332915"/>
            <a:ext cx="720434" cy="432261"/>
          </a:xfrm>
          <a:custGeom>
            <a:avLst/>
            <a:gdLst>
              <a:gd name="connsiteX0" fmla="*/ 1466850 w 2095500"/>
              <a:gd name="connsiteY0" fmla="*/ 0 h 1257300"/>
              <a:gd name="connsiteX1" fmla="*/ 1706785 w 2095500"/>
              <a:gd name="connsiteY1" fmla="*/ 239941 h 1257300"/>
              <a:gd name="connsiteX2" fmla="*/ 1195496 w 2095500"/>
              <a:gd name="connsiteY2" fmla="*/ 751231 h 1257300"/>
              <a:gd name="connsiteX3" fmla="*/ 776395 w 2095500"/>
              <a:gd name="connsiteY3" fmla="*/ 332130 h 1257300"/>
              <a:gd name="connsiteX4" fmla="*/ 0 w 2095500"/>
              <a:gd name="connsiteY4" fmla="*/ 1109548 h 1257300"/>
              <a:gd name="connsiteX5" fmla="*/ 147752 w 2095500"/>
              <a:gd name="connsiteY5" fmla="*/ 1257300 h 1257300"/>
              <a:gd name="connsiteX6" fmla="*/ 776402 w 2095500"/>
              <a:gd name="connsiteY6" fmla="*/ 628650 h 1257300"/>
              <a:gd name="connsiteX7" fmla="*/ 1195502 w 2095500"/>
              <a:gd name="connsiteY7" fmla="*/ 1047750 h 1257300"/>
              <a:gd name="connsiteX8" fmla="*/ 1855565 w 2095500"/>
              <a:gd name="connsiteY8" fmla="*/ 388709 h 1257300"/>
              <a:gd name="connsiteX9" fmla="*/ 2095500 w 2095500"/>
              <a:gd name="connsiteY9" fmla="*/ 628650 h 1257300"/>
              <a:gd name="connsiteX10" fmla="*/ 2095500 w 2095500"/>
              <a:gd name="connsiteY10" fmla="*/ 0 h 1257300"/>
              <a:gd name="connsiteX11" fmla="*/ 1466850 w 2095500"/>
              <a:gd name="connsiteY11" fmla="*/ 0 h 1257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95500" h="1257300">
                <a:moveTo>
                  <a:pt x="1466850" y="0"/>
                </a:moveTo>
                <a:lnTo>
                  <a:pt x="1706785" y="239941"/>
                </a:lnTo>
                <a:lnTo>
                  <a:pt x="1195496" y="751231"/>
                </a:lnTo>
                <a:lnTo>
                  <a:pt x="776395" y="332130"/>
                </a:lnTo>
                <a:lnTo>
                  <a:pt x="0" y="1109548"/>
                </a:lnTo>
                <a:lnTo>
                  <a:pt x="147752" y="1257300"/>
                </a:lnTo>
                <a:lnTo>
                  <a:pt x="776402" y="628650"/>
                </a:lnTo>
                <a:lnTo>
                  <a:pt x="1195502" y="1047750"/>
                </a:lnTo>
                <a:lnTo>
                  <a:pt x="1855565" y="388709"/>
                </a:lnTo>
                <a:lnTo>
                  <a:pt x="2095500" y="628650"/>
                </a:lnTo>
                <a:lnTo>
                  <a:pt x="2095500" y="0"/>
                </a:lnTo>
                <a:lnTo>
                  <a:pt x="1466850" y="0"/>
                </a:lnTo>
                <a:close/>
              </a:path>
            </a:pathLst>
          </a:custGeom>
          <a:solidFill>
            <a:schemeClr val="bg1">
              <a:lumMod val="65000"/>
            </a:schemeClr>
          </a:solidFill>
          <a:ln w="6350" cap="flat">
            <a:noFill/>
            <a:prstDash val="solid"/>
            <a:miter/>
          </a:ln>
        </p:spPr>
        <p:txBody>
          <a:bodyPr rtlCol="0" anchor="ctr"/>
          <a:lstStyle/>
          <a:p>
            <a:endParaRPr lang="en-US" sz="1600" dirty="0"/>
          </a:p>
        </p:txBody>
      </p:sp>
      <p:grpSp>
        <p:nvGrpSpPr>
          <p:cNvPr id="22" name="Group 21">
            <a:extLst>
              <a:ext uri="{FF2B5EF4-FFF2-40B4-BE49-F238E27FC236}">
                <a16:creationId xmlns:a16="http://schemas.microsoft.com/office/drawing/2014/main" id="{1F3917D9-B358-804A-AD76-A6AE281AC7BA}"/>
              </a:ext>
            </a:extLst>
          </p:cNvPr>
          <p:cNvGrpSpPr/>
          <p:nvPr userDrawn="1"/>
        </p:nvGrpSpPr>
        <p:grpSpPr>
          <a:xfrm>
            <a:off x="3651487" y="4704984"/>
            <a:ext cx="4889026" cy="2012137"/>
            <a:chOff x="1107853" y="4534980"/>
            <a:chExt cx="4889026" cy="2012137"/>
          </a:xfrm>
        </p:grpSpPr>
        <p:pic>
          <p:nvPicPr>
            <p:cNvPr id="24" name="Picture 23">
              <a:extLst>
                <a:ext uri="{FF2B5EF4-FFF2-40B4-BE49-F238E27FC236}">
                  <a16:creationId xmlns:a16="http://schemas.microsoft.com/office/drawing/2014/main" id="{C3E194E0-FBE9-0E43-82FB-60E4249FD6C7}"/>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4837218" y="4541204"/>
              <a:ext cx="1012617" cy="1012617"/>
            </a:xfrm>
            <a:prstGeom prst="rect">
              <a:avLst/>
            </a:prstGeom>
          </p:spPr>
        </p:pic>
        <p:pic>
          <p:nvPicPr>
            <p:cNvPr id="25" name="Picture 24">
              <a:extLst>
                <a:ext uri="{FF2B5EF4-FFF2-40B4-BE49-F238E27FC236}">
                  <a16:creationId xmlns:a16="http://schemas.microsoft.com/office/drawing/2014/main" id="{E69CC5D6-103E-7746-AC67-16399D53831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107853" y="5386534"/>
              <a:ext cx="1012617" cy="1012617"/>
            </a:xfrm>
            <a:prstGeom prst="rect">
              <a:avLst/>
            </a:prstGeom>
          </p:spPr>
        </p:pic>
        <p:pic>
          <p:nvPicPr>
            <p:cNvPr id="26" name="Picture 25">
              <a:extLst>
                <a:ext uri="{FF2B5EF4-FFF2-40B4-BE49-F238E27FC236}">
                  <a16:creationId xmlns:a16="http://schemas.microsoft.com/office/drawing/2014/main" id="{ABADD6FF-4220-584D-B9EE-72490AECB429}"/>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3498642" y="4535021"/>
              <a:ext cx="1012617" cy="1012617"/>
            </a:xfrm>
            <a:prstGeom prst="rect">
              <a:avLst/>
            </a:prstGeom>
          </p:spPr>
        </p:pic>
        <p:pic>
          <p:nvPicPr>
            <p:cNvPr id="28" name="Graphic 27">
              <a:extLst>
                <a:ext uri="{FF2B5EF4-FFF2-40B4-BE49-F238E27FC236}">
                  <a16:creationId xmlns:a16="http://schemas.microsoft.com/office/drawing/2014/main" id="{B90FD8B9-F36A-0443-9FEA-BB54582705FB}"/>
                </a:ext>
              </a:extLst>
            </p:cNvPr>
            <p:cNvPicPr>
              <a:picLocks noChangeAspect="1"/>
            </p:cNvPicPr>
            <p:nvPr userDrawn="1"/>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2446429" y="5386533"/>
              <a:ext cx="1012617" cy="1012617"/>
            </a:xfrm>
            <a:prstGeom prst="rect">
              <a:avLst/>
            </a:prstGeom>
          </p:spPr>
        </p:pic>
        <p:pic>
          <p:nvPicPr>
            <p:cNvPr id="31" name="Picture 30">
              <a:extLst>
                <a:ext uri="{FF2B5EF4-FFF2-40B4-BE49-F238E27FC236}">
                  <a16:creationId xmlns:a16="http://schemas.microsoft.com/office/drawing/2014/main" id="{B350245C-1692-CA4C-BB1D-028CC82CF438}"/>
                </a:ext>
              </a:extLst>
            </p:cNvPr>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2482193" y="4696043"/>
              <a:ext cx="690490" cy="690490"/>
            </a:xfrm>
            <a:prstGeom prst="rect">
              <a:avLst/>
            </a:prstGeom>
          </p:spPr>
        </p:pic>
        <p:pic>
          <p:nvPicPr>
            <p:cNvPr id="32" name="Picture 31">
              <a:extLst>
                <a:ext uri="{FF2B5EF4-FFF2-40B4-BE49-F238E27FC236}">
                  <a16:creationId xmlns:a16="http://schemas.microsoft.com/office/drawing/2014/main" id="{4A063D75-0775-FF47-ADA0-9E7A4DE14822}"/>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3693572" y="5484921"/>
              <a:ext cx="815762" cy="815762"/>
            </a:xfrm>
            <a:prstGeom prst="rect">
              <a:avLst/>
            </a:prstGeom>
          </p:spPr>
        </p:pic>
        <p:pic>
          <p:nvPicPr>
            <p:cNvPr id="34" name="Picture 33">
              <a:extLst>
                <a:ext uri="{FF2B5EF4-FFF2-40B4-BE49-F238E27FC236}">
                  <a16:creationId xmlns:a16="http://schemas.microsoft.com/office/drawing/2014/main" id="{48488CD6-D1EC-BB48-9370-20D82B1426CE}"/>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1107853" y="4534980"/>
              <a:ext cx="1012617" cy="1012617"/>
            </a:xfrm>
            <a:prstGeom prst="rect">
              <a:avLst/>
            </a:prstGeom>
          </p:spPr>
        </p:pic>
        <p:pic>
          <p:nvPicPr>
            <p:cNvPr id="35" name="Kuva 32">
              <a:extLst>
                <a:ext uri="{FF2B5EF4-FFF2-40B4-BE49-F238E27FC236}">
                  <a16:creationId xmlns:a16="http://schemas.microsoft.com/office/drawing/2014/main" id="{BC805F32-8310-1240-9814-3F4B0062863F}"/>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4688248" y="5238486"/>
              <a:ext cx="1308631" cy="1308631"/>
            </a:xfrm>
            <a:prstGeom prst="rect">
              <a:avLst/>
            </a:prstGeom>
          </p:spPr>
        </p:pic>
      </p:grpSp>
      <p:sp>
        <p:nvSpPr>
          <p:cNvPr id="37" name="Text Placeholder 5">
            <a:extLst>
              <a:ext uri="{FF2B5EF4-FFF2-40B4-BE49-F238E27FC236}">
                <a16:creationId xmlns:a16="http://schemas.microsoft.com/office/drawing/2014/main" id="{52FAEAE9-B43A-4952-A826-1F960CB64BFF}"/>
              </a:ext>
            </a:extLst>
          </p:cNvPr>
          <p:cNvSpPr>
            <a:spLocks noGrp="1"/>
          </p:cNvSpPr>
          <p:nvPr>
            <p:ph type="body" sz="quarter" idx="14" hasCustomPrompt="1"/>
          </p:nvPr>
        </p:nvSpPr>
        <p:spPr>
          <a:xfrm>
            <a:off x="3359696" y="188641"/>
            <a:ext cx="5472608" cy="1325561"/>
          </a:xfrm>
          <a:prstGeom prst="rect">
            <a:avLst/>
          </a:prstGeom>
        </p:spPr>
        <p:txBody>
          <a:bodyPr anchor="ctr">
            <a:noAutofit/>
          </a:bodyPr>
          <a:lstStyle>
            <a:lvl1pPr marL="0" indent="0" algn="ctr">
              <a:buNone/>
              <a:defRPr sz="3200" b="1" cap="none" spc="0">
                <a:ln w="0"/>
                <a:solidFill>
                  <a:schemeClr val="tx1"/>
                </a:solidFill>
                <a:effectLst/>
              </a:defRPr>
            </a:lvl1pPr>
          </a:lstStyle>
          <a:p>
            <a:pPr lvl="0"/>
            <a:r>
              <a:rPr lang="fi-FI" dirty="0"/>
              <a:t>Viima as a Company</a:t>
            </a:r>
          </a:p>
        </p:txBody>
      </p:sp>
    </p:spTree>
    <p:extLst>
      <p:ext uri="{BB962C8B-B14F-4D97-AF65-F5344CB8AC3E}">
        <p14:creationId xmlns:p14="http://schemas.microsoft.com/office/powerpoint/2010/main" val="1758565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C7D436D-D8D0-C847-8DD7-A78F98B0C365}"/>
              </a:ext>
            </a:extLst>
          </p:cNvPr>
          <p:cNvSpPr>
            <a:spLocks noGrp="1"/>
          </p:cNvSpPr>
          <p:nvPr>
            <p:ph idx="1"/>
          </p:nvPr>
        </p:nvSpPr>
        <p:spPr>
          <a:xfrm>
            <a:off x="551384" y="1825625"/>
            <a:ext cx="10943610" cy="4348375"/>
          </a:xfrm>
          <a:prstGeom prst="rect">
            <a:avLst/>
          </a:prstGeom>
        </p:spPr>
        <p:txBody>
          <a:bodyPr>
            <a:normAutofit/>
          </a:bodyPr>
          <a:lstStyle>
            <a:lvl1pPr>
              <a:defRPr sz="2400">
                <a:solidFill>
                  <a:schemeClr val="tx2"/>
                </a:solidFill>
              </a:defRPr>
            </a:lvl1pPr>
            <a:lvl2pPr>
              <a:defRPr sz="2000">
                <a:solidFill>
                  <a:schemeClr val="tx2"/>
                </a:solidFill>
              </a:defRPr>
            </a:lvl2pPr>
            <a:lvl3pPr>
              <a:defRPr sz="1800">
                <a:solidFill>
                  <a:schemeClr val="tx2"/>
                </a:solidFill>
              </a:defRPr>
            </a:lvl3pPr>
            <a:lvl4pPr>
              <a:defRPr sz="1600">
                <a:solidFill>
                  <a:schemeClr val="tx2"/>
                </a:solidFill>
              </a:defRPr>
            </a:lvl4pPr>
            <a:lvl5pPr>
              <a:defRPr sz="16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pic>
        <p:nvPicPr>
          <p:cNvPr id="4" name="Graphic 3">
            <a:extLst>
              <a:ext uri="{FF2B5EF4-FFF2-40B4-BE49-F238E27FC236}">
                <a16:creationId xmlns:a16="http://schemas.microsoft.com/office/drawing/2014/main" id="{8BDFB39F-93E7-F04E-8B9D-F9993C6D7A6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440000" y="6174000"/>
            <a:ext cx="1400400" cy="497089"/>
          </a:xfrm>
          <a:prstGeom prst="rect">
            <a:avLst/>
          </a:prstGeom>
        </p:spPr>
      </p:pic>
      <p:pic>
        <p:nvPicPr>
          <p:cNvPr id="5" name="Graphic 4">
            <a:extLst>
              <a:ext uri="{FF2B5EF4-FFF2-40B4-BE49-F238E27FC236}">
                <a16:creationId xmlns:a16="http://schemas.microsoft.com/office/drawing/2014/main" id="{0658B0BD-3465-934E-8595-599669367A7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440000" y="6174000"/>
            <a:ext cx="1400400" cy="497089"/>
          </a:xfrm>
          <a:prstGeom prst="rect">
            <a:avLst/>
          </a:prstGeom>
        </p:spPr>
      </p:pic>
      <p:sp>
        <p:nvSpPr>
          <p:cNvPr id="8" name="Title 1">
            <a:extLst>
              <a:ext uri="{FF2B5EF4-FFF2-40B4-BE49-F238E27FC236}">
                <a16:creationId xmlns:a16="http://schemas.microsoft.com/office/drawing/2014/main" id="{21A9E6DB-8767-400F-81AB-223E3730BCE4}"/>
              </a:ext>
            </a:extLst>
          </p:cNvPr>
          <p:cNvSpPr>
            <a:spLocks noGrp="1"/>
          </p:cNvSpPr>
          <p:nvPr>
            <p:ph type="title" hasCustomPrompt="1"/>
          </p:nvPr>
        </p:nvSpPr>
        <p:spPr>
          <a:xfrm>
            <a:off x="551384" y="188640"/>
            <a:ext cx="11089232" cy="1327735"/>
          </a:xfrm>
          <a:prstGeom prst="rect">
            <a:avLst/>
          </a:prstGeom>
        </p:spPr>
        <p:txBody>
          <a:bodyPr anchor="ctr">
            <a:normAutofit/>
          </a:bodyPr>
          <a:lstStyle>
            <a:lvl1pPr algn="l">
              <a:defRPr sz="3200" b="1"/>
            </a:lvl1pPr>
          </a:lstStyle>
          <a:p>
            <a:r>
              <a:rPr lang="en-US" dirty="0"/>
              <a:t>Let’s make more innovation happen</a:t>
            </a:r>
            <a:endParaRPr lang="fi-FI" dirty="0"/>
          </a:p>
        </p:txBody>
      </p:sp>
    </p:spTree>
    <p:extLst>
      <p:ext uri="{BB962C8B-B14F-4D97-AF65-F5344CB8AC3E}">
        <p14:creationId xmlns:p14="http://schemas.microsoft.com/office/powerpoint/2010/main" val="3623699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bg>
      <p:bgPr>
        <a:gradFill>
          <a:gsLst>
            <a:gs pos="0">
              <a:schemeClr val="bg1"/>
            </a:gs>
            <a:gs pos="87000">
              <a:schemeClr val="bg1">
                <a:lumMod val="95000"/>
              </a:schemeClr>
            </a:gs>
            <a:gs pos="100000">
              <a:srgbClr val="F0F0F0"/>
            </a:gs>
          </a:gsLst>
          <a:lin ang="4800000" scaled="0"/>
        </a:gra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F98699A-C1CD-4A2F-8B79-4A7F82CCA55C}"/>
              </a:ext>
            </a:extLst>
          </p:cNvPr>
          <p:cNvSpPr>
            <a:spLocks noGrp="1"/>
          </p:cNvSpPr>
          <p:nvPr>
            <p:ph type="title" hasCustomPrompt="1"/>
          </p:nvPr>
        </p:nvSpPr>
        <p:spPr>
          <a:xfrm>
            <a:off x="551384" y="188640"/>
            <a:ext cx="11089232" cy="1327735"/>
          </a:xfrm>
          <a:prstGeom prst="rect">
            <a:avLst/>
          </a:prstGeom>
        </p:spPr>
        <p:txBody>
          <a:bodyPr anchor="ctr">
            <a:normAutofit/>
          </a:bodyPr>
          <a:lstStyle>
            <a:lvl1pPr algn="l">
              <a:defRPr sz="3200" b="1"/>
            </a:lvl1pPr>
          </a:lstStyle>
          <a:p>
            <a:r>
              <a:rPr lang="en-US" dirty="0"/>
              <a:t>Let’s make more innovation happen</a:t>
            </a:r>
            <a:endParaRPr lang="fi-FI" dirty="0"/>
          </a:p>
        </p:txBody>
      </p:sp>
    </p:spTree>
    <p:extLst>
      <p:ext uri="{BB962C8B-B14F-4D97-AF65-F5344CB8AC3E}">
        <p14:creationId xmlns:p14="http://schemas.microsoft.com/office/powerpoint/2010/main" val="13798019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ustomer Testimonial">
    <p:bg>
      <p:bgPr>
        <a:gradFill>
          <a:gsLst>
            <a:gs pos="0">
              <a:schemeClr val="bg1"/>
            </a:gs>
            <a:gs pos="87000">
              <a:schemeClr val="bg1">
                <a:lumMod val="95000"/>
              </a:schemeClr>
            </a:gs>
            <a:gs pos="100000">
              <a:srgbClr val="F0F0F0"/>
            </a:gs>
          </a:gsLst>
          <a:lin ang="4800000" scaled="0"/>
        </a:gra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AEA69E2-2959-2F47-8B95-A880C35BDAAF}"/>
              </a:ext>
            </a:extLst>
          </p:cNvPr>
          <p:cNvSpPr/>
          <p:nvPr/>
        </p:nvSpPr>
        <p:spPr>
          <a:xfrm>
            <a:off x="7608168" y="0"/>
            <a:ext cx="4583832"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a:extLst>
              <a:ext uri="{FF2B5EF4-FFF2-40B4-BE49-F238E27FC236}">
                <a16:creationId xmlns:a16="http://schemas.microsoft.com/office/drawing/2014/main" id="{89CB9405-3F88-024A-9322-40B90F4AE98E}"/>
              </a:ext>
            </a:extLst>
          </p:cNvPr>
          <p:cNvSpPr>
            <a:spLocks noGrp="1"/>
          </p:cNvSpPr>
          <p:nvPr>
            <p:ph sz="quarter" idx="10" hasCustomPrompt="1"/>
          </p:nvPr>
        </p:nvSpPr>
        <p:spPr>
          <a:xfrm>
            <a:off x="767408" y="3555089"/>
            <a:ext cx="5472608" cy="2411399"/>
          </a:xfrm>
          <a:prstGeom prst="rect">
            <a:avLst/>
          </a:prstGeom>
        </p:spPr>
        <p:txBody>
          <a:bodyPr>
            <a:noAutofit/>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 sz="1400" b="0" i="0" u="none" strike="noStrike" smtClean="0">
                <a:effectLst/>
              </a:defRPr>
            </a:lvl1pPr>
          </a:lstStyle>
          <a:p>
            <a:pPr rtl="0"/>
            <a:r>
              <a:rPr lang="en" b="0" dirty="0">
                <a:effectLst/>
              </a:rPr>
              <a:t>We've harnessed our entire customer service workforce to collaboratively and transparently refine ideas that originate from our customer needs. Viima is a very engaging, intuitive, and – above all – a fun tool to use!</a:t>
            </a:r>
          </a:p>
          <a:p>
            <a:pPr rtl="0"/>
            <a:br>
              <a:rPr lang="en" b="0" dirty="0">
                <a:effectLst/>
              </a:rPr>
            </a:br>
            <a:r>
              <a:rPr lang="en" b="0" dirty="0">
                <a:effectLst/>
              </a:rPr>
              <a:t>Both the initial rollout and later expansion to other Nordic countries have gone very smoothly. The collaboration with Viima has also been exemplary in every way and the service has adapted to our needs very flexibly.</a:t>
            </a:r>
          </a:p>
        </p:txBody>
      </p:sp>
      <p:sp>
        <p:nvSpPr>
          <p:cNvPr id="12" name="Text Placeholder 11">
            <a:extLst>
              <a:ext uri="{FF2B5EF4-FFF2-40B4-BE49-F238E27FC236}">
                <a16:creationId xmlns:a16="http://schemas.microsoft.com/office/drawing/2014/main" id="{34C5E761-91B2-5247-9B27-43A13640D81A}"/>
              </a:ext>
            </a:extLst>
          </p:cNvPr>
          <p:cNvSpPr>
            <a:spLocks noGrp="1"/>
          </p:cNvSpPr>
          <p:nvPr>
            <p:ph type="body" sz="quarter" idx="12" hasCustomPrompt="1"/>
          </p:nvPr>
        </p:nvSpPr>
        <p:spPr>
          <a:xfrm>
            <a:off x="3143672" y="1017674"/>
            <a:ext cx="3153704" cy="215429"/>
          </a:xfrm>
          <a:prstGeom prst="rect">
            <a:avLst/>
          </a:prstGeom>
        </p:spPr>
        <p:txBody>
          <a:bodyPr anchor="ctr">
            <a:noAutofit/>
          </a:bodyPr>
          <a:lstStyle>
            <a:lvl1pPr marL="0" indent="0">
              <a:buNone/>
              <a:defRPr sz="1500" b="1">
                <a:solidFill>
                  <a:schemeClr val="accent1"/>
                </a:solidFill>
              </a:defRPr>
            </a:lvl1pPr>
          </a:lstStyle>
          <a:p>
            <a:pPr lvl="0"/>
            <a:r>
              <a:rPr lang="en-US" dirty="0" err="1"/>
              <a:t>Katri</a:t>
            </a:r>
            <a:r>
              <a:rPr lang="en-US" dirty="0"/>
              <a:t> Kennedy,</a:t>
            </a:r>
          </a:p>
        </p:txBody>
      </p:sp>
      <p:sp>
        <p:nvSpPr>
          <p:cNvPr id="13" name="Text Placeholder 11">
            <a:extLst>
              <a:ext uri="{FF2B5EF4-FFF2-40B4-BE49-F238E27FC236}">
                <a16:creationId xmlns:a16="http://schemas.microsoft.com/office/drawing/2014/main" id="{BC8E2D92-ACEA-8642-BF07-0AA011FFF930}"/>
              </a:ext>
            </a:extLst>
          </p:cNvPr>
          <p:cNvSpPr>
            <a:spLocks noGrp="1"/>
          </p:cNvSpPr>
          <p:nvPr>
            <p:ph type="body" sz="quarter" idx="13" hasCustomPrompt="1"/>
          </p:nvPr>
        </p:nvSpPr>
        <p:spPr>
          <a:xfrm>
            <a:off x="3143673" y="1233103"/>
            <a:ext cx="3153704" cy="539713"/>
          </a:xfrm>
          <a:prstGeom prst="rect">
            <a:avLst/>
          </a:prstGeom>
        </p:spPr>
        <p:txBody>
          <a:bodyPr anchor="ctr">
            <a:noAutofit/>
          </a:bodyPr>
          <a:lstStyle>
            <a:lvl1pPr marL="0" indent="0">
              <a:buNone/>
              <a:defRPr sz="1500" b="0">
                <a:solidFill>
                  <a:schemeClr val="accent1"/>
                </a:solidFill>
              </a:defRPr>
            </a:lvl1pPr>
          </a:lstStyle>
          <a:p>
            <a:pPr lvl="0"/>
            <a:r>
              <a:rPr lang="en-US" dirty="0"/>
              <a:t>Head of Business Development</a:t>
            </a:r>
            <a:br>
              <a:rPr lang="en-US" dirty="0"/>
            </a:br>
            <a:r>
              <a:rPr lang="en-US" dirty="0"/>
              <a:t>IF P&amp;C Insurance</a:t>
            </a:r>
          </a:p>
        </p:txBody>
      </p:sp>
      <p:sp>
        <p:nvSpPr>
          <p:cNvPr id="14" name="TextBox 13">
            <a:extLst>
              <a:ext uri="{FF2B5EF4-FFF2-40B4-BE49-F238E27FC236}">
                <a16:creationId xmlns:a16="http://schemas.microsoft.com/office/drawing/2014/main" id="{F51A14C5-9A55-7546-A643-812898A6932B}"/>
              </a:ext>
            </a:extLst>
          </p:cNvPr>
          <p:cNvSpPr txBox="1"/>
          <p:nvPr/>
        </p:nvSpPr>
        <p:spPr>
          <a:xfrm>
            <a:off x="767408" y="2733888"/>
            <a:ext cx="720080" cy="1631216"/>
          </a:xfrm>
          <a:prstGeom prst="rect">
            <a:avLst/>
          </a:prstGeom>
          <a:noFill/>
        </p:spPr>
        <p:txBody>
          <a:bodyPr wrap="square" rtlCol="0" anchor="ctr">
            <a:spAutoFit/>
          </a:bodyPr>
          <a:lstStyle/>
          <a:p>
            <a:pPr algn="ctr"/>
            <a:r>
              <a:rPr lang="en-US" sz="10000" dirty="0">
                <a:solidFill>
                  <a:schemeClr val="accent1"/>
                </a:solidFill>
                <a:latin typeface="Noto Sans" panose="020B0502040504020204" pitchFamily="34" charset="0"/>
                <a:ea typeface="Noto Sans" panose="020B0502040504020204" pitchFamily="34" charset="0"/>
                <a:cs typeface="Noto Sans" panose="020B0502040504020204" pitchFamily="34" charset="0"/>
              </a:rPr>
              <a:t>”</a:t>
            </a:r>
          </a:p>
        </p:txBody>
      </p:sp>
      <p:sp>
        <p:nvSpPr>
          <p:cNvPr id="21" name="Picture Placeholder 20">
            <a:extLst>
              <a:ext uri="{FF2B5EF4-FFF2-40B4-BE49-F238E27FC236}">
                <a16:creationId xmlns:a16="http://schemas.microsoft.com/office/drawing/2014/main" id="{5E5D4B59-93B0-414C-A325-51AD7D313391}"/>
              </a:ext>
            </a:extLst>
          </p:cNvPr>
          <p:cNvSpPr>
            <a:spLocks noGrp="1" noChangeAspect="1"/>
          </p:cNvSpPr>
          <p:nvPr>
            <p:ph type="pic" sz="quarter" idx="14" hasCustomPrompt="1"/>
          </p:nvPr>
        </p:nvSpPr>
        <p:spPr>
          <a:xfrm>
            <a:off x="767407" y="620688"/>
            <a:ext cx="2160000" cy="2160000"/>
          </a:xfrm>
          <a:prstGeom prst="ellipse">
            <a:avLst/>
          </a:prstGeom>
          <a:noFill/>
        </p:spPr>
        <p:txBody>
          <a:bodyPr anchor="ctr">
            <a:normAutofit/>
          </a:bodyPr>
          <a:lstStyle>
            <a:lvl1pPr marL="0" indent="0" algn="ctr">
              <a:buNone/>
              <a:defRPr sz="1400"/>
            </a:lvl1pPr>
          </a:lstStyle>
          <a:p>
            <a:r>
              <a:rPr lang="en-US" dirty="0"/>
              <a:t>Insert</a:t>
            </a:r>
            <a:br>
              <a:rPr lang="en-US" dirty="0"/>
            </a:br>
            <a:r>
              <a:rPr lang="en-US" dirty="0"/>
              <a:t>reference</a:t>
            </a:r>
            <a:br>
              <a:rPr lang="en-US" dirty="0"/>
            </a:br>
            <a:r>
              <a:rPr lang="en-US" dirty="0"/>
              <a:t>image</a:t>
            </a:r>
            <a:br>
              <a:rPr lang="en-US" dirty="0"/>
            </a:br>
            <a:r>
              <a:rPr lang="en-US" dirty="0"/>
              <a:t>here</a:t>
            </a:r>
          </a:p>
        </p:txBody>
      </p:sp>
      <p:sp>
        <p:nvSpPr>
          <p:cNvPr id="26" name="Picture Placeholder 20">
            <a:extLst>
              <a:ext uri="{FF2B5EF4-FFF2-40B4-BE49-F238E27FC236}">
                <a16:creationId xmlns:a16="http://schemas.microsoft.com/office/drawing/2014/main" id="{6B65C2BD-2F91-5646-BAC6-B86A0CEF6C74}"/>
              </a:ext>
            </a:extLst>
          </p:cNvPr>
          <p:cNvSpPr>
            <a:spLocks noGrp="1" noChangeAspect="1"/>
          </p:cNvSpPr>
          <p:nvPr>
            <p:ph type="pic" sz="quarter" idx="15" hasCustomPrompt="1"/>
          </p:nvPr>
        </p:nvSpPr>
        <p:spPr>
          <a:xfrm>
            <a:off x="2063552" y="1934942"/>
            <a:ext cx="1296000" cy="1296000"/>
          </a:xfrm>
          <a:prstGeom prst="ellipse">
            <a:avLst/>
          </a:prstGeom>
          <a:noFill/>
        </p:spPr>
        <p:txBody>
          <a:bodyPr anchor="ctr">
            <a:normAutofit/>
          </a:bodyPr>
          <a:lstStyle>
            <a:lvl1pPr marL="0" indent="0" algn="ctr">
              <a:buNone/>
              <a:defRPr sz="1400"/>
            </a:lvl1pPr>
          </a:lstStyle>
          <a:p>
            <a:r>
              <a:rPr lang="en-US" dirty="0"/>
              <a:t>Insert logo here</a:t>
            </a:r>
          </a:p>
        </p:txBody>
      </p:sp>
      <p:grpSp>
        <p:nvGrpSpPr>
          <p:cNvPr id="45" name="Group 44">
            <a:extLst>
              <a:ext uri="{FF2B5EF4-FFF2-40B4-BE49-F238E27FC236}">
                <a16:creationId xmlns:a16="http://schemas.microsoft.com/office/drawing/2014/main" id="{425B0925-F80B-0843-888B-4C2E538A54E2}"/>
              </a:ext>
            </a:extLst>
          </p:cNvPr>
          <p:cNvGrpSpPr/>
          <p:nvPr/>
        </p:nvGrpSpPr>
        <p:grpSpPr>
          <a:xfrm>
            <a:off x="8497513" y="459175"/>
            <a:ext cx="2904695" cy="5507314"/>
            <a:chOff x="8603114" y="657870"/>
            <a:chExt cx="2904695" cy="5507314"/>
          </a:xfrm>
        </p:grpSpPr>
        <p:pic>
          <p:nvPicPr>
            <p:cNvPr id="28" name="Graphic 27">
              <a:extLst>
                <a:ext uri="{FF2B5EF4-FFF2-40B4-BE49-F238E27FC236}">
                  <a16:creationId xmlns:a16="http://schemas.microsoft.com/office/drawing/2014/main" id="{8DF02FBC-22E2-F140-92B8-9303D893DED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646434" y="657870"/>
              <a:ext cx="1080000" cy="1080000"/>
            </a:xfrm>
            <a:prstGeom prst="rect">
              <a:avLst/>
            </a:prstGeom>
          </p:spPr>
        </p:pic>
        <p:pic>
          <p:nvPicPr>
            <p:cNvPr id="30" name="Picture 29" descr="A close up of a logo&#10;&#10;Description automatically generated">
              <a:extLst>
                <a:ext uri="{FF2B5EF4-FFF2-40B4-BE49-F238E27FC236}">
                  <a16:creationId xmlns:a16="http://schemas.microsoft.com/office/drawing/2014/main" id="{1EA625C7-2F95-BB4C-8208-F8F2B1CFA2E2}"/>
                </a:ext>
              </a:extLst>
            </p:cNvPr>
            <p:cNvPicPr>
              <a:picLocks noChangeAspect="1"/>
            </p:cNvPicPr>
            <p:nvPr/>
          </p:nvPicPr>
          <p:blipFill>
            <a:blip r:embed="rId4"/>
            <a:stretch>
              <a:fillRect/>
            </a:stretch>
          </p:blipFill>
          <p:spPr>
            <a:xfrm>
              <a:off x="10419217" y="657870"/>
              <a:ext cx="1080000" cy="1080000"/>
            </a:xfrm>
            <a:prstGeom prst="rect">
              <a:avLst/>
            </a:prstGeom>
          </p:spPr>
        </p:pic>
        <p:pic>
          <p:nvPicPr>
            <p:cNvPr id="32" name="Picture 31" descr="A close up of a logo&#10;&#10;Description automatically generated">
              <a:extLst>
                <a:ext uri="{FF2B5EF4-FFF2-40B4-BE49-F238E27FC236}">
                  <a16:creationId xmlns:a16="http://schemas.microsoft.com/office/drawing/2014/main" id="{99C1181E-BE9B-C943-8DB9-CDA0F89698DD}"/>
                </a:ext>
              </a:extLst>
            </p:cNvPr>
            <p:cNvPicPr>
              <a:picLocks noChangeAspect="1"/>
            </p:cNvPicPr>
            <p:nvPr/>
          </p:nvPicPr>
          <p:blipFill>
            <a:blip r:embed="rId5"/>
            <a:stretch>
              <a:fillRect/>
            </a:stretch>
          </p:blipFill>
          <p:spPr>
            <a:xfrm>
              <a:off x="10427809" y="5085184"/>
              <a:ext cx="1080000" cy="1080000"/>
            </a:xfrm>
            <a:prstGeom prst="rect">
              <a:avLst/>
            </a:prstGeom>
          </p:spPr>
        </p:pic>
        <p:pic>
          <p:nvPicPr>
            <p:cNvPr id="34" name="Picture 33" descr="A picture containing black, indoor&#10;&#10;Description automatically generated">
              <a:extLst>
                <a:ext uri="{FF2B5EF4-FFF2-40B4-BE49-F238E27FC236}">
                  <a16:creationId xmlns:a16="http://schemas.microsoft.com/office/drawing/2014/main" id="{AFB28499-8543-7B48-A467-246830B6838A}"/>
                </a:ext>
              </a:extLst>
            </p:cNvPr>
            <p:cNvPicPr>
              <a:picLocks noChangeAspect="1"/>
            </p:cNvPicPr>
            <p:nvPr/>
          </p:nvPicPr>
          <p:blipFill>
            <a:blip r:embed="rId6"/>
            <a:stretch>
              <a:fillRect/>
            </a:stretch>
          </p:blipFill>
          <p:spPr>
            <a:xfrm>
              <a:off x="8646434" y="2156691"/>
              <a:ext cx="1080000" cy="1080000"/>
            </a:xfrm>
            <a:prstGeom prst="rect">
              <a:avLst/>
            </a:prstGeom>
          </p:spPr>
        </p:pic>
        <p:pic>
          <p:nvPicPr>
            <p:cNvPr id="36" name="Picture 35" descr="A close up of a logo&#10;&#10;Description automatically generated">
              <a:extLst>
                <a:ext uri="{FF2B5EF4-FFF2-40B4-BE49-F238E27FC236}">
                  <a16:creationId xmlns:a16="http://schemas.microsoft.com/office/drawing/2014/main" id="{003E01A0-D0F5-2549-8A3D-1B9C587F4A35}"/>
                </a:ext>
              </a:extLst>
            </p:cNvPr>
            <p:cNvPicPr>
              <a:picLocks noChangeAspect="1"/>
            </p:cNvPicPr>
            <p:nvPr/>
          </p:nvPicPr>
          <p:blipFill>
            <a:blip r:embed="rId7"/>
            <a:stretch>
              <a:fillRect/>
            </a:stretch>
          </p:blipFill>
          <p:spPr>
            <a:xfrm>
              <a:off x="8655141" y="3655511"/>
              <a:ext cx="1080000" cy="1080000"/>
            </a:xfrm>
            <a:prstGeom prst="rect">
              <a:avLst/>
            </a:prstGeom>
          </p:spPr>
        </p:pic>
        <p:pic>
          <p:nvPicPr>
            <p:cNvPr id="38" name="Picture 37">
              <a:extLst>
                <a:ext uri="{FF2B5EF4-FFF2-40B4-BE49-F238E27FC236}">
                  <a16:creationId xmlns:a16="http://schemas.microsoft.com/office/drawing/2014/main" id="{0228239D-F10D-7840-9E1F-7216E471E447}"/>
                </a:ext>
              </a:extLst>
            </p:cNvPr>
            <p:cNvPicPr>
              <a:picLocks noChangeAspect="1"/>
            </p:cNvPicPr>
            <p:nvPr/>
          </p:nvPicPr>
          <p:blipFill>
            <a:blip r:embed="rId8"/>
            <a:stretch>
              <a:fillRect/>
            </a:stretch>
          </p:blipFill>
          <p:spPr>
            <a:xfrm>
              <a:off x="10419217" y="3586363"/>
              <a:ext cx="1080000" cy="1080000"/>
            </a:xfrm>
            <a:prstGeom prst="rect">
              <a:avLst/>
            </a:prstGeom>
          </p:spPr>
        </p:pic>
        <p:pic>
          <p:nvPicPr>
            <p:cNvPr id="40" name="Picture 39">
              <a:extLst>
                <a:ext uri="{FF2B5EF4-FFF2-40B4-BE49-F238E27FC236}">
                  <a16:creationId xmlns:a16="http://schemas.microsoft.com/office/drawing/2014/main" id="{922EDC30-0E50-6F4F-8C95-24757A03B98A}"/>
                </a:ext>
              </a:extLst>
            </p:cNvPr>
            <p:cNvPicPr>
              <a:picLocks noChangeAspect="1"/>
            </p:cNvPicPr>
            <p:nvPr/>
          </p:nvPicPr>
          <p:blipFill>
            <a:blip r:embed="rId9"/>
            <a:stretch>
              <a:fillRect/>
            </a:stretch>
          </p:blipFill>
          <p:spPr>
            <a:xfrm>
              <a:off x="10419217" y="2156691"/>
              <a:ext cx="1080000" cy="1080000"/>
            </a:xfrm>
            <a:prstGeom prst="rect">
              <a:avLst/>
            </a:prstGeom>
          </p:spPr>
        </p:pic>
        <p:pic>
          <p:nvPicPr>
            <p:cNvPr id="44" name="Picture 43">
              <a:extLst>
                <a:ext uri="{FF2B5EF4-FFF2-40B4-BE49-F238E27FC236}">
                  <a16:creationId xmlns:a16="http://schemas.microsoft.com/office/drawing/2014/main" id="{2D0CBD5C-9435-CD4C-AF24-E4D4AD74A965}"/>
                </a:ext>
              </a:extLst>
            </p:cNvPr>
            <p:cNvPicPr>
              <a:picLocks noChangeAspect="1"/>
            </p:cNvPicPr>
            <p:nvPr/>
          </p:nvPicPr>
          <p:blipFill>
            <a:blip r:embed="rId10"/>
            <a:stretch>
              <a:fillRect/>
            </a:stretch>
          </p:blipFill>
          <p:spPr>
            <a:xfrm>
              <a:off x="8603114" y="5085184"/>
              <a:ext cx="1080000" cy="1080000"/>
            </a:xfrm>
            <a:prstGeom prst="rect">
              <a:avLst/>
            </a:prstGeom>
          </p:spPr>
        </p:pic>
      </p:grpSp>
      <p:sp>
        <p:nvSpPr>
          <p:cNvPr id="18" name="Rectangle 17">
            <a:extLst>
              <a:ext uri="{FF2B5EF4-FFF2-40B4-BE49-F238E27FC236}">
                <a16:creationId xmlns:a16="http://schemas.microsoft.com/office/drawing/2014/main" id="{92AA2DD3-27EC-A841-AB1F-A0EBB1D5FEC8}"/>
              </a:ext>
            </a:extLst>
          </p:cNvPr>
          <p:cNvSpPr/>
          <p:nvPr userDrawn="1"/>
        </p:nvSpPr>
        <p:spPr>
          <a:xfrm>
            <a:off x="7608168" y="0"/>
            <a:ext cx="4583832"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427E56DC-0CCB-8B47-A511-294104B4614D}"/>
              </a:ext>
            </a:extLst>
          </p:cNvPr>
          <p:cNvSpPr txBox="1"/>
          <p:nvPr userDrawn="1"/>
        </p:nvSpPr>
        <p:spPr>
          <a:xfrm>
            <a:off x="767408" y="2733888"/>
            <a:ext cx="720080" cy="1631216"/>
          </a:xfrm>
          <a:prstGeom prst="rect">
            <a:avLst/>
          </a:prstGeom>
          <a:noFill/>
        </p:spPr>
        <p:txBody>
          <a:bodyPr wrap="square" rtlCol="0" anchor="ctr">
            <a:spAutoFit/>
          </a:bodyPr>
          <a:lstStyle/>
          <a:p>
            <a:pPr algn="ctr"/>
            <a:r>
              <a:rPr lang="en-US" sz="10000" dirty="0">
                <a:solidFill>
                  <a:schemeClr val="accent1"/>
                </a:solidFill>
                <a:latin typeface="Noto Sans" panose="020B0502040504020204" pitchFamily="34" charset="0"/>
                <a:ea typeface="Noto Sans" panose="020B0502040504020204" pitchFamily="34" charset="0"/>
                <a:cs typeface="Noto Sans" panose="020B0502040504020204" pitchFamily="34" charset="0"/>
              </a:rPr>
              <a:t>”</a:t>
            </a:r>
          </a:p>
        </p:txBody>
      </p:sp>
      <p:grpSp>
        <p:nvGrpSpPr>
          <p:cNvPr id="20" name="Group 19">
            <a:extLst>
              <a:ext uri="{FF2B5EF4-FFF2-40B4-BE49-F238E27FC236}">
                <a16:creationId xmlns:a16="http://schemas.microsoft.com/office/drawing/2014/main" id="{2BB2F73F-D39B-4943-91C3-0EDB31E31924}"/>
              </a:ext>
            </a:extLst>
          </p:cNvPr>
          <p:cNvGrpSpPr/>
          <p:nvPr userDrawn="1"/>
        </p:nvGrpSpPr>
        <p:grpSpPr>
          <a:xfrm>
            <a:off x="8497513" y="459175"/>
            <a:ext cx="2904695" cy="5507314"/>
            <a:chOff x="8603114" y="657870"/>
            <a:chExt cx="2904695" cy="5507314"/>
          </a:xfrm>
        </p:grpSpPr>
        <p:pic>
          <p:nvPicPr>
            <p:cNvPr id="22" name="Graphic 21">
              <a:extLst>
                <a:ext uri="{FF2B5EF4-FFF2-40B4-BE49-F238E27FC236}">
                  <a16:creationId xmlns:a16="http://schemas.microsoft.com/office/drawing/2014/main" id="{88697202-935E-F948-8E39-CD191614E94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646434" y="657870"/>
              <a:ext cx="1080000" cy="1080000"/>
            </a:xfrm>
            <a:prstGeom prst="rect">
              <a:avLst/>
            </a:prstGeom>
          </p:spPr>
        </p:pic>
        <p:pic>
          <p:nvPicPr>
            <p:cNvPr id="23" name="Picture 22" descr="A close up of a logo&#10;&#10;Description automatically generated">
              <a:extLst>
                <a:ext uri="{FF2B5EF4-FFF2-40B4-BE49-F238E27FC236}">
                  <a16:creationId xmlns:a16="http://schemas.microsoft.com/office/drawing/2014/main" id="{1144DEB6-F98E-7A40-B451-7E3BA93E81E4}"/>
                </a:ext>
              </a:extLst>
            </p:cNvPr>
            <p:cNvPicPr>
              <a:picLocks noChangeAspect="1"/>
            </p:cNvPicPr>
            <p:nvPr userDrawn="1"/>
          </p:nvPicPr>
          <p:blipFill>
            <a:blip r:embed="rId4"/>
            <a:stretch>
              <a:fillRect/>
            </a:stretch>
          </p:blipFill>
          <p:spPr>
            <a:xfrm>
              <a:off x="10419217" y="657870"/>
              <a:ext cx="1080000" cy="1080000"/>
            </a:xfrm>
            <a:prstGeom prst="rect">
              <a:avLst/>
            </a:prstGeom>
          </p:spPr>
        </p:pic>
        <p:pic>
          <p:nvPicPr>
            <p:cNvPr id="24" name="Picture 23" descr="A close up of a logo&#10;&#10;Description automatically generated">
              <a:extLst>
                <a:ext uri="{FF2B5EF4-FFF2-40B4-BE49-F238E27FC236}">
                  <a16:creationId xmlns:a16="http://schemas.microsoft.com/office/drawing/2014/main" id="{B5E64B5C-D50C-EC40-A9AC-2E8271B1717B}"/>
                </a:ext>
              </a:extLst>
            </p:cNvPr>
            <p:cNvPicPr>
              <a:picLocks noChangeAspect="1"/>
            </p:cNvPicPr>
            <p:nvPr userDrawn="1"/>
          </p:nvPicPr>
          <p:blipFill>
            <a:blip r:embed="rId5"/>
            <a:stretch>
              <a:fillRect/>
            </a:stretch>
          </p:blipFill>
          <p:spPr>
            <a:xfrm>
              <a:off x="10427809" y="5085184"/>
              <a:ext cx="1080000" cy="1080000"/>
            </a:xfrm>
            <a:prstGeom prst="rect">
              <a:avLst/>
            </a:prstGeom>
          </p:spPr>
        </p:pic>
        <p:pic>
          <p:nvPicPr>
            <p:cNvPr id="25" name="Picture 24" descr="A picture containing black, indoor&#10;&#10;Description automatically generated">
              <a:extLst>
                <a:ext uri="{FF2B5EF4-FFF2-40B4-BE49-F238E27FC236}">
                  <a16:creationId xmlns:a16="http://schemas.microsoft.com/office/drawing/2014/main" id="{13312FD9-C19D-264E-A98E-635043933AC8}"/>
                </a:ext>
              </a:extLst>
            </p:cNvPr>
            <p:cNvPicPr>
              <a:picLocks noChangeAspect="1"/>
            </p:cNvPicPr>
            <p:nvPr userDrawn="1"/>
          </p:nvPicPr>
          <p:blipFill>
            <a:blip r:embed="rId6"/>
            <a:stretch>
              <a:fillRect/>
            </a:stretch>
          </p:blipFill>
          <p:spPr>
            <a:xfrm>
              <a:off x="8646434" y="2156691"/>
              <a:ext cx="1080000" cy="1080000"/>
            </a:xfrm>
            <a:prstGeom prst="rect">
              <a:avLst/>
            </a:prstGeom>
          </p:spPr>
        </p:pic>
        <p:pic>
          <p:nvPicPr>
            <p:cNvPr id="27" name="Picture 26" descr="A close up of a logo&#10;&#10;Description automatically generated">
              <a:extLst>
                <a:ext uri="{FF2B5EF4-FFF2-40B4-BE49-F238E27FC236}">
                  <a16:creationId xmlns:a16="http://schemas.microsoft.com/office/drawing/2014/main" id="{54FFB2E8-8A12-B543-9862-A799D2104FBF}"/>
                </a:ext>
              </a:extLst>
            </p:cNvPr>
            <p:cNvPicPr>
              <a:picLocks noChangeAspect="1"/>
            </p:cNvPicPr>
            <p:nvPr userDrawn="1"/>
          </p:nvPicPr>
          <p:blipFill>
            <a:blip r:embed="rId7"/>
            <a:stretch>
              <a:fillRect/>
            </a:stretch>
          </p:blipFill>
          <p:spPr>
            <a:xfrm>
              <a:off x="8655141" y="3655511"/>
              <a:ext cx="1080000" cy="1080000"/>
            </a:xfrm>
            <a:prstGeom prst="rect">
              <a:avLst/>
            </a:prstGeom>
          </p:spPr>
        </p:pic>
        <p:pic>
          <p:nvPicPr>
            <p:cNvPr id="29" name="Picture 28">
              <a:extLst>
                <a:ext uri="{FF2B5EF4-FFF2-40B4-BE49-F238E27FC236}">
                  <a16:creationId xmlns:a16="http://schemas.microsoft.com/office/drawing/2014/main" id="{5DE18CE1-3387-AF49-B1BE-3C470F92A1A6}"/>
                </a:ext>
              </a:extLst>
            </p:cNvPr>
            <p:cNvPicPr>
              <a:picLocks noChangeAspect="1"/>
            </p:cNvPicPr>
            <p:nvPr userDrawn="1"/>
          </p:nvPicPr>
          <p:blipFill>
            <a:blip r:embed="rId8"/>
            <a:stretch>
              <a:fillRect/>
            </a:stretch>
          </p:blipFill>
          <p:spPr>
            <a:xfrm>
              <a:off x="10419217" y="3586363"/>
              <a:ext cx="1080000" cy="1080000"/>
            </a:xfrm>
            <a:prstGeom prst="rect">
              <a:avLst/>
            </a:prstGeom>
          </p:spPr>
        </p:pic>
        <p:pic>
          <p:nvPicPr>
            <p:cNvPr id="31" name="Picture 30">
              <a:extLst>
                <a:ext uri="{FF2B5EF4-FFF2-40B4-BE49-F238E27FC236}">
                  <a16:creationId xmlns:a16="http://schemas.microsoft.com/office/drawing/2014/main" id="{37DD225A-84E3-9E41-92C7-3F0A01AD80D4}"/>
                </a:ext>
              </a:extLst>
            </p:cNvPr>
            <p:cNvPicPr>
              <a:picLocks noChangeAspect="1"/>
            </p:cNvPicPr>
            <p:nvPr userDrawn="1"/>
          </p:nvPicPr>
          <p:blipFill>
            <a:blip r:embed="rId9"/>
            <a:stretch>
              <a:fillRect/>
            </a:stretch>
          </p:blipFill>
          <p:spPr>
            <a:xfrm>
              <a:off x="10419217" y="2156691"/>
              <a:ext cx="1080000" cy="1080000"/>
            </a:xfrm>
            <a:prstGeom prst="rect">
              <a:avLst/>
            </a:prstGeom>
          </p:spPr>
        </p:pic>
        <p:pic>
          <p:nvPicPr>
            <p:cNvPr id="33" name="Picture 32">
              <a:extLst>
                <a:ext uri="{FF2B5EF4-FFF2-40B4-BE49-F238E27FC236}">
                  <a16:creationId xmlns:a16="http://schemas.microsoft.com/office/drawing/2014/main" id="{18697A59-C094-6549-A605-02E989F6A9C6}"/>
                </a:ext>
              </a:extLst>
            </p:cNvPr>
            <p:cNvPicPr>
              <a:picLocks noChangeAspect="1"/>
            </p:cNvPicPr>
            <p:nvPr userDrawn="1"/>
          </p:nvPicPr>
          <p:blipFill>
            <a:blip r:embed="rId10"/>
            <a:stretch>
              <a:fillRect/>
            </a:stretch>
          </p:blipFill>
          <p:spPr>
            <a:xfrm>
              <a:off x="8603114" y="5085184"/>
              <a:ext cx="1080000" cy="1080000"/>
            </a:xfrm>
            <a:prstGeom prst="rect">
              <a:avLst/>
            </a:prstGeom>
          </p:spPr>
        </p:pic>
      </p:grpSp>
    </p:spTree>
    <p:extLst>
      <p:ext uri="{BB962C8B-B14F-4D97-AF65-F5344CB8AC3E}">
        <p14:creationId xmlns:p14="http://schemas.microsoft.com/office/powerpoint/2010/main" val="27537187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ustomer Testimonial – Alternative">
    <p:bg>
      <p:bgPr>
        <a:gradFill>
          <a:gsLst>
            <a:gs pos="0">
              <a:schemeClr val="bg1"/>
            </a:gs>
            <a:gs pos="87000">
              <a:schemeClr val="bg1">
                <a:lumMod val="95000"/>
              </a:schemeClr>
            </a:gs>
            <a:gs pos="100000">
              <a:srgbClr val="F0F0F0"/>
            </a:gs>
          </a:gsLst>
          <a:lin ang="4800000" scaled="0"/>
        </a:gradFill>
        <a:effectLst/>
      </p:bgPr>
    </p:bg>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9CB9405-3F88-024A-9322-40B90F4AE98E}"/>
              </a:ext>
            </a:extLst>
          </p:cNvPr>
          <p:cNvSpPr>
            <a:spLocks noGrp="1"/>
          </p:cNvSpPr>
          <p:nvPr>
            <p:ph sz="quarter" idx="10" hasCustomPrompt="1"/>
          </p:nvPr>
        </p:nvSpPr>
        <p:spPr>
          <a:xfrm>
            <a:off x="767408" y="3555090"/>
            <a:ext cx="5472608" cy="2466198"/>
          </a:xfrm>
          <a:prstGeom prst="rect">
            <a:avLst/>
          </a:prstGeom>
        </p:spPr>
        <p:txBody>
          <a:bodyPr>
            <a:noAutofit/>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 sz="1400" b="0" i="0" u="none" strike="noStrike" smtClean="0">
                <a:effectLst/>
              </a:defRPr>
            </a:lvl1pPr>
          </a:lstStyle>
          <a:p>
            <a:pPr rtl="0"/>
            <a:r>
              <a:rPr lang="en" b="0" dirty="0">
                <a:effectLst/>
              </a:rPr>
              <a:t>We've harnessed our entire customer service workforce to collaboratively and transparently refine ideas that originate from our customer needs. Viima is a very engaging, intuitive, and – above all – a fun tool to use!</a:t>
            </a:r>
          </a:p>
          <a:p>
            <a:pPr rtl="0"/>
            <a:br>
              <a:rPr lang="en" b="0" dirty="0">
                <a:effectLst/>
              </a:rPr>
            </a:br>
            <a:r>
              <a:rPr lang="en" b="0" dirty="0">
                <a:effectLst/>
              </a:rPr>
              <a:t>Both the initial rollout and later expansion to other Nordic countries have gone very smoothly. The collaboration with Viima has also been exemplary in every way and the service has adapted to our needs very flexibly.</a:t>
            </a:r>
          </a:p>
        </p:txBody>
      </p:sp>
      <p:sp>
        <p:nvSpPr>
          <p:cNvPr id="12" name="Text Placeholder 11">
            <a:extLst>
              <a:ext uri="{FF2B5EF4-FFF2-40B4-BE49-F238E27FC236}">
                <a16:creationId xmlns:a16="http://schemas.microsoft.com/office/drawing/2014/main" id="{34C5E761-91B2-5247-9B27-43A13640D81A}"/>
              </a:ext>
            </a:extLst>
          </p:cNvPr>
          <p:cNvSpPr>
            <a:spLocks noGrp="1"/>
          </p:cNvSpPr>
          <p:nvPr>
            <p:ph type="body" sz="quarter" idx="12" hasCustomPrompt="1"/>
          </p:nvPr>
        </p:nvSpPr>
        <p:spPr>
          <a:xfrm>
            <a:off x="3143672" y="1017674"/>
            <a:ext cx="3153704" cy="215429"/>
          </a:xfrm>
          <a:prstGeom prst="rect">
            <a:avLst/>
          </a:prstGeom>
        </p:spPr>
        <p:txBody>
          <a:bodyPr anchor="ctr">
            <a:noAutofit/>
          </a:bodyPr>
          <a:lstStyle>
            <a:lvl1pPr marL="0" indent="0">
              <a:buNone/>
              <a:defRPr sz="1500" b="1">
                <a:solidFill>
                  <a:schemeClr val="accent1"/>
                </a:solidFill>
              </a:defRPr>
            </a:lvl1pPr>
          </a:lstStyle>
          <a:p>
            <a:pPr lvl="0"/>
            <a:r>
              <a:rPr lang="en-US" dirty="0" err="1"/>
              <a:t>Katri</a:t>
            </a:r>
            <a:r>
              <a:rPr lang="en-US" dirty="0"/>
              <a:t> Kennedy,</a:t>
            </a:r>
          </a:p>
        </p:txBody>
      </p:sp>
      <p:sp>
        <p:nvSpPr>
          <p:cNvPr id="13" name="Text Placeholder 11">
            <a:extLst>
              <a:ext uri="{FF2B5EF4-FFF2-40B4-BE49-F238E27FC236}">
                <a16:creationId xmlns:a16="http://schemas.microsoft.com/office/drawing/2014/main" id="{BC8E2D92-ACEA-8642-BF07-0AA011FFF930}"/>
              </a:ext>
            </a:extLst>
          </p:cNvPr>
          <p:cNvSpPr>
            <a:spLocks noGrp="1"/>
          </p:cNvSpPr>
          <p:nvPr>
            <p:ph type="body" sz="quarter" idx="13" hasCustomPrompt="1"/>
          </p:nvPr>
        </p:nvSpPr>
        <p:spPr>
          <a:xfrm>
            <a:off x="3143673" y="1233103"/>
            <a:ext cx="3153704" cy="539713"/>
          </a:xfrm>
          <a:prstGeom prst="rect">
            <a:avLst/>
          </a:prstGeom>
        </p:spPr>
        <p:txBody>
          <a:bodyPr anchor="ctr">
            <a:noAutofit/>
          </a:bodyPr>
          <a:lstStyle>
            <a:lvl1pPr marL="0" indent="0">
              <a:buNone/>
              <a:defRPr sz="1500" b="0">
                <a:solidFill>
                  <a:schemeClr val="accent1"/>
                </a:solidFill>
              </a:defRPr>
            </a:lvl1pPr>
          </a:lstStyle>
          <a:p>
            <a:pPr lvl="0"/>
            <a:r>
              <a:rPr lang="en-US" dirty="0"/>
              <a:t>Head of Business Development</a:t>
            </a:r>
            <a:br>
              <a:rPr lang="en-US" dirty="0"/>
            </a:br>
            <a:r>
              <a:rPr lang="en-US" dirty="0"/>
              <a:t>IF P&amp;C Insurance</a:t>
            </a:r>
          </a:p>
        </p:txBody>
      </p:sp>
      <p:sp>
        <p:nvSpPr>
          <p:cNvPr id="14" name="TextBox 13">
            <a:extLst>
              <a:ext uri="{FF2B5EF4-FFF2-40B4-BE49-F238E27FC236}">
                <a16:creationId xmlns:a16="http://schemas.microsoft.com/office/drawing/2014/main" id="{F51A14C5-9A55-7546-A643-812898A6932B}"/>
              </a:ext>
            </a:extLst>
          </p:cNvPr>
          <p:cNvSpPr txBox="1"/>
          <p:nvPr/>
        </p:nvSpPr>
        <p:spPr>
          <a:xfrm>
            <a:off x="767408" y="2733888"/>
            <a:ext cx="720080" cy="1631216"/>
          </a:xfrm>
          <a:prstGeom prst="rect">
            <a:avLst/>
          </a:prstGeom>
          <a:noFill/>
        </p:spPr>
        <p:txBody>
          <a:bodyPr wrap="square" rtlCol="0" anchor="ctr">
            <a:spAutoFit/>
          </a:bodyPr>
          <a:lstStyle/>
          <a:p>
            <a:pPr algn="ctr"/>
            <a:r>
              <a:rPr lang="en-US" sz="10000" dirty="0">
                <a:solidFill>
                  <a:schemeClr val="accent1"/>
                </a:solidFill>
                <a:latin typeface="Noto Sans" panose="020B0502040504020204" pitchFamily="34" charset="0"/>
                <a:ea typeface="Noto Sans" panose="020B0502040504020204" pitchFamily="34" charset="0"/>
                <a:cs typeface="Noto Sans" panose="020B0502040504020204" pitchFamily="34" charset="0"/>
              </a:rPr>
              <a:t>”</a:t>
            </a:r>
          </a:p>
        </p:txBody>
      </p:sp>
      <p:sp>
        <p:nvSpPr>
          <p:cNvPr id="21" name="Picture Placeholder 20">
            <a:extLst>
              <a:ext uri="{FF2B5EF4-FFF2-40B4-BE49-F238E27FC236}">
                <a16:creationId xmlns:a16="http://schemas.microsoft.com/office/drawing/2014/main" id="{5E5D4B59-93B0-414C-A325-51AD7D313391}"/>
              </a:ext>
            </a:extLst>
          </p:cNvPr>
          <p:cNvSpPr>
            <a:spLocks noGrp="1" noChangeAspect="1"/>
          </p:cNvSpPr>
          <p:nvPr>
            <p:ph type="pic" sz="quarter" idx="14" hasCustomPrompt="1"/>
          </p:nvPr>
        </p:nvSpPr>
        <p:spPr>
          <a:xfrm>
            <a:off x="767407" y="620688"/>
            <a:ext cx="2160000" cy="2160000"/>
          </a:xfrm>
          <a:prstGeom prst="ellipse">
            <a:avLst/>
          </a:prstGeom>
          <a:noFill/>
        </p:spPr>
        <p:txBody>
          <a:bodyPr anchor="ctr">
            <a:normAutofit/>
          </a:bodyPr>
          <a:lstStyle>
            <a:lvl1pPr marL="0" indent="0" algn="ctr">
              <a:buNone/>
              <a:defRPr sz="1400"/>
            </a:lvl1pPr>
          </a:lstStyle>
          <a:p>
            <a:r>
              <a:rPr lang="en-US" dirty="0"/>
              <a:t>Insert</a:t>
            </a:r>
            <a:br>
              <a:rPr lang="en-US" dirty="0"/>
            </a:br>
            <a:r>
              <a:rPr lang="en-US" dirty="0"/>
              <a:t>reference</a:t>
            </a:r>
            <a:br>
              <a:rPr lang="en-US" dirty="0"/>
            </a:br>
            <a:r>
              <a:rPr lang="en-US" dirty="0"/>
              <a:t>image</a:t>
            </a:r>
            <a:br>
              <a:rPr lang="en-US" dirty="0"/>
            </a:br>
            <a:r>
              <a:rPr lang="en-US" dirty="0"/>
              <a:t>here</a:t>
            </a:r>
          </a:p>
        </p:txBody>
      </p:sp>
      <p:sp>
        <p:nvSpPr>
          <p:cNvPr id="26" name="Picture Placeholder 20">
            <a:extLst>
              <a:ext uri="{FF2B5EF4-FFF2-40B4-BE49-F238E27FC236}">
                <a16:creationId xmlns:a16="http://schemas.microsoft.com/office/drawing/2014/main" id="{6B65C2BD-2F91-5646-BAC6-B86A0CEF6C74}"/>
              </a:ext>
            </a:extLst>
          </p:cNvPr>
          <p:cNvSpPr>
            <a:spLocks noGrp="1" noChangeAspect="1"/>
          </p:cNvSpPr>
          <p:nvPr>
            <p:ph type="pic" sz="quarter" idx="15" hasCustomPrompt="1"/>
          </p:nvPr>
        </p:nvSpPr>
        <p:spPr>
          <a:xfrm>
            <a:off x="2063552" y="1934942"/>
            <a:ext cx="1296000" cy="1296000"/>
          </a:xfrm>
          <a:prstGeom prst="ellipse">
            <a:avLst/>
          </a:prstGeom>
          <a:noFill/>
        </p:spPr>
        <p:txBody>
          <a:bodyPr anchor="ctr">
            <a:normAutofit/>
          </a:bodyPr>
          <a:lstStyle>
            <a:lvl1pPr marL="0" indent="0" algn="ctr">
              <a:buNone/>
              <a:defRPr sz="1400"/>
            </a:lvl1pPr>
          </a:lstStyle>
          <a:p>
            <a:r>
              <a:rPr lang="en-US" dirty="0"/>
              <a:t>Insert logo here</a:t>
            </a:r>
          </a:p>
        </p:txBody>
      </p:sp>
      <p:sp>
        <p:nvSpPr>
          <p:cNvPr id="4" name="Picture Placeholder 3">
            <a:extLst>
              <a:ext uri="{FF2B5EF4-FFF2-40B4-BE49-F238E27FC236}">
                <a16:creationId xmlns:a16="http://schemas.microsoft.com/office/drawing/2014/main" id="{0B3E717C-2C6E-4A41-87A8-314297B21471}"/>
              </a:ext>
            </a:extLst>
          </p:cNvPr>
          <p:cNvSpPr>
            <a:spLocks noGrp="1"/>
          </p:cNvSpPr>
          <p:nvPr>
            <p:ph type="pic" sz="quarter" idx="16" hasCustomPrompt="1"/>
          </p:nvPr>
        </p:nvSpPr>
        <p:spPr>
          <a:xfrm>
            <a:off x="7608168" y="0"/>
            <a:ext cx="4583831" cy="6858000"/>
          </a:xfrm>
          <a:prstGeom prst="rect">
            <a:avLst/>
          </a:prstGeom>
        </p:spPr>
        <p:txBody>
          <a:bodyPr anchor="ctr">
            <a:normAutofit/>
          </a:bodyPr>
          <a:lstStyle>
            <a:lvl1pPr marL="0" indent="0" algn="ctr">
              <a:buNone/>
              <a:defRPr sz="1800"/>
            </a:lvl1pPr>
          </a:lstStyle>
          <a:p>
            <a:r>
              <a:rPr lang="en-US" dirty="0"/>
              <a:t>Insert background image here</a:t>
            </a:r>
          </a:p>
        </p:txBody>
      </p:sp>
      <p:sp>
        <p:nvSpPr>
          <p:cNvPr id="9" name="TextBox 8">
            <a:extLst>
              <a:ext uri="{FF2B5EF4-FFF2-40B4-BE49-F238E27FC236}">
                <a16:creationId xmlns:a16="http://schemas.microsoft.com/office/drawing/2014/main" id="{A7B14E6D-1FA6-0541-85A9-1AAEDFA429A9}"/>
              </a:ext>
            </a:extLst>
          </p:cNvPr>
          <p:cNvSpPr txBox="1"/>
          <p:nvPr userDrawn="1"/>
        </p:nvSpPr>
        <p:spPr>
          <a:xfrm>
            <a:off x="767408" y="2733888"/>
            <a:ext cx="720080" cy="1631216"/>
          </a:xfrm>
          <a:prstGeom prst="rect">
            <a:avLst/>
          </a:prstGeom>
          <a:noFill/>
        </p:spPr>
        <p:txBody>
          <a:bodyPr wrap="square" rtlCol="0" anchor="ctr">
            <a:spAutoFit/>
          </a:bodyPr>
          <a:lstStyle/>
          <a:p>
            <a:pPr algn="ctr"/>
            <a:r>
              <a:rPr lang="en-US" sz="10000" dirty="0">
                <a:solidFill>
                  <a:schemeClr val="accent1"/>
                </a:solidFill>
                <a:latin typeface="Noto Sans" panose="020B0502040504020204" pitchFamily="34" charset="0"/>
                <a:ea typeface="Noto Sans" panose="020B0502040504020204" pitchFamily="34" charset="0"/>
                <a:cs typeface="Noto Sans" panose="020B0502040504020204" pitchFamily="34" charset="0"/>
              </a:rPr>
              <a:t>”</a:t>
            </a:r>
          </a:p>
        </p:txBody>
      </p:sp>
    </p:spTree>
    <p:extLst>
      <p:ext uri="{BB962C8B-B14F-4D97-AF65-F5344CB8AC3E}">
        <p14:creationId xmlns:p14="http://schemas.microsoft.com/office/powerpoint/2010/main" val="4953200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er Testimonial – w/ About box">
    <p:bg>
      <p:bgPr>
        <a:gradFill>
          <a:gsLst>
            <a:gs pos="0">
              <a:schemeClr val="bg1"/>
            </a:gs>
            <a:gs pos="87000">
              <a:schemeClr val="bg1">
                <a:lumMod val="95000"/>
              </a:schemeClr>
            </a:gs>
            <a:gs pos="100000">
              <a:srgbClr val="F0F0F0"/>
            </a:gs>
          </a:gsLst>
          <a:lin ang="4800000" scaled="0"/>
        </a:gradFill>
        <a:effectLst/>
      </p:bgPr>
    </p:bg>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9CB9405-3F88-024A-9322-40B90F4AE98E}"/>
              </a:ext>
            </a:extLst>
          </p:cNvPr>
          <p:cNvSpPr>
            <a:spLocks noGrp="1"/>
          </p:cNvSpPr>
          <p:nvPr>
            <p:ph sz="quarter" idx="10" hasCustomPrompt="1"/>
          </p:nvPr>
        </p:nvSpPr>
        <p:spPr>
          <a:xfrm>
            <a:off x="767408" y="3555090"/>
            <a:ext cx="5472608" cy="2466198"/>
          </a:xfrm>
          <a:prstGeom prst="rect">
            <a:avLst/>
          </a:prstGeom>
        </p:spPr>
        <p:txBody>
          <a:bodyPr>
            <a:noAutofit/>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 sz="1400" b="0" i="0" u="none" strike="noStrike" smtClean="0">
                <a:effectLst/>
              </a:defRPr>
            </a:lvl1pPr>
          </a:lstStyle>
          <a:p>
            <a:pPr rtl="0"/>
            <a:r>
              <a:rPr lang="en" b="0" dirty="0">
                <a:effectLst/>
              </a:rPr>
              <a:t>We've harnessed our entire customer service workforce to collaboratively and transparently refine ideas that originate from our customer needs. Viima is a very engaging, intuitive, and – above all – a fun tool to use!</a:t>
            </a:r>
          </a:p>
          <a:p>
            <a:pPr rtl="0"/>
            <a:br>
              <a:rPr lang="en" b="0" dirty="0">
                <a:effectLst/>
              </a:rPr>
            </a:br>
            <a:r>
              <a:rPr lang="en" b="0" dirty="0">
                <a:effectLst/>
              </a:rPr>
              <a:t>Both the initial rollout and later expansion to other Nordic countries have gone very smoothly. The collaboration with Viima has also been exemplary in every way and the service has adapted to our needs very flexibly.</a:t>
            </a:r>
          </a:p>
        </p:txBody>
      </p:sp>
      <p:sp>
        <p:nvSpPr>
          <p:cNvPr id="12" name="Text Placeholder 11">
            <a:extLst>
              <a:ext uri="{FF2B5EF4-FFF2-40B4-BE49-F238E27FC236}">
                <a16:creationId xmlns:a16="http://schemas.microsoft.com/office/drawing/2014/main" id="{34C5E761-91B2-5247-9B27-43A13640D81A}"/>
              </a:ext>
            </a:extLst>
          </p:cNvPr>
          <p:cNvSpPr>
            <a:spLocks noGrp="1"/>
          </p:cNvSpPr>
          <p:nvPr>
            <p:ph type="body" sz="quarter" idx="12" hasCustomPrompt="1"/>
          </p:nvPr>
        </p:nvSpPr>
        <p:spPr>
          <a:xfrm>
            <a:off x="3143672" y="1017674"/>
            <a:ext cx="3153704" cy="215429"/>
          </a:xfrm>
          <a:prstGeom prst="rect">
            <a:avLst/>
          </a:prstGeom>
        </p:spPr>
        <p:txBody>
          <a:bodyPr anchor="ctr">
            <a:noAutofit/>
          </a:bodyPr>
          <a:lstStyle>
            <a:lvl1pPr marL="0" indent="0">
              <a:buNone/>
              <a:defRPr sz="1500" b="1">
                <a:solidFill>
                  <a:schemeClr val="accent1"/>
                </a:solidFill>
              </a:defRPr>
            </a:lvl1pPr>
          </a:lstStyle>
          <a:p>
            <a:pPr lvl="0"/>
            <a:r>
              <a:rPr lang="en-US" dirty="0" err="1"/>
              <a:t>Katri</a:t>
            </a:r>
            <a:r>
              <a:rPr lang="en-US" dirty="0"/>
              <a:t> Kennedy,</a:t>
            </a:r>
          </a:p>
        </p:txBody>
      </p:sp>
      <p:sp>
        <p:nvSpPr>
          <p:cNvPr id="13" name="Text Placeholder 11">
            <a:extLst>
              <a:ext uri="{FF2B5EF4-FFF2-40B4-BE49-F238E27FC236}">
                <a16:creationId xmlns:a16="http://schemas.microsoft.com/office/drawing/2014/main" id="{BC8E2D92-ACEA-8642-BF07-0AA011FFF930}"/>
              </a:ext>
            </a:extLst>
          </p:cNvPr>
          <p:cNvSpPr>
            <a:spLocks noGrp="1"/>
          </p:cNvSpPr>
          <p:nvPr>
            <p:ph type="body" sz="quarter" idx="13" hasCustomPrompt="1"/>
          </p:nvPr>
        </p:nvSpPr>
        <p:spPr>
          <a:xfrm>
            <a:off x="3143673" y="1233103"/>
            <a:ext cx="3153704" cy="539713"/>
          </a:xfrm>
          <a:prstGeom prst="rect">
            <a:avLst/>
          </a:prstGeom>
        </p:spPr>
        <p:txBody>
          <a:bodyPr anchor="ctr">
            <a:noAutofit/>
          </a:bodyPr>
          <a:lstStyle>
            <a:lvl1pPr marL="0" indent="0">
              <a:buNone/>
              <a:defRPr sz="1500" b="0">
                <a:solidFill>
                  <a:schemeClr val="accent1"/>
                </a:solidFill>
              </a:defRPr>
            </a:lvl1pPr>
          </a:lstStyle>
          <a:p>
            <a:pPr lvl="0"/>
            <a:r>
              <a:rPr lang="en-US" dirty="0"/>
              <a:t>Head of Business Development</a:t>
            </a:r>
            <a:br>
              <a:rPr lang="en-US" dirty="0"/>
            </a:br>
            <a:r>
              <a:rPr lang="en-US" dirty="0"/>
              <a:t>IF P&amp;C Insurance</a:t>
            </a:r>
          </a:p>
        </p:txBody>
      </p:sp>
      <p:sp>
        <p:nvSpPr>
          <p:cNvPr id="14" name="TextBox 13">
            <a:extLst>
              <a:ext uri="{FF2B5EF4-FFF2-40B4-BE49-F238E27FC236}">
                <a16:creationId xmlns:a16="http://schemas.microsoft.com/office/drawing/2014/main" id="{F51A14C5-9A55-7546-A643-812898A6932B}"/>
              </a:ext>
            </a:extLst>
          </p:cNvPr>
          <p:cNvSpPr txBox="1"/>
          <p:nvPr/>
        </p:nvSpPr>
        <p:spPr>
          <a:xfrm>
            <a:off x="767408" y="2733888"/>
            <a:ext cx="720080" cy="1631216"/>
          </a:xfrm>
          <a:prstGeom prst="rect">
            <a:avLst/>
          </a:prstGeom>
          <a:noFill/>
        </p:spPr>
        <p:txBody>
          <a:bodyPr wrap="square" rtlCol="0" anchor="ctr">
            <a:spAutoFit/>
          </a:bodyPr>
          <a:lstStyle/>
          <a:p>
            <a:pPr algn="ctr"/>
            <a:r>
              <a:rPr lang="en-US" sz="10000" dirty="0">
                <a:solidFill>
                  <a:schemeClr val="accent1"/>
                </a:solidFill>
                <a:latin typeface="Noto Sans" panose="020B0502040504020204" pitchFamily="34" charset="0"/>
                <a:ea typeface="Noto Sans" panose="020B0502040504020204" pitchFamily="34" charset="0"/>
                <a:cs typeface="Noto Sans" panose="020B0502040504020204" pitchFamily="34" charset="0"/>
              </a:rPr>
              <a:t>”</a:t>
            </a:r>
          </a:p>
        </p:txBody>
      </p:sp>
      <p:sp>
        <p:nvSpPr>
          <p:cNvPr id="21" name="Picture Placeholder 20">
            <a:extLst>
              <a:ext uri="{FF2B5EF4-FFF2-40B4-BE49-F238E27FC236}">
                <a16:creationId xmlns:a16="http://schemas.microsoft.com/office/drawing/2014/main" id="{5E5D4B59-93B0-414C-A325-51AD7D313391}"/>
              </a:ext>
            </a:extLst>
          </p:cNvPr>
          <p:cNvSpPr>
            <a:spLocks noGrp="1" noChangeAspect="1"/>
          </p:cNvSpPr>
          <p:nvPr>
            <p:ph type="pic" sz="quarter" idx="14" hasCustomPrompt="1"/>
          </p:nvPr>
        </p:nvSpPr>
        <p:spPr>
          <a:xfrm>
            <a:off x="767407" y="620688"/>
            <a:ext cx="2160000" cy="2160000"/>
          </a:xfrm>
          <a:prstGeom prst="ellipse">
            <a:avLst/>
          </a:prstGeom>
          <a:noFill/>
        </p:spPr>
        <p:txBody>
          <a:bodyPr anchor="ctr">
            <a:normAutofit/>
          </a:bodyPr>
          <a:lstStyle>
            <a:lvl1pPr marL="0" indent="0" algn="ctr">
              <a:buNone/>
              <a:defRPr sz="1400"/>
            </a:lvl1pPr>
          </a:lstStyle>
          <a:p>
            <a:r>
              <a:rPr lang="en-US" dirty="0"/>
              <a:t>Insert</a:t>
            </a:r>
            <a:br>
              <a:rPr lang="en-US" dirty="0"/>
            </a:br>
            <a:r>
              <a:rPr lang="en-US" dirty="0"/>
              <a:t>reference</a:t>
            </a:r>
            <a:br>
              <a:rPr lang="en-US" dirty="0"/>
            </a:br>
            <a:r>
              <a:rPr lang="en-US" dirty="0"/>
              <a:t>image</a:t>
            </a:r>
            <a:br>
              <a:rPr lang="en-US" dirty="0"/>
            </a:br>
            <a:r>
              <a:rPr lang="en-US" dirty="0"/>
              <a:t>here</a:t>
            </a:r>
          </a:p>
        </p:txBody>
      </p:sp>
      <p:sp>
        <p:nvSpPr>
          <p:cNvPr id="26" name="Picture Placeholder 20">
            <a:extLst>
              <a:ext uri="{FF2B5EF4-FFF2-40B4-BE49-F238E27FC236}">
                <a16:creationId xmlns:a16="http://schemas.microsoft.com/office/drawing/2014/main" id="{6B65C2BD-2F91-5646-BAC6-B86A0CEF6C74}"/>
              </a:ext>
            </a:extLst>
          </p:cNvPr>
          <p:cNvSpPr>
            <a:spLocks noGrp="1" noChangeAspect="1"/>
          </p:cNvSpPr>
          <p:nvPr>
            <p:ph type="pic" sz="quarter" idx="15" hasCustomPrompt="1"/>
          </p:nvPr>
        </p:nvSpPr>
        <p:spPr>
          <a:xfrm>
            <a:off x="2063552" y="1934942"/>
            <a:ext cx="1296000" cy="1296000"/>
          </a:xfrm>
          <a:prstGeom prst="ellipse">
            <a:avLst/>
          </a:prstGeom>
          <a:noFill/>
        </p:spPr>
        <p:txBody>
          <a:bodyPr anchor="ctr">
            <a:normAutofit/>
          </a:bodyPr>
          <a:lstStyle>
            <a:lvl1pPr marL="0" indent="0" algn="ctr">
              <a:buNone/>
              <a:defRPr sz="1400"/>
            </a:lvl1pPr>
          </a:lstStyle>
          <a:p>
            <a:r>
              <a:rPr lang="en-US" dirty="0"/>
              <a:t>Insert logo here</a:t>
            </a:r>
          </a:p>
        </p:txBody>
      </p:sp>
      <p:sp>
        <p:nvSpPr>
          <p:cNvPr id="4" name="Picture Placeholder 3">
            <a:extLst>
              <a:ext uri="{FF2B5EF4-FFF2-40B4-BE49-F238E27FC236}">
                <a16:creationId xmlns:a16="http://schemas.microsoft.com/office/drawing/2014/main" id="{0B3E717C-2C6E-4A41-87A8-314297B21471}"/>
              </a:ext>
            </a:extLst>
          </p:cNvPr>
          <p:cNvSpPr>
            <a:spLocks noGrp="1"/>
          </p:cNvSpPr>
          <p:nvPr>
            <p:ph type="pic" sz="quarter" idx="16" hasCustomPrompt="1"/>
          </p:nvPr>
        </p:nvSpPr>
        <p:spPr>
          <a:xfrm>
            <a:off x="7608168" y="0"/>
            <a:ext cx="4583831" cy="6858000"/>
          </a:xfrm>
          <a:prstGeom prst="rect">
            <a:avLst/>
          </a:prstGeom>
        </p:spPr>
        <p:txBody>
          <a:bodyPr anchor="ctr">
            <a:normAutofit/>
          </a:bodyPr>
          <a:lstStyle>
            <a:lvl1pPr marL="0" indent="0" algn="ctr">
              <a:buNone/>
              <a:defRPr sz="1800"/>
            </a:lvl1pPr>
          </a:lstStyle>
          <a:p>
            <a:r>
              <a:rPr lang="en-US" dirty="0"/>
              <a:t>Insert background image here</a:t>
            </a:r>
          </a:p>
        </p:txBody>
      </p:sp>
      <p:sp>
        <p:nvSpPr>
          <p:cNvPr id="9" name="TextBox 8">
            <a:extLst>
              <a:ext uri="{FF2B5EF4-FFF2-40B4-BE49-F238E27FC236}">
                <a16:creationId xmlns:a16="http://schemas.microsoft.com/office/drawing/2014/main" id="{A7B14E6D-1FA6-0541-85A9-1AAEDFA429A9}"/>
              </a:ext>
            </a:extLst>
          </p:cNvPr>
          <p:cNvSpPr txBox="1"/>
          <p:nvPr userDrawn="1"/>
        </p:nvSpPr>
        <p:spPr>
          <a:xfrm>
            <a:off x="767408" y="2733888"/>
            <a:ext cx="720080" cy="1631216"/>
          </a:xfrm>
          <a:prstGeom prst="rect">
            <a:avLst/>
          </a:prstGeom>
          <a:noFill/>
        </p:spPr>
        <p:txBody>
          <a:bodyPr wrap="square" rtlCol="0" anchor="ctr">
            <a:spAutoFit/>
          </a:bodyPr>
          <a:lstStyle/>
          <a:p>
            <a:pPr algn="ctr"/>
            <a:r>
              <a:rPr lang="en-US" sz="10000" dirty="0">
                <a:solidFill>
                  <a:schemeClr val="accent1"/>
                </a:solidFill>
                <a:latin typeface="Noto Sans" panose="020B0502040504020204" pitchFamily="34" charset="0"/>
                <a:ea typeface="Noto Sans" panose="020B0502040504020204" pitchFamily="34" charset="0"/>
                <a:cs typeface="Noto Sans" panose="020B0502040504020204" pitchFamily="34" charset="0"/>
              </a:rPr>
              <a:t>”</a:t>
            </a:r>
          </a:p>
        </p:txBody>
      </p:sp>
      <p:sp>
        <p:nvSpPr>
          <p:cNvPr id="11" name="Text Placeholder 11">
            <a:extLst>
              <a:ext uri="{FF2B5EF4-FFF2-40B4-BE49-F238E27FC236}">
                <a16:creationId xmlns:a16="http://schemas.microsoft.com/office/drawing/2014/main" id="{719310F5-BAA8-364F-8C70-AAE38E8767BD}"/>
              </a:ext>
            </a:extLst>
          </p:cNvPr>
          <p:cNvSpPr>
            <a:spLocks noGrp="1"/>
          </p:cNvSpPr>
          <p:nvPr>
            <p:ph type="body" sz="quarter" idx="18" hasCustomPrompt="1"/>
          </p:nvPr>
        </p:nvSpPr>
        <p:spPr>
          <a:xfrm>
            <a:off x="7608165" y="1017673"/>
            <a:ext cx="4583832" cy="215429"/>
          </a:xfrm>
          <a:prstGeom prst="rect">
            <a:avLst/>
          </a:prstGeom>
        </p:spPr>
        <p:txBody>
          <a:bodyPr lIns="360000" tIns="46800" rIns="360000" anchor="ctr">
            <a:noAutofit/>
          </a:bodyPr>
          <a:lstStyle>
            <a:lvl1pPr marL="0" indent="0">
              <a:buNone/>
              <a:defRPr sz="1500" b="1">
                <a:solidFill>
                  <a:schemeClr val="tx2"/>
                </a:solidFill>
              </a:defRPr>
            </a:lvl1pPr>
          </a:lstStyle>
          <a:p>
            <a:pPr lvl="0"/>
            <a:r>
              <a:rPr lang="en-US" dirty="0"/>
              <a:t>About IF P&amp;C Insurance</a:t>
            </a:r>
          </a:p>
        </p:txBody>
      </p:sp>
      <p:sp>
        <p:nvSpPr>
          <p:cNvPr id="15" name="Text Placeholder 11">
            <a:extLst>
              <a:ext uri="{FF2B5EF4-FFF2-40B4-BE49-F238E27FC236}">
                <a16:creationId xmlns:a16="http://schemas.microsoft.com/office/drawing/2014/main" id="{BD733796-8C17-C246-B355-8571059EB032}"/>
              </a:ext>
            </a:extLst>
          </p:cNvPr>
          <p:cNvSpPr>
            <a:spLocks noGrp="1"/>
          </p:cNvSpPr>
          <p:nvPr>
            <p:ph type="body" sz="quarter" idx="19" hasCustomPrompt="1"/>
          </p:nvPr>
        </p:nvSpPr>
        <p:spPr>
          <a:xfrm>
            <a:off x="7608167" y="1233103"/>
            <a:ext cx="4583834" cy="1997839"/>
          </a:xfrm>
          <a:prstGeom prst="rect">
            <a:avLst/>
          </a:prstGeom>
        </p:spPr>
        <p:txBody>
          <a:bodyPr lIns="360000" tIns="180000" rIns="360000" bIns="180000" anchor="t">
            <a:noAutofit/>
          </a:bodyPr>
          <a:lstStyle>
            <a:lvl1pPr marL="285750" indent="-285750">
              <a:buFont typeface="Arial" panose="020B0604020202020204" pitchFamily="34" charset="0"/>
              <a:buChar char="•"/>
              <a:defRPr sz="1400" b="0">
                <a:solidFill>
                  <a:schemeClr val="tx2"/>
                </a:solidFill>
              </a:defRPr>
            </a:lvl1pPr>
          </a:lstStyle>
          <a:p>
            <a:pPr lvl="0"/>
            <a:r>
              <a:rPr lang="en-US" dirty="0"/>
              <a:t>Largest P&amp;C insurer in the Nordics</a:t>
            </a:r>
          </a:p>
          <a:p>
            <a:pPr lvl="0"/>
            <a:r>
              <a:rPr lang="en-US" dirty="0"/>
              <a:t>3.7 million customers</a:t>
            </a:r>
          </a:p>
          <a:p>
            <a:pPr lvl="0"/>
            <a:r>
              <a:rPr lang="en-US" dirty="0"/>
              <a:t>7000+ employees</a:t>
            </a:r>
          </a:p>
        </p:txBody>
      </p:sp>
    </p:spTree>
    <p:extLst>
      <p:ext uri="{BB962C8B-B14F-4D97-AF65-F5344CB8AC3E}">
        <p14:creationId xmlns:p14="http://schemas.microsoft.com/office/powerpoint/2010/main" val="16314483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265A59C-90B8-974F-89D9-AF9031DAB8D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440000" y="6174000"/>
            <a:ext cx="1400400" cy="497089"/>
          </a:xfrm>
          <a:prstGeom prst="rect">
            <a:avLst/>
          </a:prstGeom>
        </p:spPr>
      </p:pic>
      <p:pic>
        <p:nvPicPr>
          <p:cNvPr id="3" name="Graphic 2">
            <a:extLst>
              <a:ext uri="{FF2B5EF4-FFF2-40B4-BE49-F238E27FC236}">
                <a16:creationId xmlns:a16="http://schemas.microsoft.com/office/drawing/2014/main" id="{6911AA3F-375D-F046-AE0F-C534640B25C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440000" y="6174000"/>
            <a:ext cx="1400400" cy="497089"/>
          </a:xfrm>
          <a:prstGeom prst="rect">
            <a:avLst/>
          </a:prstGeom>
        </p:spPr>
      </p:pic>
    </p:spTree>
    <p:extLst>
      <p:ext uri="{BB962C8B-B14F-4D97-AF65-F5344CB8AC3E}">
        <p14:creationId xmlns:p14="http://schemas.microsoft.com/office/powerpoint/2010/main" val="3287830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size image background">
    <p:bg>
      <p:bgPr>
        <a:solidFill>
          <a:schemeClr val="bg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C6365A8F-7F5C-0C44-8772-3C09CC4C6157}"/>
              </a:ext>
            </a:extLst>
          </p:cNvPr>
          <p:cNvSpPr>
            <a:spLocks noGrp="1"/>
          </p:cNvSpPr>
          <p:nvPr>
            <p:ph type="pic" sz="quarter" idx="12" hasCustomPrompt="1"/>
          </p:nvPr>
        </p:nvSpPr>
        <p:spPr>
          <a:xfrm>
            <a:off x="0" y="0"/>
            <a:ext cx="12192000" cy="6858000"/>
          </a:xfrm>
        </p:spPr>
        <p:txBody>
          <a:bodyPr/>
          <a:lstStyle/>
          <a:p>
            <a:r>
              <a:rPr lang="en-US" dirty="0"/>
              <a:t>Background image here (move textbox)</a:t>
            </a:r>
          </a:p>
        </p:txBody>
      </p:sp>
      <p:pic>
        <p:nvPicPr>
          <p:cNvPr id="15" name="Picture 14">
            <a:extLst>
              <a:ext uri="{FF2B5EF4-FFF2-40B4-BE49-F238E27FC236}">
                <a16:creationId xmlns:a16="http://schemas.microsoft.com/office/drawing/2014/main" id="{9E94008E-E605-6A48-A650-030C0E682FDF}"/>
              </a:ext>
            </a:extLst>
          </p:cNvPr>
          <p:cNvPicPr>
            <a:picLocks noChangeAspect="1"/>
          </p:cNvPicPr>
          <p:nvPr userDrawn="1"/>
        </p:nvPicPr>
        <p:blipFill>
          <a:blip r:embed="rId2"/>
          <a:stretch>
            <a:fillRect/>
          </a:stretch>
        </p:blipFill>
        <p:spPr>
          <a:xfrm>
            <a:off x="10440000" y="6174000"/>
            <a:ext cx="1390295" cy="496799"/>
          </a:xfrm>
          <a:prstGeom prst="rect">
            <a:avLst/>
          </a:prstGeom>
        </p:spPr>
      </p:pic>
      <p:sp>
        <p:nvSpPr>
          <p:cNvPr id="17" name="Text Placeholder 16">
            <a:extLst>
              <a:ext uri="{FF2B5EF4-FFF2-40B4-BE49-F238E27FC236}">
                <a16:creationId xmlns:a16="http://schemas.microsoft.com/office/drawing/2014/main" id="{90EE4946-D674-9F4F-82AF-60E9ED82F63E}"/>
              </a:ext>
            </a:extLst>
          </p:cNvPr>
          <p:cNvSpPr>
            <a:spLocks noGrp="1"/>
          </p:cNvSpPr>
          <p:nvPr>
            <p:ph type="body" sz="quarter" idx="11" hasCustomPrompt="1"/>
          </p:nvPr>
        </p:nvSpPr>
        <p:spPr>
          <a:xfrm>
            <a:off x="0" y="-1"/>
            <a:ext cx="12192000" cy="6857999"/>
          </a:xfrm>
          <a:gradFill>
            <a:gsLst>
              <a:gs pos="0">
                <a:schemeClr val="accent1">
                  <a:alpha val="50000"/>
                </a:schemeClr>
              </a:gs>
              <a:gs pos="100000">
                <a:srgbClr val="BBBBBB"/>
              </a:gs>
            </a:gsLst>
            <a:lin ang="13500000" scaled="1"/>
          </a:gradFill>
        </p:spPr>
        <p:txBody>
          <a:bodyPr anchor="ctr">
            <a:normAutofit/>
          </a:bodyPr>
          <a:lstStyle>
            <a:lvl1pPr marL="0" indent="0" algn="ctr">
              <a:lnSpc>
                <a:spcPct val="150000"/>
              </a:lnSpc>
              <a:buNone/>
              <a:defRPr sz="3200" b="1">
                <a:solidFill>
                  <a:schemeClr val="bg2"/>
                </a:solidFill>
              </a:defRPr>
            </a:lvl1pPr>
          </a:lstStyle>
          <a:p>
            <a:pPr lvl="0"/>
            <a:r>
              <a:rPr lang="en-US" dirty="0"/>
              <a:t>INNOVATION IS HERE TO STAY</a:t>
            </a:r>
          </a:p>
        </p:txBody>
      </p:sp>
      <p:sp>
        <p:nvSpPr>
          <p:cNvPr id="25" name="Picture Placeholder 10">
            <a:extLst>
              <a:ext uri="{FF2B5EF4-FFF2-40B4-BE49-F238E27FC236}">
                <a16:creationId xmlns:a16="http://schemas.microsoft.com/office/drawing/2014/main" id="{BA055D3E-A40E-1345-8AB3-0824338A6F83}"/>
              </a:ext>
            </a:extLst>
          </p:cNvPr>
          <p:cNvSpPr>
            <a:spLocks noGrp="1" noChangeAspect="1"/>
          </p:cNvSpPr>
          <p:nvPr>
            <p:ph type="pic" sz="quarter" idx="10" hasCustomPrompt="1"/>
          </p:nvPr>
        </p:nvSpPr>
        <p:spPr>
          <a:xfrm>
            <a:off x="10440000" y="6174000"/>
            <a:ext cx="1400400" cy="496799"/>
          </a:xfrm>
          <a:prstGeom prst="rect">
            <a:avLst/>
          </a:prstGeom>
          <a:blipFill>
            <a:blip r:embed="rId3">
              <a:extLst>
                <a:ext uri="{96DAC541-7B7A-43D3-8B79-37D633B846F1}">
                  <asvg:svgBlip xmlns:asvg="http://schemas.microsoft.com/office/drawing/2016/SVG/main" r:embed="rId4"/>
                </a:ext>
              </a:extLst>
            </a:blip>
            <a:stretch>
              <a:fillRect/>
            </a:stretch>
          </a:blipFill>
        </p:spPr>
        <p:txBody>
          <a:bodyPr lIns="90000">
            <a:normAutofit/>
          </a:bodyPr>
          <a:lstStyle>
            <a:lvl1pPr marL="0" indent="0">
              <a:buNone/>
              <a:defRPr sz="1200"/>
            </a:lvl1pPr>
          </a:lstStyle>
          <a:p>
            <a:r>
              <a:rPr lang="fi-FI" dirty="0" err="1"/>
              <a:t>Remove</a:t>
            </a:r>
            <a:r>
              <a:rPr lang="fi-FI" dirty="0"/>
              <a:t> logo </a:t>
            </a:r>
            <a:r>
              <a:rPr lang="fi-FI" dirty="0" err="1"/>
              <a:t>if</a:t>
            </a:r>
            <a:r>
              <a:rPr lang="fi-FI" dirty="0"/>
              <a:t> </a:t>
            </a:r>
            <a:r>
              <a:rPr lang="fi-FI" dirty="0" err="1"/>
              <a:t>needed</a:t>
            </a:r>
            <a:endParaRPr lang="fi-FI" dirty="0"/>
          </a:p>
        </p:txBody>
      </p:sp>
    </p:spTree>
    <p:extLst>
      <p:ext uri="{BB962C8B-B14F-4D97-AF65-F5344CB8AC3E}">
        <p14:creationId xmlns:p14="http://schemas.microsoft.com/office/powerpoint/2010/main" val="26406967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ection separator">
    <p:bg>
      <p:bgPr>
        <a:solidFill>
          <a:schemeClr val="accent1"/>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1881DE1-9572-F848-A35C-59E8024B497F}"/>
              </a:ext>
            </a:extLst>
          </p:cNvPr>
          <p:cNvSpPr>
            <a:spLocks noGrp="1"/>
          </p:cNvSpPr>
          <p:nvPr>
            <p:ph type="body" sz="quarter" idx="10" hasCustomPrompt="1"/>
          </p:nvPr>
        </p:nvSpPr>
        <p:spPr>
          <a:xfrm>
            <a:off x="2855640" y="2888456"/>
            <a:ext cx="6480720" cy="1081087"/>
          </a:xfrm>
          <a:prstGeom prst="rect">
            <a:avLst/>
          </a:prstGeom>
        </p:spPr>
        <p:txBody>
          <a:bodyPr anchor="ctr">
            <a:normAutofit/>
          </a:bodyPr>
          <a:lstStyle>
            <a:lvl1pPr marL="0" indent="0" algn="ctr">
              <a:buNone/>
              <a:defRPr sz="3200" b="1">
                <a:solidFill>
                  <a:schemeClr val="bg1"/>
                </a:solidFill>
              </a:defRPr>
            </a:lvl1pPr>
          </a:lstStyle>
          <a:p>
            <a:pPr lvl="0"/>
            <a:r>
              <a:rPr lang="en-US" dirty="0"/>
              <a:t>Customer Stories &amp; Examples</a:t>
            </a:r>
          </a:p>
        </p:txBody>
      </p:sp>
    </p:spTree>
    <p:extLst>
      <p:ext uri="{BB962C8B-B14F-4D97-AF65-F5344CB8AC3E}">
        <p14:creationId xmlns:p14="http://schemas.microsoft.com/office/powerpoint/2010/main" val="26687127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icing">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F3975-04B2-1248-81FC-5FCDDA216BCC}"/>
              </a:ext>
            </a:extLst>
          </p:cNvPr>
          <p:cNvSpPr>
            <a:spLocks noGrp="1"/>
          </p:cNvSpPr>
          <p:nvPr>
            <p:ph type="title" hasCustomPrompt="1"/>
          </p:nvPr>
        </p:nvSpPr>
        <p:spPr>
          <a:xfrm>
            <a:off x="533909" y="193089"/>
            <a:ext cx="10797987" cy="1325563"/>
          </a:xfrm>
          <a:prstGeom prst="rect">
            <a:avLst/>
          </a:prstGeom>
        </p:spPr>
        <p:txBody>
          <a:bodyPr>
            <a:normAutofit/>
          </a:bodyPr>
          <a:lstStyle>
            <a:lvl1pPr algn="l">
              <a:defRPr sz="3200" b="1">
                <a:solidFill>
                  <a:schemeClr val="accent1"/>
                </a:solidFill>
              </a:defRPr>
            </a:lvl1pPr>
          </a:lstStyle>
          <a:p>
            <a:r>
              <a:rPr lang="en-US" dirty="0"/>
              <a:t>Annual Contract Offers</a:t>
            </a:r>
            <a:endParaRPr lang="fi-FI" dirty="0"/>
          </a:p>
        </p:txBody>
      </p:sp>
      <p:pic>
        <p:nvPicPr>
          <p:cNvPr id="4" name="Graphic 3">
            <a:extLst>
              <a:ext uri="{FF2B5EF4-FFF2-40B4-BE49-F238E27FC236}">
                <a16:creationId xmlns:a16="http://schemas.microsoft.com/office/drawing/2014/main" id="{8BDFB39F-93E7-F04E-8B9D-F9993C6D7A6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440000" y="6174000"/>
            <a:ext cx="1400400" cy="497089"/>
          </a:xfrm>
          <a:prstGeom prst="rect">
            <a:avLst/>
          </a:prstGeom>
        </p:spPr>
      </p:pic>
      <p:sp>
        <p:nvSpPr>
          <p:cNvPr id="6" name="Text Placeholder 5">
            <a:extLst>
              <a:ext uri="{FF2B5EF4-FFF2-40B4-BE49-F238E27FC236}">
                <a16:creationId xmlns:a16="http://schemas.microsoft.com/office/drawing/2014/main" id="{AE1EF9C3-34BF-DA4D-B975-C9C1F4CEA90C}"/>
              </a:ext>
            </a:extLst>
          </p:cNvPr>
          <p:cNvSpPr>
            <a:spLocks noGrp="1"/>
          </p:cNvSpPr>
          <p:nvPr>
            <p:ph type="body" sz="quarter" idx="10" hasCustomPrompt="1"/>
          </p:nvPr>
        </p:nvSpPr>
        <p:spPr>
          <a:xfrm>
            <a:off x="533909" y="6516860"/>
            <a:ext cx="4105027" cy="224508"/>
          </a:xfrm>
          <a:prstGeom prst="rect">
            <a:avLst/>
          </a:prstGeom>
        </p:spPr>
        <p:txBody>
          <a:bodyPr>
            <a:noAutofit/>
          </a:bodyPr>
          <a:lstStyle>
            <a:lvl1pPr marL="0" indent="0">
              <a:buNone/>
              <a:defRPr sz="900">
                <a:solidFill>
                  <a:schemeClr val="accent1"/>
                </a:solidFill>
              </a:defRPr>
            </a:lvl1pPr>
          </a:lstStyle>
          <a:p>
            <a:pPr lvl="0"/>
            <a:r>
              <a:rPr lang="en" dirty="0"/>
              <a:t>The contract period is 12 months.</a:t>
            </a:r>
            <a:endParaRPr lang="en-US" dirty="0"/>
          </a:p>
        </p:txBody>
      </p:sp>
      <p:sp>
        <p:nvSpPr>
          <p:cNvPr id="7" name="Text Placeholder 5">
            <a:extLst>
              <a:ext uri="{FF2B5EF4-FFF2-40B4-BE49-F238E27FC236}">
                <a16:creationId xmlns:a16="http://schemas.microsoft.com/office/drawing/2014/main" id="{88E1080D-1688-094A-9829-5BD93945C0AB}"/>
              </a:ext>
            </a:extLst>
          </p:cNvPr>
          <p:cNvSpPr>
            <a:spLocks noGrp="1"/>
          </p:cNvSpPr>
          <p:nvPr>
            <p:ph type="body" sz="quarter" idx="11" hasCustomPrompt="1"/>
          </p:nvPr>
        </p:nvSpPr>
        <p:spPr>
          <a:xfrm>
            <a:off x="533909" y="6057504"/>
            <a:ext cx="8653873" cy="497089"/>
          </a:xfrm>
          <a:prstGeom prst="rect">
            <a:avLst/>
          </a:prstGeom>
        </p:spPr>
        <p:txBody>
          <a:bodyPr>
            <a:noAutofit/>
          </a:bodyPr>
          <a:lstStyle>
            <a:lvl1pPr marL="0" indent="0">
              <a:buNone/>
              <a:defRPr sz="900">
                <a:solidFill>
                  <a:schemeClr val="tx2"/>
                </a:solidFill>
              </a:defRPr>
            </a:lvl1pPr>
          </a:lstStyle>
          <a:p>
            <a:pPr lvl="0"/>
            <a:r>
              <a:rPr lang="en" dirty="0"/>
              <a:t>*A value added tax or other country specific taxes such as import or withholding taxes pursuant to the legislation in force from time to time shall be added to all prices if applicable. Exchange rates will be applied as applicable on the date of signing. Travel costs to customer premises outside the capital city area of Finland will be invoiced separately per agreement.</a:t>
            </a:r>
          </a:p>
        </p:txBody>
      </p:sp>
      <p:sp>
        <p:nvSpPr>
          <p:cNvPr id="9" name="Text Placeholder 8">
            <a:extLst>
              <a:ext uri="{FF2B5EF4-FFF2-40B4-BE49-F238E27FC236}">
                <a16:creationId xmlns:a16="http://schemas.microsoft.com/office/drawing/2014/main" id="{E3A4B190-FA79-F047-AD29-991887300EBA}"/>
              </a:ext>
            </a:extLst>
          </p:cNvPr>
          <p:cNvSpPr>
            <a:spLocks noGrp="1"/>
          </p:cNvSpPr>
          <p:nvPr>
            <p:ph type="body" sz="quarter" idx="12" hasCustomPrompt="1"/>
          </p:nvPr>
        </p:nvSpPr>
        <p:spPr>
          <a:xfrm>
            <a:off x="533909" y="1727708"/>
            <a:ext cx="5562091" cy="497088"/>
          </a:xfrm>
          <a:prstGeom prst="rect">
            <a:avLst/>
          </a:prstGeom>
        </p:spPr>
        <p:txBody>
          <a:bodyPr anchor="ctr">
            <a:normAutofit/>
          </a:bodyPr>
          <a:lstStyle>
            <a:lvl1pPr marL="0" indent="0">
              <a:buNone/>
              <a:defRPr sz="1600" b="1">
                <a:solidFill>
                  <a:schemeClr val="tx1"/>
                </a:solidFill>
              </a:defRPr>
            </a:lvl1pPr>
          </a:lstStyle>
          <a:p>
            <a:pPr lvl="0"/>
            <a:r>
              <a:rPr lang="en-US" dirty="0"/>
              <a:t>No installation fees. One fixed fee.</a:t>
            </a:r>
          </a:p>
        </p:txBody>
      </p:sp>
      <p:sp>
        <p:nvSpPr>
          <p:cNvPr id="11" name="Text Placeholder 10">
            <a:extLst>
              <a:ext uri="{FF2B5EF4-FFF2-40B4-BE49-F238E27FC236}">
                <a16:creationId xmlns:a16="http://schemas.microsoft.com/office/drawing/2014/main" id="{49DC2F55-223C-2D48-A86B-4A55CF6E74AB}"/>
              </a:ext>
            </a:extLst>
          </p:cNvPr>
          <p:cNvSpPr>
            <a:spLocks noGrp="1"/>
          </p:cNvSpPr>
          <p:nvPr>
            <p:ph type="body" sz="quarter" idx="13" hasCustomPrompt="1"/>
          </p:nvPr>
        </p:nvSpPr>
        <p:spPr>
          <a:xfrm>
            <a:off x="1625074" y="2554717"/>
            <a:ext cx="2016224" cy="591147"/>
          </a:xfrm>
          <a:prstGeom prst="rect">
            <a:avLst/>
          </a:prstGeom>
        </p:spPr>
        <p:txBody>
          <a:bodyPr anchor="t">
            <a:noAutofit/>
          </a:bodyPr>
          <a:lstStyle>
            <a:lvl1pPr marL="0" indent="0">
              <a:buNone/>
              <a:defRPr sz="4000" b="1">
                <a:solidFill>
                  <a:schemeClr val="tx1"/>
                </a:solidFill>
              </a:defRPr>
            </a:lvl1pPr>
          </a:lstStyle>
          <a:p>
            <a:pPr lvl="0"/>
            <a:r>
              <a:rPr lang="en-US" dirty="0"/>
              <a:t>1 250</a:t>
            </a:r>
          </a:p>
        </p:txBody>
      </p:sp>
      <p:sp>
        <p:nvSpPr>
          <p:cNvPr id="12" name="Rectangle 11">
            <a:extLst>
              <a:ext uri="{FF2B5EF4-FFF2-40B4-BE49-F238E27FC236}">
                <a16:creationId xmlns:a16="http://schemas.microsoft.com/office/drawing/2014/main" id="{740ACAB2-1D75-FC48-A1D5-EA8241870D57}"/>
              </a:ext>
            </a:extLst>
          </p:cNvPr>
          <p:cNvSpPr/>
          <p:nvPr/>
        </p:nvSpPr>
        <p:spPr>
          <a:xfrm>
            <a:off x="622676" y="2319009"/>
            <a:ext cx="3204890" cy="1656184"/>
          </a:xfrm>
          <a:prstGeom prst="rect">
            <a:avLst/>
          </a:prstGeom>
          <a:no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6B690C93-66AC-A34E-9B7E-713BCE034711}"/>
              </a:ext>
            </a:extLst>
          </p:cNvPr>
          <p:cNvSpPr txBox="1"/>
          <p:nvPr/>
        </p:nvSpPr>
        <p:spPr>
          <a:xfrm>
            <a:off x="808928" y="2685436"/>
            <a:ext cx="566181" cy="923330"/>
          </a:xfrm>
          <a:prstGeom prst="rect">
            <a:avLst/>
          </a:prstGeom>
          <a:noFill/>
        </p:spPr>
        <p:txBody>
          <a:bodyPr wrap="none" rtlCol="0">
            <a:spAutoFit/>
          </a:bodyPr>
          <a:lstStyle/>
          <a:p>
            <a:pPr algn="ctr"/>
            <a:r>
              <a:rPr lang="en-US" sz="5400" b="1" dirty="0">
                <a:solidFill>
                  <a:schemeClr val="bg1">
                    <a:lumMod val="95000"/>
                  </a:schemeClr>
                </a:solidFill>
              </a:rPr>
              <a:t>1</a:t>
            </a:r>
          </a:p>
        </p:txBody>
      </p:sp>
      <p:sp>
        <p:nvSpPr>
          <p:cNvPr id="14" name="Text Placeholder 10">
            <a:extLst>
              <a:ext uri="{FF2B5EF4-FFF2-40B4-BE49-F238E27FC236}">
                <a16:creationId xmlns:a16="http://schemas.microsoft.com/office/drawing/2014/main" id="{4C42B1A4-5D77-A74B-B661-96E39FA250FF}"/>
              </a:ext>
            </a:extLst>
          </p:cNvPr>
          <p:cNvSpPr>
            <a:spLocks noGrp="1"/>
          </p:cNvSpPr>
          <p:nvPr>
            <p:ph type="body" sz="quarter" idx="14" hasCustomPrompt="1"/>
          </p:nvPr>
        </p:nvSpPr>
        <p:spPr>
          <a:xfrm>
            <a:off x="1625074" y="3089255"/>
            <a:ext cx="2016224" cy="354606"/>
          </a:xfrm>
          <a:prstGeom prst="rect">
            <a:avLst/>
          </a:prstGeom>
        </p:spPr>
        <p:txBody>
          <a:bodyPr anchor="b">
            <a:noAutofit/>
          </a:bodyPr>
          <a:lstStyle>
            <a:lvl1pPr marL="0" indent="0">
              <a:buNone/>
              <a:defRPr sz="1400" b="0">
                <a:solidFill>
                  <a:schemeClr val="tx1">
                    <a:lumMod val="50000"/>
                    <a:lumOff val="50000"/>
                  </a:schemeClr>
                </a:solidFill>
              </a:defRPr>
            </a:lvl1pPr>
          </a:lstStyle>
          <a:p>
            <a:pPr lvl="0"/>
            <a:r>
              <a:rPr lang="en-US" dirty="0"/>
              <a:t>EUR / month *</a:t>
            </a:r>
          </a:p>
        </p:txBody>
      </p:sp>
      <p:sp>
        <p:nvSpPr>
          <p:cNvPr id="15" name="Text Placeholder 10">
            <a:extLst>
              <a:ext uri="{FF2B5EF4-FFF2-40B4-BE49-F238E27FC236}">
                <a16:creationId xmlns:a16="http://schemas.microsoft.com/office/drawing/2014/main" id="{FC5BDBF3-A81F-BF4C-9488-CBE9B068A096}"/>
              </a:ext>
            </a:extLst>
          </p:cNvPr>
          <p:cNvSpPr>
            <a:spLocks noGrp="1"/>
          </p:cNvSpPr>
          <p:nvPr>
            <p:ph type="body" sz="quarter" idx="15" hasCustomPrompt="1"/>
          </p:nvPr>
        </p:nvSpPr>
        <p:spPr>
          <a:xfrm>
            <a:off x="1625074" y="3505730"/>
            <a:ext cx="2016224" cy="252203"/>
          </a:xfrm>
          <a:prstGeom prst="rect">
            <a:avLst/>
          </a:prstGeom>
        </p:spPr>
        <p:txBody>
          <a:bodyPr anchor="b">
            <a:noAutofit/>
          </a:bodyPr>
          <a:lstStyle>
            <a:lvl1pPr marL="0" indent="0">
              <a:buNone/>
              <a:defRPr sz="1200" b="0">
                <a:solidFill>
                  <a:schemeClr val="tx1">
                    <a:lumMod val="50000"/>
                    <a:lumOff val="50000"/>
                  </a:schemeClr>
                </a:solidFill>
              </a:defRPr>
            </a:lvl1pPr>
          </a:lstStyle>
          <a:p>
            <a:pPr lvl="0"/>
            <a:r>
              <a:rPr lang="en-US" dirty="0"/>
              <a:t>500 user licenses</a:t>
            </a:r>
          </a:p>
        </p:txBody>
      </p:sp>
      <p:sp>
        <p:nvSpPr>
          <p:cNvPr id="25" name="Text Placeholder 10">
            <a:extLst>
              <a:ext uri="{FF2B5EF4-FFF2-40B4-BE49-F238E27FC236}">
                <a16:creationId xmlns:a16="http://schemas.microsoft.com/office/drawing/2014/main" id="{257A8A95-8824-9947-A3A9-F1D981D62FF8}"/>
              </a:ext>
            </a:extLst>
          </p:cNvPr>
          <p:cNvSpPr>
            <a:spLocks noGrp="1"/>
          </p:cNvSpPr>
          <p:nvPr>
            <p:ph type="body" sz="quarter" idx="16" hasCustomPrompt="1"/>
          </p:nvPr>
        </p:nvSpPr>
        <p:spPr>
          <a:xfrm>
            <a:off x="5480145" y="2554717"/>
            <a:ext cx="2016224" cy="591147"/>
          </a:xfrm>
          <a:prstGeom prst="rect">
            <a:avLst/>
          </a:prstGeom>
        </p:spPr>
        <p:txBody>
          <a:bodyPr anchor="t">
            <a:noAutofit/>
          </a:bodyPr>
          <a:lstStyle>
            <a:lvl1pPr marL="0" indent="0">
              <a:buNone/>
              <a:defRPr sz="4000" b="1">
                <a:solidFill>
                  <a:schemeClr val="tx1"/>
                </a:solidFill>
              </a:defRPr>
            </a:lvl1pPr>
          </a:lstStyle>
          <a:p>
            <a:pPr lvl="0"/>
            <a:r>
              <a:rPr lang="en-US" dirty="0"/>
              <a:t>2 000</a:t>
            </a:r>
          </a:p>
        </p:txBody>
      </p:sp>
      <p:sp>
        <p:nvSpPr>
          <p:cNvPr id="26" name="Rectangle 25">
            <a:extLst>
              <a:ext uri="{FF2B5EF4-FFF2-40B4-BE49-F238E27FC236}">
                <a16:creationId xmlns:a16="http://schemas.microsoft.com/office/drawing/2014/main" id="{9E95403B-4BEF-8E47-811B-3B3288F62EBD}"/>
              </a:ext>
            </a:extLst>
          </p:cNvPr>
          <p:cNvSpPr/>
          <p:nvPr/>
        </p:nvSpPr>
        <p:spPr>
          <a:xfrm>
            <a:off x="4461475" y="2319009"/>
            <a:ext cx="3204890" cy="1656184"/>
          </a:xfrm>
          <a:prstGeom prst="rect">
            <a:avLst/>
          </a:prstGeom>
          <a:no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EE6C6CDF-8653-9C45-BC02-D89526B3ADB8}"/>
              </a:ext>
            </a:extLst>
          </p:cNvPr>
          <p:cNvSpPr txBox="1"/>
          <p:nvPr/>
        </p:nvSpPr>
        <p:spPr>
          <a:xfrm>
            <a:off x="4647727" y="2707800"/>
            <a:ext cx="566181" cy="923330"/>
          </a:xfrm>
          <a:prstGeom prst="rect">
            <a:avLst/>
          </a:prstGeom>
          <a:noFill/>
        </p:spPr>
        <p:txBody>
          <a:bodyPr wrap="none" rtlCol="0">
            <a:spAutoFit/>
          </a:bodyPr>
          <a:lstStyle/>
          <a:p>
            <a:pPr algn="ctr"/>
            <a:r>
              <a:rPr lang="en-US" sz="5400" b="1" dirty="0">
                <a:solidFill>
                  <a:schemeClr val="bg1">
                    <a:lumMod val="95000"/>
                  </a:schemeClr>
                </a:solidFill>
              </a:rPr>
              <a:t>2</a:t>
            </a:r>
          </a:p>
        </p:txBody>
      </p:sp>
      <p:sp>
        <p:nvSpPr>
          <p:cNvPr id="28" name="Text Placeholder 10">
            <a:extLst>
              <a:ext uri="{FF2B5EF4-FFF2-40B4-BE49-F238E27FC236}">
                <a16:creationId xmlns:a16="http://schemas.microsoft.com/office/drawing/2014/main" id="{9428B89B-08EE-B44E-9CF5-C2F9A844A54B}"/>
              </a:ext>
            </a:extLst>
          </p:cNvPr>
          <p:cNvSpPr>
            <a:spLocks noGrp="1"/>
          </p:cNvSpPr>
          <p:nvPr>
            <p:ph type="body" sz="quarter" idx="17" hasCustomPrompt="1"/>
          </p:nvPr>
        </p:nvSpPr>
        <p:spPr>
          <a:xfrm>
            <a:off x="5480145" y="3093781"/>
            <a:ext cx="2016224" cy="354606"/>
          </a:xfrm>
          <a:prstGeom prst="rect">
            <a:avLst/>
          </a:prstGeom>
        </p:spPr>
        <p:txBody>
          <a:bodyPr anchor="b">
            <a:noAutofit/>
          </a:bodyPr>
          <a:lstStyle>
            <a:lvl1pPr marL="0" indent="0">
              <a:buNone/>
              <a:defRPr sz="1400" b="0">
                <a:solidFill>
                  <a:schemeClr val="tx1">
                    <a:lumMod val="50000"/>
                    <a:lumOff val="50000"/>
                  </a:schemeClr>
                </a:solidFill>
              </a:defRPr>
            </a:lvl1pPr>
          </a:lstStyle>
          <a:p>
            <a:pPr lvl="0"/>
            <a:r>
              <a:rPr lang="en-US" dirty="0"/>
              <a:t>EUR / month *</a:t>
            </a:r>
          </a:p>
        </p:txBody>
      </p:sp>
      <p:sp>
        <p:nvSpPr>
          <p:cNvPr id="29" name="Text Placeholder 10">
            <a:extLst>
              <a:ext uri="{FF2B5EF4-FFF2-40B4-BE49-F238E27FC236}">
                <a16:creationId xmlns:a16="http://schemas.microsoft.com/office/drawing/2014/main" id="{D01736CB-3785-A747-8FE8-AD9B8F7160A2}"/>
              </a:ext>
            </a:extLst>
          </p:cNvPr>
          <p:cNvSpPr>
            <a:spLocks noGrp="1"/>
          </p:cNvSpPr>
          <p:nvPr>
            <p:ph type="body" sz="quarter" idx="18" hasCustomPrompt="1"/>
          </p:nvPr>
        </p:nvSpPr>
        <p:spPr>
          <a:xfrm>
            <a:off x="5480145" y="3505730"/>
            <a:ext cx="2016224" cy="252203"/>
          </a:xfrm>
          <a:prstGeom prst="rect">
            <a:avLst/>
          </a:prstGeom>
        </p:spPr>
        <p:txBody>
          <a:bodyPr anchor="b">
            <a:noAutofit/>
          </a:bodyPr>
          <a:lstStyle>
            <a:lvl1pPr marL="0" indent="0">
              <a:buNone/>
              <a:defRPr sz="1200" b="0">
                <a:solidFill>
                  <a:schemeClr val="tx1">
                    <a:lumMod val="50000"/>
                    <a:lumOff val="50000"/>
                  </a:schemeClr>
                </a:solidFill>
              </a:defRPr>
            </a:lvl1pPr>
          </a:lstStyle>
          <a:p>
            <a:pPr lvl="0"/>
            <a:r>
              <a:rPr lang="en-US" dirty="0"/>
              <a:t>2 000 user licenses</a:t>
            </a:r>
          </a:p>
        </p:txBody>
      </p:sp>
      <p:sp>
        <p:nvSpPr>
          <p:cNvPr id="30" name="Text Placeholder 10">
            <a:extLst>
              <a:ext uri="{FF2B5EF4-FFF2-40B4-BE49-F238E27FC236}">
                <a16:creationId xmlns:a16="http://schemas.microsoft.com/office/drawing/2014/main" id="{5810C4F9-8062-5B4C-B4D2-052857A9DF1C}"/>
              </a:ext>
            </a:extLst>
          </p:cNvPr>
          <p:cNvSpPr>
            <a:spLocks noGrp="1"/>
          </p:cNvSpPr>
          <p:nvPr>
            <p:ph type="body" sz="quarter" idx="19" hasCustomPrompt="1"/>
          </p:nvPr>
        </p:nvSpPr>
        <p:spPr>
          <a:xfrm>
            <a:off x="9366920" y="2554717"/>
            <a:ext cx="2016224" cy="591147"/>
          </a:xfrm>
          <a:prstGeom prst="rect">
            <a:avLst/>
          </a:prstGeom>
        </p:spPr>
        <p:txBody>
          <a:bodyPr anchor="t">
            <a:noAutofit/>
          </a:bodyPr>
          <a:lstStyle>
            <a:lvl1pPr marL="0" indent="0">
              <a:buNone/>
              <a:defRPr sz="4000" b="1">
                <a:solidFill>
                  <a:schemeClr val="tx1"/>
                </a:solidFill>
              </a:defRPr>
            </a:lvl1pPr>
          </a:lstStyle>
          <a:p>
            <a:pPr lvl="0"/>
            <a:r>
              <a:rPr lang="en-US" dirty="0"/>
              <a:t>3 000</a:t>
            </a:r>
          </a:p>
        </p:txBody>
      </p:sp>
      <p:sp>
        <p:nvSpPr>
          <p:cNvPr id="31" name="Rectangle 30">
            <a:extLst>
              <a:ext uri="{FF2B5EF4-FFF2-40B4-BE49-F238E27FC236}">
                <a16:creationId xmlns:a16="http://schemas.microsoft.com/office/drawing/2014/main" id="{86327838-9D66-3F47-B6EE-C2FE1C991C28}"/>
              </a:ext>
            </a:extLst>
          </p:cNvPr>
          <p:cNvSpPr/>
          <p:nvPr/>
        </p:nvSpPr>
        <p:spPr>
          <a:xfrm>
            <a:off x="8364436" y="2319009"/>
            <a:ext cx="3204890" cy="1656184"/>
          </a:xfrm>
          <a:prstGeom prst="rect">
            <a:avLst/>
          </a:prstGeom>
          <a:no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D30100A8-29AC-A746-AC26-60D5763BCCED}"/>
              </a:ext>
            </a:extLst>
          </p:cNvPr>
          <p:cNvSpPr txBox="1"/>
          <p:nvPr/>
        </p:nvSpPr>
        <p:spPr>
          <a:xfrm>
            <a:off x="8550398" y="2704287"/>
            <a:ext cx="566181" cy="923330"/>
          </a:xfrm>
          <a:prstGeom prst="rect">
            <a:avLst/>
          </a:prstGeom>
          <a:noFill/>
        </p:spPr>
        <p:txBody>
          <a:bodyPr wrap="none" rtlCol="0">
            <a:spAutoFit/>
          </a:bodyPr>
          <a:lstStyle/>
          <a:p>
            <a:pPr algn="ctr"/>
            <a:r>
              <a:rPr lang="en-US" sz="5400" b="1" dirty="0">
                <a:solidFill>
                  <a:schemeClr val="bg1">
                    <a:lumMod val="95000"/>
                  </a:schemeClr>
                </a:solidFill>
              </a:rPr>
              <a:t>3</a:t>
            </a:r>
          </a:p>
        </p:txBody>
      </p:sp>
      <p:sp>
        <p:nvSpPr>
          <p:cNvPr id="33" name="Text Placeholder 10">
            <a:extLst>
              <a:ext uri="{FF2B5EF4-FFF2-40B4-BE49-F238E27FC236}">
                <a16:creationId xmlns:a16="http://schemas.microsoft.com/office/drawing/2014/main" id="{BD197ED1-AE27-D04C-8962-2B5D5E0D5E70}"/>
              </a:ext>
            </a:extLst>
          </p:cNvPr>
          <p:cNvSpPr>
            <a:spLocks noGrp="1"/>
          </p:cNvSpPr>
          <p:nvPr>
            <p:ph type="body" sz="quarter" idx="20" hasCustomPrompt="1"/>
          </p:nvPr>
        </p:nvSpPr>
        <p:spPr>
          <a:xfrm>
            <a:off x="9366920" y="3093781"/>
            <a:ext cx="2016224" cy="354606"/>
          </a:xfrm>
          <a:prstGeom prst="rect">
            <a:avLst/>
          </a:prstGeom>
        </p:spPr>
        <p:txBody>
          <a:bodyPr anchor="b">
            <a:noAutofit/>
          </a:bodyPr>
          <a:lstStyle>
            <a:lvl1pPr marL="0" indent="0">
              <a:buNone/>
              <a:defRPr sz="1400" b="0">
                <a:solidFill>
                  <a:schemeClr val="tx1">
                    <a:lumMod val="50000"/>
                    <a:lumOff val="50000"/>
                  </a:schemeClr>
                </a:solidFill>
              </a:defRPr>
            </a:lvl1pPr>
          </a:lstStyle>
          <a:p>
            <a:pPr lvl="0"/>
            <a:r>
              <a:rPr lang="en-US" dirty="0"/>
              <a:t>EUR / month *</a:t>
            </a:r>
          </a:p>
        </p:txBody>
      </p:sp>
      <p:sp>
        <p:nvSpPr>
          <p:cNvPr id="34" name="Text Placeholder 10">
            <a:extLst>
              <a:ext uri="{FF2B5EF4-FFF2-40B4-BE49-F238E27FC236}">
                <a16:creationId xmlns:a16="http://schemas.microsoft.com/office/drawing/2014/main" id="{220F9F7F-9BBD-2244-ADA0-D915E4BC8638}"/>
              </a:ext>
            </a:extLst>
          </p:cNvPr>
          <p:cNvSpPr>
            <a:spLocks noGrp="1"/>
          </p:cNvSpPr>
          <p:nvPr>
            <p:ph type="body" sz="quarter" idx="21" hasCustomPrompt="1"/>
          </p:nvPr>
        </p:nvSpPr>
        <p:spPr>
          <a:xfrm>
            <a:off x="9366920" y="3505730"/>
            <a:ext cx="2016224" cy="252203"/>
          </a:xfrm>
          <a:prstGeom prst="rect">
            <a:avLst/>
          </a:prstGeom>
        </p:spPr>
        <p:txBody>
          <a:bodyPr anchor="b">
            <a:noAutofit/>
          </a:bodyPr>
          <a:lstStyle>
            <a:lvl1pPr marL="0" indent="0">
              <a:buNone/>
              <a:defRPr sz="1200" b="0">
                <a:solidFill>
                  <a:schemeClr val="tx1">
                    <a:lumMod val="50000"/>
                    <a:lumOff val="50000"/>
                  </a:schemeClr>
                </a:solidFill>
              </a:defRPr>
            </a:lvl1pPr>
          </a:lstStyle>
          <a:p>
            <a:pPr lvl="0"/>
            <a:r>
              <a:rPr lang="en-US" dirty="0"/>
              <a:t>5 000 user licenses</a:t>
            </a:r>
          </a:p>
        </p:txBody>
      </p:sp>
      <p:sp>
        <p:nvSpPr>
          <p:cNvPr id="35" name="Text Placeholder 8">
            <a:extLst>
              <a:ext uri="{FF2B5EF4-FFF2-40B4-BE49-F238E27FC236}">
                <a16:creationId xmlns:a16="http://schemas.microsoft.com/office/drawing/2014/main" id="{D2B51426-F71B-7D41-98C4-9FFEB6F91896}"/>
              </a:ext>
            </a:extLst>
          </p:cNvPr>
          <p:cNvSpPr>
            <a:spLocks noGrp="1"/>
          </p:cNvSpPr>
          <p:nvPr>
            <p:ph type="body" sz="quarter" idx="22" hasCustomPrompt="1"/>
          </p:nvPr>
        </p:nvSpPr>
        <p:spPr>
          <a:xfrm>
            <a:off x="566783" y="4523678"/>
            <a:ext cx="3672408" cy="219053"/>
          </a:xfrm>
          <a:prstGeom prst="rect">
            <a:avLst/>
          </a:prstGeom>
        </p:spPr>
        <p:txBody>
          <a:bodyPr anchor="ctr">
            <a:normAutofit/>
          </a:bodyPr>
          <a:lstStyle>
            <a:lvl1pPr marL="0" indent="0">
              <a:buNone/>
              <a:defRPr sz="1200" b="1">
                <a:solidFill>
                  <a:schemeClr val="tx1"/>
                </a:solidFill>
              </a:defRPr>
            </a:lvl1pPr>
          </a:lstStyle>
          <a:p>
            <a:pPr lvl="0"/>
            <a:r>
              <a:rPr lang="en-US" dirty="0"/>
              <a:t>All three pricing offers include:</a:t>
            </a:r>
          </a:p>
        </p:txBody>
      </p:sp>
      <p:sp>
        <p:nvSpPr>
          <p:cNvPr id="37" name="Content Placeholder 36">
            <a:extLst>
              <a:ext uri="{FF2B5EF4-FFF2-40B4-BE49-F238E27FC236}">
                <a16:creationId xmlns:a16="http://schemas.microsoft.com/office/drawing/2014/main" id="{6CBF570E-AD3A-0349-B825-A46F4BFB8440}"/>
              </a:ext>
            </a:extLst>
          </p:cNvPr>
          <p:cNvSpPr>
            <a:spLocks noGrp="1"/>
          </p:cNvSpPr>
          <p:nvPr>
            <p:ph sz="quarter" idx="23" hasCustomPrompt="1"/>
          </p:nvPr>
        </p:nvSpPr>
        <p:spPr>
          <a:xfrm>
            <a:off x="567721" y="4825933"/>
            <a:ext cx="3927567" cy="814373"/>
          </a:xfrm>
          <a:prstGeom prst="rect">
            <a:avLst/>
          </a:prstGeom>
        </p:spPr>
        <p:txBody>
          <a:bodyPr>
            <a:noAutofit/>
          </a:bodyPr>
          <a:lstStyle>
            <a:lvl1pPr marL="228600" indent="-228600">
              <a:lnSpc>
                <a:spcPct val="100000"/>
              </a:lnSpc>
              <a:spcBef>
                <a:spcPts val="600"/>
              </a:spcBef>
              <a:buClr>
                <a:schemeClr val="accent2"/>
              </a:buClr>
              <a:buSzPct val="115000"/>
              <a:buFont typeface="Wingdings" pitchFamily="2" charset="2"/>
              <a:buChar char="ü"/>
              <a:defRPr sz="1200">
                <a:solidFill>
                  <a:schemeClr val="tx1"/>
                </a:solidFill>
              </a:defRPr>
            </a:lvl1pPr>
          </a:lstStyle>
          <a:p>
            <a:pPr lvl="0"/>
            <a:r>
              <a:rPr lang="en-US" dirty="0" err="1"/>
              <a:t>Viima’s</a:t>
            </a:r>
            <a:r>
              <a:rPr lang="en-US" dirty="0"/>
              <a:t> enterprise plan and full feature list</a:t>
            </a:r>
          </a:p>
          <a:p>
            <a:pPr lvl="0"/>
            <a:r>
              <a:rPr lang="en-US" dirty="0"/>
              <a:t>Dedicated account manager</a:t>
            </a:r>
          </a:p>
          <a:p>
            <a:pPr lvl="0"/>
            <a:r>
              <a:rPr lang="en-US" dirty="0"/>
              <a:t>Technical priority support &amp; maintenance</a:t>
            </a:r>
          </a:p>
        </p:txBody>
      </p:sp>
      <p:sp>
        <p:nvSpPr>
          <p:cNvPr id="38" name="Content Placeholder 36">
            <a:extLst>
              <a:ext uri="{FF2B5EF4-FFF2-40B4-BE49-F238E27FC236}">
                <a16:creationId xmlns:a16="http://schemas.microsoft.com/office/drawing/2014/main" id="{D6DADD1B-40D7-894F-8BF6-F6BE659BAD70}"/>
              </a:ext>
            </a:extLst>
          </p:cNvPr>
          <p:cNvSpPr>
            <a:spLocks noGrp="1"/>
          </p:cNvSpPr>
          <p:nvPr>
            <p:ph sz="quarter" idx="24" hasCustomPrompt="1"/>
          </p:nvPr>
        </p:nvSpPr>
        <p:spPr>
          <a:xfrm>
            <a:off x="4494349" y="4832779"/>
            <a:ext cx="5562091" cy="809037"/>
          </a:xfrm>
          <a:prstGeom prst="rect">
            <a:avLst/>
          </a:prstGeom>
        </p:spPr>
        <p:txBody>
          <a:bodyPr>
            <a:normAutofit/>
          </a:bodyPr>
          <a:lstStyle>
            <a:lvl1pPr marL="228600" indent="-228600">
              <a:lnSpc>
                <a:spcPct val="100000"/>
              </a:lnSpc>
              <a:spcBef>
                <a:spcPts val="600"/>
              </a:spcBef>
              <a:buClr>
                <a:schemeClr val="accent2"/>
              </a:buClr>
              <a:buSzPct val="115000"/>
              <a:buFont typeface="Wingdings" pitchFamily="2" charset="2"/>
              <a:buChar char="ü"/>
              <a:defRPr sz="1200">
                <a:solidFill>
                  <a:schemeClr val="tx1"/>
                </a:solidFill>
              </a:defRPr>
            </a:lvl1pPr>
          </a:lstStyle>
          <a:p>
            <a:pPr lvl="0"/>
            <a:r>
              <a:rPr lang="en-US" dirty="0"/>
              <a:t>Online planning workshop with customer</a:t>
            </a:r>
          </a:p>
          <a:p>
            <a:pPr lvl="0"/>
            <a:r>
              <a:rPr lang="en-US" dirty="0"/>
              <a:t>Constant updates &amp; new features</a:t>
            </a:r>
          </a:p>
          <a:p>
            <a:pPr lvl="0"/>
            <a:r>
              <a:rPr lang="en-US" dirty="0"/>
              <a:t>Option for custom development</a:t>
            </a:r>
          </a:p>
        </p:txBody>
      </p:sp>
      <p:pic>
        <p:nvPicPr>
          <p:cNvPr id="36" name="Graphic 35">
            <a:extLst>
              <a:ext uri="{FF2B5EF4-FFF2-40B4-BE49-F238E27FC236}">
                <a16:creationId xmlns:a16="http://schemas.microsoft.com/office/drawing/2014/main" id="{EE92F921-90F0-3A4F-BCCA-C2D2DDD6DD9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440000" y="6174000"/>
            <a:ext cx="1400400" cy="497089"/>
          </a:xfrm>
          <a:prstGeom prst="rect">
            <a:avLst/>
          </a:prstGeom>
        </p:spPr>
      </p:pic>
      <p:sp>
        <p:nvSpPr>
          <p:cNvPr id="39" name="Rectangle 38">
            <a:extLst>
              <a:ext uri="{FF2B5EF4-FFF2-40B4-BE49-F238E27FC236}">
                <a16:creationId xmlns:a16="http://schemas.microsoft.com/office/drawing/2014/main" id="{BF53FB49-5990-F945-ABE9-6D34C6FD8779}"/>
              </a:ext>
            </a:extLst>
          </p:cNvPr>
          <p:cNvSpPr/>
          <p:nvPr userDrawn="1"/>
        </p:nvSpPr>
        <p:spPr>
          <a:xfrm>
            <a:off x="622676" y="2319009"/>
            <a:ext cx="3204890" cy="1656184"/>
          </a:xfrm>
          <a:prstGeom prst="rect">
            <a:avLst/>
          </a:prstGeom>
          <a:no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9F024B49-5309-E34C-A27B-4CC2ADA4EE8E}"/>
              </a:ext>
            </a:extLst>
          </p:cNvPr>
          <p:cNvSpPr txBox="1"/>
          <p:nvPr userDrawn="1"/>
        </p:nvSpPr>
        <p:spPr>
          <a:xfrm>
            <a:off x="808928" y="2685436"/>
            <a:ext cx="566181" cy="923330"/>
          </a:xfrm>
          <a:prstGeom prst="rect">
            <a:avLst/>
          </a:prstGeom>
          <a:noFill/>
        </p:spPr>
        <p:txBody>
          <a:bodyPr wrap="none" rtlCol="0">
            <a:spAutoFit/>
          </a:bodyPr>
          <a:lstStyle/>
          <a:p>
            <a:pPr algn="ctr"/>
            <a:r>
              <a:rPr lang="en-US" sz="5400" b="1" dirty="0">
                <a:solidFill>
                  <a:schemeClr val="bg1">
                    <a:lumMod val="95000"/>
                  </a:schemeClr>
                </a:solidFill>
              </a:rPr>
              <a:t>1</a:t>
            </a:r>
          </a:p>
        </p:txBody>
      </p:sp>
      <p:sp>
        <p:nvSpPr>
          <p:cNvPr id="41" name="Rectangle 40">
            <a:extLst>
              <a:ext uri="{FF2B5EF4-FFF2-40B4-BE49-F238E27FC236}">
                <a16:creationId xmlns:a16="http://schemas.microsoft.com/office/drawing/2014/main" id="{99361354-01FC-1A43-9D96-EC961C563119}"/>
              </a:ext>
            </a:extLst>
          </p:cNvPr>
          <p:cNvSpPr/>
          <p:nvPr userDrawn="1"/>
        </p:nvSpPr>
        <p:spPr>
          <a:xfrm>
            <a:off x="4461475" y="2319009"/>
            <a:ext cx="3204890" cy="1656184"/>
          </a:xfrm>
          <a:prstGeom prst="rect">
            <a:avLst/>
          </a:prstGeom>
          <a:no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98DDDF29-4F19-BC46-8678-618DBC5C79C8}"/>
              </a:ext>
            </a:extLst>
          </p:cNvPr>
          <p:cNvSpPr txBox="1"/>
          <p:nvPr userDrawn="1"/>
        </p:nvSpPr>
        <p:spPr>
          <a:xfrm>
            <a:off x="4647727" y="2707800"/>
            <a:ext cx="566181" cy="923330"/>
          </a:xfrm>
          <a:prstGeom prst="rect">
            <a:avLst/>
          </a:prstGeom>
          <a:noFill/>
        </p:spPr>
        <p:txBody>
          <a:bodyPr wrap="none" rtlCol="0">
            <a:spAutoFit/>
          </a:bodyPr>
          <a:lstStyle/>
          <a:p>
            <a:pPr algn="ctr"/>
            <a:r>
              <a:rPr lang="en-US" sz="5400" b="1" dirty="0">
                <a:solidFill>
                  <a:schemeClr val="bg1">
                    <a:lumMod val="95000"/>
                  </a:schemeClr>
                </a:solidFill>
              </a:rPr>
              <a:t>2</a:t>
            </a:r>
          </a:p>
        </p:txBody>
      </p:sp>
      <p:sp>
        <p:nvSpPr>
          <p:cNvPr id="43" name="Rectangle 42">
            <a:extLst>
              <a:ext uri="{FF2B5EF4-FFF2-40B4-BE49-F238E27FC236}">
                <a16:creationId xmlns:a16="http://schemas.microsoft.com/office/drawing/2014/main" id="{8C030A01-0925-3D47-A843-7548ADCBA6A3}"/>
              </a:ext>
            </a:extLst>
          </p:cNvPr>
          <p:cNvSpPr/>
          <p:nvPr userDrawn="1"/>
        </p:nvSpPr>
        <p:spPr>
          <a:xfrm>
            <a:off x="8364436" y="2319009"/>
            <a:ext cx="3204890" cy="1656184"/>
          </a:xfrm>
          <a:prstGeom prst="rect">
            <a:avLst/>
          </a:prstGeom>
          <a:no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CAC3A06B-05D3-DF45-AB0A-3A199F67E742}"/>
              </a:ext>
            </a:extLst>
          </p:cNvPr>
          <p:cNvSpPr txBox="1"/>
          <p:nvPr userDrawn="1"/>
        </p:nvSpPr>
        <p:spPr>
          <a:xfrm>
            <a:off x="8550398" y="2704287"/>
            <a:ext cx="566181" cy="923330"/>
          </a:xfrm>
          <a:prstGeom prst="rect">
            <a:avLst/>
          </a:prstGeom>
          <a:noFill/>
        </p:spPr>
        <p:txBody>
          <a:bodyPr wrap="none" rtlCol="0">
            <a:spAutoFit/>
          </a:bodyPr>
          <a:lstStyle/>
          <a:p>
            <a:pPr algn="ctr"/>
            <a:r>
              <a:rPr lang="en-US" sz="5400" b="1" dirty="0">
                <a:solidFill>
                  <a:schemeClr val="bg1">
                    <a:lumMod val="95000"/>
                  </a:schemeClr>
                </a:solidFill>
              </a:rPr>
              <a:t>3</a:t>
            </a:r>
          </a:p>
        </p:txBody>
      </p:sp>
    </p:spTree>
    <p:extLst>
      <p:ext uri="{BB962C8B-B14F-4D97-AF65-F5344CB8AC3E}">
        <p14:creationId xmlns:p14="http://schemas.microsoft.com/office/powerpoint/2010/main" val="3132716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Image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BD73D-9E76-B649-8914-B9339D58CCF7}"/>
              </a:ext>
            </a:extLst>
          </p:cNvPr>
          <p:cNvSpPr>
            <a:spLocks noGrp="1"/>
          </p:cNvSpPr>
          <p:nvPr>
            <p:ph type="title" hasCustomPrompt="1"/>
          </p:nvPr>
        </p:nvSpPr>
        <p:spPr>
          <a:xfrm>
            <a:off x="551384" y="188640"/>
            <a:ext cx="6120680" cy="1327735"/>
          </a:xfrm>
          <a:prstGeom prst="rect">
            <a:avLst/>
          </a:prstGeom>
        </p:spPr>
        <p:txBody>
          <a:bodyPr anchor="ctr">
            <a:normAutofit/>
          </a:bodyPr>
          <a:lstStyle>
            <a:lvl1pPr algn="l">
              <a:defRPr sz="3200" b="1"/>
            </a:lvl1pPr>
          </a:lstStyle>
          <a:p>
            <a:r>
              <a:rPr lang="en-US" dirty="0"/>
              <a:t>Agenda</a:t>
            </a:r>
            <a:endParaRPr lang="fi-FI" dirty="0"/>
          </a:p>
        </p:txBody>
      </p:sp>
      <p:sp>
        <p:nvSpPr>
          <p:cNvPr id="3" name="Picture Placeholder 2">
            <a:extLst>
              <a:ext uri="{FF2B5EF4-FFF2-40B4-BE49-F238E27FC236}">
                <a16:creationId xmlns:a16="http://schemas.microsoft.com/office/drawing/2014/main" id="{6638CF56-BB3F-8343-A6CA-6259C602182E}"/>
              </a:ext>
            </a:extLst>
          </p:cNvPr>
          <p:cNvSpPr>
            <a:spLocks noGrp="1"/>
          </p:cNvSpPr>
          <p:nvPr>
            <p:ph type="pic" idx="1" hasCustomPrompt="1"/>
          </p:nvPr>
        </p:nvSpPr>
        <p:spPr>
          <a:xfrm>
            <a:off x="7248128" y="0"/>
            <a:ext cx="4943872" cy="6858000"/>
          </a:xfrm>
          <a:prstGeom prst="rect">
            <a:avLst/>
          </a:prstGeom>
          <a:blipFill dpi="0" rotWithShape="1">
            <a:blip r:embed="rId2"/>
            <a:srcRect/>
            <a:stretch>
              <a:fillRect/>
            </a:stretch>
          </a:blipFill>
        </p:spPr>
        <p:txBody>
          <a:bodyPr anchor="ct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i-FI" dirty="0" err="1"/>
              <a:t>Insert</a:t>
            </a:r>
            <a:r>
              <a:rPr lang="fi-FI" dirty="0"/>
              <a:t> image </a:t>
            </a:r>
            <a:r>
              <a:rPr lang="fi-FI" dirty="0" err="1"/>
              <a:t>here</a:t>
            </a:r>
            <a:endParaRPr lang="fi-FI" dirty="0"/>
          </a:p>
        </p:txBody>
      </p:sp>
      <p:sp>
        <p:nvSpPr>
          <p:cNvPr id="4" name="Text Placeholder 3">
            <a:extLst>
              <a:ext uri="{FF2B5EF4-FFF2-40B4-BE49-F238E27FC236}">
                <a16:creationId xmlns:a16="http://schemas.microsoft.com/office/drawing/2014/main" id="{D67FCBE2-F567-3148-B811-BC56412B0915}"/>
              </a:ext>
            </a:extLst>
          </p:cNvPr>
          <p:cNvSpPr>
            <a:spLocks noGrp="1"/>
          </p:cNvSpPr>
          <p:nvPr>
            <p:ph type="body" sz="half" idx="2" hasCustomPrompt="1"/>
          </p:nvPr>
        </p:nvSpPr>
        <p:spPr>
          <a:xfrm>
            <a:off x="551384" y="1772816"/>
            <a:ext cx="6120680" cy="4401184"/>
          </a:xfrm>
          <a:prstGeom prst="rect">
            <a:avLst/>
          </a:prstGeom>
        </p:spPr>
        <p:txBody>
          <a:bodyPr>
            <a:normAutofit/>
          </a:bodyPr>
          <a:lstStyle>
            <a:lvl1pPr marL="342900" indent="-342900">
              <a:lnSpc>
                <a:spcPct val="150000"/>
              </a:lnSpc>
              <a:buFont typeface="+mj-lt"/>
              <a:buAutoNum type="arabicPeriod"/>
              <a:defRPr sz="2400" b="1">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Viima as a partner</a:t>
            </a:r>
          </a:p>
          <a:p>
            <a:pPr lvl="0"/>
            <a:r>
              <a:rPr lang="en-US" dirty="0"/>
              <a:t>Use cases</a:t>
            </a:r>
          </a:p>
        </p:txBody>
      </p:sp>
      <p:sp>
        <p:nvSpPr>
          <p:cNvPr id="11" name="Picture Placeholder 10">
            <a:extLst>
              <a:ext uri="{FF2B5EF4-FFF2-40B4-BE49-F238E27FC236}">
                <a16:creationId xmlns:a16="http://schemas.microsoft.com/office/drawing/2014/main" id="{D8847EF3-0044-0545-AB85-86096296B3E9}"/>
              </a:ext>
            </a:extLst>
          </p:cNvPr>
          <p:cNvSpPr>
            <a:spLocks noGrp="1" noChangeAspect="1"/>
          </p:cNvSpPr>
          <p:nvPr>
            <p:ph type="pic" sz="quarter" idx="10" hasCustomPrompt="1"/>
          </p:nvPr>
        </p:nvSpPr>
        <p:spPr>
          <a:xfrm>
            <a:off x="10440000" y="6174000"/>
            <a:ext cx="1400400" cy="496799"/>
          </a:xfrm>
          <a:prstGeom prst="rect">
            <a:avLst/>
          </a:prstGeom>
          <a:blipFill>
            <a:blip r:embed="rId3">
              <a:extLst>
                <a:ext uri="{96DAC541-7B7A-43D3-8B79-37D633B846F1}">
                  <asvg:svgBlip xmlns:asvg="http://schemas.microsoft.com/office/drawing/2016/SVG/main" r:embed="rId4"/>
                </a:ext>
              </a:extLst>
            </a:blip>
            <a:stretch>
              <a:fillRect/>
            </a:stretch>
          </a:blipFill>
        </p:spPr>
        <p:txBody>
          <a:bodyPr>
            <a:normAutofit/>
          </a:bodyPr>
          <a:lstStyle>
            <a:lvl1pPr marL="0" indent="0">
              <a:buNone/>
              <a:defRPr sz="1200"/>
            </a:lvl1pPr>
          </a:lstStyle>
          <a:p>
            <a:r>
              <a:rPr lang="fi-FI" dirty="0" err="1"/>
              <a:t>Remove</a:t>
            </a:r>
            <a:r>
              <a:rPr lang="fi-FI" dirty="0"/>
              <a:t> logo </a:t>
            </a:r>
            <a:r>
              <a:rPr lang="fi-FI" dirty="0" err="1"/>
              <a:t>if</a:t>
            </a:r>
            <a:r>
              <a:rPr lang="fi-FI" dirty="0"/>
              <a:t> </a:t>
            </a:r>
            <a:r>
              <a:rPr lang="fi-FI" dirty="0" err="1"/>
              <a:t>needed</a:t>
            </a:r>
            <a:endParaRPr lang="fi-FI" dirty="0"/>
          </a:p>
        </p:txBody>
      </p:sp>
    </p:spTree>
    <p:extLst>
      <p:ext uri="{BB962C8B-B14F-4D97-AF65-F5344CB8AC3E}">
        <p14:creationId xmlns:p14="http://schemas.microsoft.com/office/powerpoint/2010/main" val="33710276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69F06D6-E765-B849-9F66-DE235E80E02D}"/>
              </a:ext>
            </a:extLst>
          </p:cNvPr>
          <p:cNvSpPr>
            <a:spLocks noGrp="1"/>
          </p:cNvSpPr>
          <p:nvPr>
            <p:ph type="title" orient="vert" hasCustomPrompt="1"/>
          </p:nvPr>
        </p:nvSpPr>
        <p:spPr>
          <a:xfrm>
            <a:off x="10200456" y="365125"/>
            <a:ext cx="1657400" cy="5811838"/>
          </a:xfrm>
          <a:prstGeom prst="rect">
            <a:avLst/>
          </a:prstGeom>
        </p:spPr>
        <p:txBody>
          <a:bodyPr vert="eaVert">
            <a:normAutofit/>
          </a:bodyPr>
          <a:lstStyle>
            <a:lvl1pPr>
              <a:defRPr sz="3200" b="1"/>
            </a:lvl1pPr>
          </a:lstStyle>
          <a:p>
            <a:r>
              <a:rPr lang="en-US" dirty="0"/>
              <a:t>Make more innovation happen!</a:t>
            </a:r>
            <a:endParaRPr lang="fi-FI" dirty="0"/>
          </a:p>
        </p:txBody>
      </p:sp>
      <p:sp>
        <p:nvSpPr>
          <p:cNvPr id="3" name="Vertical Text Placeholder 2">
            <a:extLst>
              <a:ext uri="{FF2B5EF4-FFF2-40B4-BE49-F238E27FC236}">
                <a16:creationId xmlns:a16="http://schemas.microsoft.com/office/drawing/2014/main" id="{0B27B202-0FE5-E64C-A1AF-58E186B9BAAC}"/>
              </a:ext>
            </a:extLst>
          </p:cNvPr>
          <p:cNvSpPr>
            <a:spLocks noGrp="1"/>
          </p:cNvSpPr>
          <p:nvPr>
            <p:ph type="body" orient="vert" idx="1"/>
          </p:nvPr>
        </p:nvSpPr>
        <p:spPr>
          <a:xfrm>
            <a:off x="839416" y="359520"/>
            <a:ext cx="9030444" cy="5811838"/>
          </a:xfrm>
          <a:prstGeom prst="rect">
            <a:avLst/>
          </a:prstGeom>
        </p:spPr>
        <p:txBody>
          <a:bodyPr vert="eaVert"/>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pic>
        <p:nvPicPr>
          <p:cNvPr id="5" name="Graphic 4">
            <a:extLst>
              <a:ext uri="{FF2B5EF4-FFF2-40B4-BE49-F238E27FC236}">
                <a16:creationId xmlns:a16="http://schemas.microsoft.com/office/drawing/2014/main" id="{229AB12C-0044-2B47-A497-2944AF55672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a:off x="-274627" y="5752863"/>
            <a:ext cx="1400400" cy="497089"/>
          </a:xfrm>
          <a:prstGeom prst="rect">
            <a:avLst/>
          </a:prstGeom>
        </p:spPr>
      </p:pic>
      <p:pic>
        <p:nvPicPr>
          <p:cNvPr id="6" name="Graphic 5">
            <a:extLst>
              <a:ext uri="{FF2B5EF4-FFF2-40B4-BE49-F238E27FC236}">
                <a16:creationId xmlns:a16="http://schemas.microsoft.com/office/drawing/2014/main" id="{31346A80-96B3-134E-BE17-E58B9BC0BAC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5400000">
            <a:off x="-274627" y="5752863"/>
            <a:ext cx="1400400" cy="497089"/>
          </a:xfrm>
          <a:prstGeom prst="rect">
            <a:avLst/>
          </a:prstGeom>
        </p:spPr>
      </p:pic>
    </p:spTree>
    <p:extLst>
      <p:ext uri="{BB962C8B-B14F-4D97-AF65-F5344CB8AC3E}">
        <p14:creationId xmlns:p14="http://schemas.microsoft.com/office/powerpoint/2010/main" val="9512980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act Slide">
    <p:bg>
      <p:bgPr>
        <a:gradFill>
          <a:gsLst>
            <a:gs pos="0">
              <a:schemeClr val="bg1"/>
            </a:gs>
            <a:gs pos="87000">
              <a:schemeClr val="bg1">
                <a:lumMod val="95000"/>
              </a:schemeClr>
            </a:gs>
            <a:gs pos="100000">
              <a:srgbClr val="F0F0F0"/>
            </a:gs>
          </a:gsLst>
          <a:lin ang="4800000" scaled="0"/>
        </a:gra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D1D9BAA2-52BA-A44C-82B9-E0ACFE68988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440000" y="6174000"/>
            <a:ext cx="1400400" cy="497089"/>
          </a:xfrm>
          <a:prstGeom prst="rect">
            <a:avLst/>
          </a:prstGeom>
        </p:spPr>
      </p:pic>
      <p:sp>
        <p:nvSpPr>
          <p:cNvPr id="6" name="Picture Placeholder 5">
            <a:extLst>
              <a:ext uri="{FF2B5EF4-FFF2-40B4-BE49-F238E27FC236}">
                <a16:creationId xmlns:a16="http://schemas.microsoft.com/office/drawing/2014/main" id="{4BFD508C-0433-6148-9266-7EB81FC11504}"/>
              </a:ext>
            </a:extLst>
          </p:cNvPr>
          <p:cNvSpPr>
            <a:spLocks noGrp="1"/>
          </p:cNvSpPr>
          <p:nvPr>
            <p:ph type="pic" sz="quarter" idx="10" hasCustomPrompt="1"/>
          </p:nvPr>
        </p:nvSpPr>
        <p:spPr>
          <a:xfrm>
            <a:off x="3647728" y="2277269"/>
            <a:ext cx="2303463" cy="2303462"/>
          </a:xfrm>
          <a:prstGeom prst="ellipse">
            <a:avLst/>
          </a:prstGeom>
        </p:spPr>
        <p:txBody>
          <a:bodyPr anchor="ctr"/>
          <a:lstStyle>
            <a:lvl1pPr marL="0" indent="0" algn="ctr">
              <a:lnSpc>
                <a:spcPct val="100000"/>
              </a:lnSpc>
              <a:buNone/>
              <a:defRPr/>
            </a:lvl1pPr>
          </a:lstStyle>
          <a:p>
            <a:r>
              <a:rPr lang="en-US" dirty="0"/>
              <a:t>Insert image here</a:t>
            </a:r>
          </a:p>
        </p:txBody>
      </p:sp>
      <p:sp>
        <p:nvSpPr>
          <p:cNvPr id="10" name="Text Placeholder 9">
            <a:extLst>
              <a:ext uri="{FF2B5EF4-FFF2-40B4-BE49-F238E27FC236}">
                <a16:creationId xmlns:a16="http://schemas.microsoft.com/office/drawing/2014/main" id="{EC67474B-C56A-024B-8A22-834C0C92DD31}"/>
              </a:ext>
            </a:extLst>
          </p:cNvPr>
          <p:cNvSpPr>
            <a:spLocks noGrp="1"/>
          </p:cNvSpPr>
          <p:nvPr>
            <p:ph type="body" sz="quarter" idx="11" hasCustomPrompt="1"/>
          </p:nvPr>
        </p:nvSpPr>
        <p:spPr>
          <a:xfrm>
            <a:off x="6240811" y="2807113"/>
            <a:ext cx="2376488" cy="359544"/>
          </a:xfrm>
          <a:prstGeom prst="rect">
            <a:avLst/>
          </a:prstGeom>
        </p:spPr>
        <p:txBody>
          <a:bodyPr anchor="ctr">
            <a:normAutofit/>
          </a:bodyPr>
          <a:lstStyle>
            <a:lvl1pPr marL="0" indent="0">
              <a:lnSpc>
                <a:spcPct val="100000"/>
              </a:lnSpc>
              <a:buNone/>
              <a:defRPr sz="1600" b="1">
                <a:solidFill>
                  <a:schemeClr val="accent1"/>
                </a:solidFill>
              </a:defRPr>
            </a:lvl1pPr>
          </a:lstStyle>
          <a:p>
            <a:pPr lvl="0"/>
            <a:r>
              <a:rPr lang="en-US" dirty="0" err="1"/>
              <a:t>Erkka</a:t>
            </a:r>
            <a:r>
              <a:rPr lang="en-US" dirty="0"/>
              <a:t> </a:t>
            </a:r>
            <a:r>
              <a:rPr lang="en-US" dirty="0" err="1"/>
              <a:t>Isomäki</a:t>
            </a:r>
            <a:endParaRPr lang="en-US" dirty="0"/>
          </a:p>
        </p:txBody>
      </p:sp>
      <p:sp>
        <p:nvSpPr>
          <p:cNvPr id="11" name="Text Placeholder 9">
            <a:extLst>
              <a:ext uri="{FF2B5EF4-FFF2-40B4-BE49-F238E27FC236}">
                <a16:creationId xmlns:a16="http://schemas.microsoft.com/office/drawing/2014/main" id="{9998AB01-4290-EE44-859D-9AB9735B3471}"/>
              </a:ext>
            </a:extLst>
          </p:cNvPr>
          <p:cNvSpPr>
            <a:spLocks noGrp="1"/>
          </p:cNvSpPr>
          <p:nvPr>
            <p:ph type="body" sz="quarter" idx="12" hasCustomPrompt="1"/>
          </p:nvPr>
        </p:nvSpPr>
        <p:spPr>
          <a:xfrm>
            <a:off x="6240811" y="3095145"/>
            <a:ext cx="2376488" cy="981927"/>
          </a:xfrm>
          <a:prstGeom prst="rect">
            <a:avLst/>
          </a:prstGeom>
        </p:spPr>
        <p:txBody>
          <a:bodyPr anchor="t">
            <a:normAutofit/>
          </a:bodyPr>
          <a:lstStyle>
            <a:lvl1pPr marL="0" indent="0">
              <a:lnSpc>
                <a:spcPct val="100000"/>
              </a:lnSpc>
              <a:buNone/>
              <a:defRPr sz="1600" b="0">
                <a:solidFill>
                  <a:schemeClr val="bg1">
                    <a:lumMod val="50000"/>
                  </a:schemeClr>
                </a:solidFill>
              </a:defRPr>
            </a:lvl1pPr>
          </a:lstStyle>
          <a:p>
            <a:pPr lvl="0"/>
            <a:r>
              <a:rPr lang="en-US" dirty="0"/>
              <a:t>Co-founder &amp; CEO</a:t>
            </a:r>
            <a:br>
              <a:rPr lang="en-US" dirty="0"/>
            </a:br>
            <a:r>
              <a:rPr lang="en-US" dirty="0" err="1"/>
              <a:t>erkka@viima.com</a:t>
            </a:r>
            <a:br>
              <a:rPr lang="en-US" dirty="0"/>
            </a:br>
            <a:r>
              <a:rPr lang="en-US" dirty="0"/>
              <a:t>+358 40 829 7811</a:t>
            </a:r>
          </a:p>
        </p:txBody>
      </p:sp>
      <p:sp>
        <p:nvSpPr>
          <p:cNvPr id="12" name="Rectangle 11">
            <a:extLst>
              <a:ext uri="{FF2B5EF4-FFF2-40B4-BE49-F238E27FC236}">
                <a16:creationId xmlns:a16="http://schemas.microsoft.com/office/drawing/2014/main" id="{7530E79D-98AA-0042-8589-66ABA8B44681}"/>
              </a:ext>
            </a:extLst>
          </p:cNvPr>
          <p:cNvSpPr/>
          <p:nvPr/>
        </p:nvSpPr>
        <p:spPr>
          <a:xfrm>
            <a:off x="2400" y="0"/>
            <a:ext cx="12189600" cy="72000"/>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9304E116-48B8-474E-B66A-C2DE3B795439}"/>
              </a:ext>
            </a:extLst>
          </p:cNvPr>
          <p:cNvSpPr txBox="1"/>
          <p:nvPr/>
        </p:nvSpPr>
        <p:spPr>
          <a:xfrm>
            <a:off x="5431395" y="6284044"/>
            <a:ext cx="1329210" cy="276999"/>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u="none" dirty="0">
                <a:solidFill>
                  <a:schemeClr val="tx2"/>
                </a:solidFill>
                <a:hlinkClick r:id="rId4">
                  <a:extLst>
                    <a:ext uri="{A12FA001-AC4F-418D-AE19-62706E023703}">
                      <ahyp:hlinkClr xmlns:ahyp="http://schemas.microsoft.com/office/drawing/2018/hyperlinkcolor" val="tx"/>
                    </a:ext>
                  </a:extLst>
                </a:hlinkClick>
              </a:rPr>
              <a:t>www.viima.com</a:t>
            </a:r>
            <a:endParaRPr lang="en-US" sz="1200" u="none" dirty="0">
              <a:solidFill>
                <a:schemeClr val="tx2"/>
              </a:solidFill>
            </a:endParaRPr>
          </a:p>
        </p:txBody>
      </p:sp>
      <p:sp>
        <p:nvSpPr>
          <p:cNvPr id="18" name="Picture Placeholder 17">
            <a:extLst>
              <a:ext uri="{FF2B5EF4-FFF2-40B4-BE49-F238E27FC236}">
                <a16:creationId xmlns:a16="http://schemas.microsoft.com/office/drawing/2014/main" id="{9C79B884-7E75-A041-9CF0-A2F80C3BE925}"/>
              </a:ext>
            </a:extLst>
          </p:cNvPr>
          <p:cNvSpPr>
            <a:spLocks noGrp="1"/>
          </p:cNvSpPr>
          <p:nvPr>
            <p:ph type="pic" sz="quarter" idx="13" hasCustomPrompt="1"/>
          </p:nvPr>
        </p:nvSpPr>
        <p:spPr>
          <a:xfrm>
            <a:off x="6240707" y="3789040"/>
            <a:ext cx="493712" cy="493712"/>
          </a:xfrm>
          <a:prstGeom prst="rect">
            <a:avLst/>
          </a:prstGeom>
        </p:spPr>
        <p:txBody>
          <a:bodyPr>
            <a:normAutofit/>
          </a:bodyPr>
          <a:lstStyle>
            <a:lvl1pPr marL="0" indent="0" algn="ctr">
              <a:buNone/>
              <a:defRPr sz="1000"/>
            </a:lvl1pPr>
          </a:lstStyle>
          <a:p>
            <a:r>
              <a:rPr lang="en-US" dirty="0"/>
              <a:t>LI icon here</a:t>
            </a:r>
          </a:p>
        </p:txBody>
      </p:sp>
      <p:pic>
        <p:nvPicPr>
          <p:cNvPr id="9" name="Graphic 8">
            <a:extLst>
              <a:ext uri="{FF2B5EF4-FFF2-40B4-BE49-F238E27FC236}">
                <a16:creationId xmlns:a16="http://schemas.microsoft.com/office/drawing/2014/main" id="{32D6D86F-57C6-FE47-B531-8AB4C21C616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440001" y="6174000"/>
            <a:ext cx="1399583" cy="496799"/>
          </a:xfrm>
          <a:prstGeom prst="rect">
            <a:avLst/>
          </a:prstGeom>
        </p:spPr>
      </p:pic>
      <p:sp>
        <p:nvSpPr>
          <p:cNvPr id="13" name="Rectangle 12">
            <a:extLst>
              <a:ext uri="{FF2B5EF4-FFF2-40B4-BE49-F238E27FC236}">
                <a16:creationId xmlns:a16="http://schemas.microsoft.com/office/drawing/2014/main" id="{BD36B58B-7233-6D4F-A3F9-FE2863AFD9DD}"/>
              </a:ext>
            </a:extLst>
          </p:cNvPr>
          <p:cNvSpPr/>
          <p:nvPr userDrawn="1"/>
        </p:nvSpPr>
        <p:spPr>
          <a:xfrm>
            <a:off x="2400" y="0"/>
            <a:ext cx="12189600" cy="72000"/>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0A8A8662-A12D-3F4C-AEE9-FB27093D7EAE}"/>
              </a:ext>
            </a:extLst>
          </p:cNvPr>
          <p:cNvSpPr txBox="1"/>
          <p:nvPr userDrawn="1"/>
        </p:nvSpPr>
        <p:spPr>
          <a:xfrm>
            <a:off x="5431395" y="6284044"/>
            <a:ext cx="1329210" cy="276999"/>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u="none" dirty="0">
                <a:solidFill>
                  <a:schemeClr val="tx2"/>
                </a:solidFill>
                <a:hlinkClick r:id="rId4">
                  <a:extLst>
                    <a:ext uri="{A12FA001-AC4F-418D-AE19-62706E023703}">
                      <ahyp:hlinkClr xmlns:ahyp="http://schemas.microsoft.com/office/drawing/2018/hyperlinkcolor" val="tx"/>
                    </a:ext>
                  </a:extLst>
                </a:hlinkClick>
              </a:rPr>
              <a:t>www.viima.com</a:t>
            </a:r>
            <a:endParaRPr lang="en-US" sz="1200" u="none" dirty="0">
              <a:solidFill>
                <a:schemeClr val="tx2"/>
              </a:solidFill>
            </a:endParaRPr>
          </a:p>
        </p:txBody>
      </p:sp>
    </p:spTree>
    <p:extLst>
      <p:ext uri="{BB962C8B-B14F-4D97-AF65-F5344CB8AC3E}">
        <p14:creationId xmlns:p14="http://schemas.microsoft.com/office/powerpoint/2010/main" val="6720773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265A59C-90B8-974F-89D9-AF9031DAB8D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675800" y="2924883"/>
            <a:ext cx="2840400" cy="1008234"/>
          </a:xfrm>
          <a:prstGeom prst="rect">
            <a:avLst/>
          </a:prstGeom>
        </p:spPr>
      </p:pic>
      <p:sp>
        <p:nvSpPr>
          <p:cNvPr id="3" name="Rectangle 2">
            <a:extLst>
              <a:ext uri="{FF2B5EF4-FFF2-40B4-BE49-F238E27FC236}">
                <a16:creationId xmlns:a16="http://schemas.microsoft.com/office/drawing/2014/main" id="{FDC31D81-06F9-A343-BEBF-0D155A77528B}"/>
              </a:ext>
            </a:extLst>
          </p:cNvPr>
          <p:cNvSpPr/>
          <p:nvPr/>
        </p:nvSpPr>
        <p:spPr>
          <a:xfrm>
            <a:off x="2400" y="6786000"/>
            <a:ext cx="12189600" cy="72000"/>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phic 3">
            <a:extLst>
              <a:ext uri="{FF2B5EF4-FFF2-40B4-BE49-F238E27FC236}">
                <a16:creationId xmlns:a16="http://schemas.microsoft.com/office/drawing/2014/main" id="{5F66C288-A596-474D-AF55-EF5023DFF74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675800" y="2924883"/>
            <a:ext cx="2840400" cy="1008234"/>
          </a:xfrm>
          <a:prstGeom prst="rect">
            <a:avLst/>
          </a:prstGeom>
        </p:spPr>
      </p:pic>
      <p:sp>
        <p:nvSpPr>
          <p:cNvPr id="5" name="Rectangle 4">
            <a:extLst>
              <a:ext uri="{FF2B5EF4-FFF2-40B4-BE49-F238E27FC236}">
                <a16:creationId xmlns:a16="http://schemas.microsoft.com/office/drawing/2014/main" id="{F8B739EE-55BA-AA4D-A030-72268D21BF5C}"/>
              </a:ext>
            </a:extLst>
          </p:cNvPr>
          <p:cNvSpPr/>
          <p:nvPr userDrawn="1"/>
        </p:nvSpPr>
        <p:spPr>
          <a:xfrm>
            <a:off x="2400" y="6786000"/>
            <a:ext cx="12189600" cy="72000"/>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0481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Image Le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BD73D-9E76-B649-8914-B9339D58CCF7}"/>
              </a:ext>
            </a:extLst>
          </p:cNvPr>
          <p:cNvSpPr>
            <a:spLocks noGrp="1"/>
          </p:cNvSpPr>
          <p:nvPr>
            <p:ph type="title" hasCustomPrompt="1"/>
          </p:nvPr>
        </p:nvSpPr>
        <p:spPr>
          <a:xfrm>
            <a:off x="5663952" y="187201"/>
            <a:ext cx="6176448" cy="1327735"/>
          </a:xfrm>
          <a:prstGeom prst="rect">
            <a:avLst/>
          </a:prstGeom>
        </p:spPr>
        <p:txBody>
          <a:bodyPr anchor="ctr">
            <a:normAutofit/>
          </a:bodyPr>
          <a:lstStyle>
            <a:lvl1pPr algn="l">
              <a:defRPr sz="3200" b="1"/>
            </a:lvl1pPr>
          </a:lstStyle>
          <a:p>
            <a:r>
              <a:rPr lang="en-US" dirty="0"/>
              <a:t>Cool Stuff</a:t>
            </a:r>
            <a:endParaRPr lang="fi-FI" dirty="0"/>
          </a:p>
        </p:txBody>
      </p:sp>
      <p:sp>
        <p:nvSpPr>
          <p:cNvPr id="3" name="Picture Placeholder 2">
            <a:extLst>
              <a:ext uri="{FF2B5EF4-FFF2-40B4-BE49-F238E27FC236}">
                <a16:creationId xmlns:a16="http://schemas.microsoft.com/office/drawing/2014/main" id="{6638CF56-BB3F-8343-A6CA-6259C602182E}"/>
              </a:ext>
            </a:extLst>
          </p:cNvPr>
          <p:cNvSpPr>
            <a:spLocks noGrp="1"/>
          </p:cNvSpPr>
          <p:nvPr>
            <p:ph type="pic" idx="1" hasCustomPrompt="1"/>
          </p:nvPr>
        </p:nvSpPr>
        <p:spPr>
          <a:xfrm>
            <a:off x="0" y="0"/>
            <a:ext cx="4943872" cy="6858000"/>
          </a:xfrm>
          <a:prstGeom prst="rect">
            <a:avLst/>
          </a:prstGeom>
          <a:blipFill dpi="0" rotWithShape="1">
            <a:blip r:embed="rId2"/>
            <a:srcRect/>
            <a:stretch>
              <a:fillRect/>
            </a:stretch>
          </a:blipFill>
        </p:spPr>
        <p:txBody>
          <a:bodyPr anchor="ct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i-FI" dirty="0" err="1"/>
              <a:t>Insert</a:t>
            </a:r>
            <a:r>
              <a:rPr lang="fi-FI" dirty="0"/>
              <a:t> image </a:t>
            </a:r>
            <a:r>
              <a:rPr lang="fi-FI" dirty="0" err="1"/>
              <a:t>here</a:t>
            </a:r>
            <a:endParaRPr lang="fi-FI" dirty="0"/>
          </a:p>
        </p:txBody>
      </p:sp>
      <p:sp>
        <p:nvSpPr>
          <p:cNvPr id="4" name="Text Placeholder 3">
            <a:extLst>
              <a:ext uri="{FF2B5EF4-FFF2-40B4-BE49-F238E27FC236}">
                <a16:creationId xmlns:a16="http://schemas.microsoft.com/office/drawing/2014/main" id="{D67FCBE2-F567-3148-B811-BC56412B0915}"/>
              </a:ext>
            </a:extLst>
          </p:cNvPr>
          <p:cNvSpPr>
            <a:spLocks noGrp="1"/>
          </p:cNvSpPr>
          <p:nvPr>
            <p:ph type="body" sz="half" idx="2" hasCustomPrompt="1"/>
          </p:nvPr>
        </p:nvSpPr>
        <p:spPr>
          <a:xfrm>
            <a:off x="5663952" y="1771376"/>
            <a:ext cx="6176448" cy="4402623"/>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rgbClr val="777777"/>
                </a:solidFill>
                <a:effectLst/>
                <a:uLnTx/>
                <a:uFillTx/>
                <a:latin typeface="Noto Sans" panose="020B0502040504020204" pitchFamily="34" charset="0"/>
                <a:ea typeface="+mn-ea"/>
                <a:cs typeface="+mn-cs"/>
              </a:rPr>
              <a:t>We’re on a mission to help organizations </a:t>
            </a:r>
            <a:r>
              <a:rPr kumimoji="0" lang="en-US" sz="2400" b="1" i="0" u="none" strike="noStrike" kern="1200" cap="none" spc="0" normalizeH="0" baseline="0" noProof="0" dirty="0">
                <a:ln>
                  <a:noFill/>
                </a:ln>
                <a:solidFill>
                  <a:srgbClr val="777777"/>
                </a:solidFill>
                <a:effectLst/>
                <a:uLnTx/>
                <a:uFillTx/>
                <a:latin typeface="Noto Sans" panose="020B0502040504020204" pitchFamily="34" charset="0"/>
                <a:ea typeface="+mn-ea"/>
                <a:cs typeface="+mn-cs"/>
              </a:rPr>
              <a:t>make more innovation happen.</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400" b="1" i="0" u="none" strike="noStrike" kern="1200" cap="none" spc="0" normalizeH="0" baseline="0" noProof="0" dirty="0">
              <a:ln>
                <a:noFill/>
              </a:ln>
              <a:solidFill>
                <a:srgbClr val="777777"/>
              </a:solidFill>
              <a:effectLst/>
              <a:uLnTx/>
              <a:uFillTx/>
              <a:latin typeface="Noto Sans" panose="020B0502040504020204" pitchFamily="34"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1" i="0" u="none" strike="noStrike" kern="1200" cap="none" spc="0" normalizeH="0" baseline="0" noProof="0" dirty="0">
                <a:ln>
                  <a:noFill/>
                </a:ln>
                <a:solidFill>
                  <a:srgbClr val="777777"/>
                </a:solidFill>
                <a:effectLst/>
                <a:uLnTx/>
                <a:uFillTx/>
                <a:latin typeface="Noto Sans" panose="020B0502040504020204" pitchFamily="34" charset="0"/>
                <a:ea typeface="+mn-ea"/>
                <a:cs typeface="+mn-cs"/>
              </a:rPr>
              <a:t>…but we can’t do it alone.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400" b="1" i="0" u="none" strike="noStrike" kern="1200" cap="none" spc="0" normalizeH="0" baseline="0" noProof="0" dirty="0">
              <a:ln>
                <a:noFill/>
              </a:ln>
              <a:solidFill>
                <a:srgbClr val="777777"/>
              </a:solidFill>
              <a:effectLst/>
              <a:uLnTx/>
              <a:uFillTx/>
              <a:latin typeface="Noto Sans" panose="020B0502040504020204" pitchFamily="34"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rgbClr val="777777"/>
                </a:solidFill>
                <a:effectLst/>
                <a:uLnTx/>
                <a:uFillTx/>
                <a:latin typeface="Noto Sans" panose="020B0502040504020204" pitchFamily="34" charset="0"/>
                <a:ea typeface="+mn-ea"/>
                <a:cs typeface="+mn-cs"/>
              </a:rPr>
              <a:t>Our Partner Program is designed to give you the tools to help your customers innovate better – and to </a:t>
            </a:r>
            <a:r>
              <a:rPr kumimoji="0" lang="en-US" sz="2400" b="1" i="0" u="none" strike="noStrike" kern="1200" cap="none" spc="0" normalizeH="0" baseline="0" noProof="0" dirty="0">
                <a:ln>
                  <a:noFill/>
                </a:ln>
                <a:solidFill>
                  <a:srgbClr val="777777"/>
                </a:solidFill>
                <a:effectLst/>
                <a:uLnTx/>
                <a:uFillTx/>
                <a:latin typeface="Noto Sans" panose="020B0502040504020204" pitchFamily="34" charset="0"/>
                <a:ea typeface="+mn-ea"/>
                <a:cs typeface="+mn-cs"/>
              </a:rPr>
              <a:t>grow your business</a:t>
            </a:r>
            <a:r>
              <a:rPr kumimoji="0" lang="en-US" sz="2400" b="0" i="0" u="none" strike="noStrike" kern="1200" cap="none" spc="0" normalizeH="0" baseline="0" noProof="0" dirty="0">
                <a:ln>
                  <a:noFill/>
                </a:ln>
                <a:solidFill>
                  <a:srgbClr val="777777"/>
                </a:solidFill>
                <a:effectLst/>
                <a:uLnTx/>
                <a:uFillTx/>
                <a:latin typeface="Noto Sans" panose="020B0502040504020204" pitchFamily="34" charset="0"/>
                <a:ea typeface="+mn-ea"/>
                <a:cs typeface="+mn-cs"/>
              </a:rPr>
              <a:t> in the process.</a:t>
            </a:r>
          </a:p>
        </p:txBody>
      </p:sp>
      <p:pic>
        <p:nvPicPr>
          <p:cNvPr id="8" name="Graphic 7">
            <a:extLst>
              <a:ext uri="{FF2B5EF4-FFF2-40B4-BE49-F238E27FC236}">
                <a16:creationId xmlns:a16="http://schemas.microsoft.com/office/drawing/2014/main" id="{34595B80-48D8-AC4D-8106-FA6E428E3EC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440000" y="6174000"/>
            <a:ext cx="1400400" cy="497089"/>
          </a:xfrm>
          <a:prstGeom prst="rect">
            <a:avLst/>
          </a:prstGeom>
        </p:spPr>
      </p:pic>
      <p:pic>
        <p:nvPicPr>
          <p:cNvPr id="6" name="Graphic 5">
            <a:extLst>
              <a:ext uri="{FF2B5EF4-FFF2-40B4-BE49-F238E27FC236}">
                <a16:creationId xmlns:a16="http://schemas.microsoft.com/office/drawing/2014/main" id="{CEE1C0B5-124B-714A-985A-6D0CC1CD582D}"/>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440000" y="6174000"/>
            <a:ext cx="1400400" cy="497089"/>
          </a:xfrm>
          <a:prstGeom prst="rect">
            <a:avLst/>
          </a:prstGeom>
        </p:spPr>
      </p:pic>
    </p:spTree>
    <p:extLst>
      <p:ext uri="{BB962C8B-B14F-4D97-AF65-F5344CB8AC3E}">
        <p14:creationId xmlns:p14="http://schemas.microsoft.com/office/powerpoint/2010/main" val="1050828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creenshot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708ED-3A22-D347-803C-79CD9B5B9E6B}"/>
              </a:ext>
            </a:extLst>
          </p:cNvPr>
          <p:cNvSpPr>
            <a:spLocks noGrp="1"/>
          </p:cNvSpPr>
          <p:nvPr>
            <p:ph type="title" hasCustomPrompt="1"/>
          </p:nvPr>
        </p:nvSpPr>
        <p:spPr>
          <a:xfrm>
            <a:off x="553705" y="188640"/>
            <a:ext cx="5791471" cy="1325563"/>
          </a:xfrm>
          <a:prstGeom prst="rect">
            <a:avLst/>
          </a:prstGeom>
        </p:spPr>
        <p:txBody>
          <a:bodyPr>
            <a:normAutofit/>
          </a:bodyPr>
          <a:lstStyle>
            <a:lvl1pPr algn="l">
              <a:defRPr sz="3200" b="1"/>
            </a:lvl1pPr>
          </a:lstStyle>
          <a:p>
            <a:r>
              <a:rPr lang="en-US" dirty="0"/>
              <a:t>About Viima</a:t>
            </a:r>
            <a:endParaRPr lang="fi-FI" dirty="0"/>
          </a:p>
        </p:txBody>
      </p:sp>
      <p:pic>
        <p:nvPicPr>
          <p:cNvPr id="9" name="Picture 8" descr="A screenshot of a computer&#10;&#10;Description automatically generated">
            <a:extLst>
              <a:ext uri="{FF2B5EF4-FFF2-40B4-BE49-F238E27FC236}">
                <a16:creationId xmlns:a16="http://schemas.microsoft.com/office/drawing/2014/main" id="{74678209-F2AD-BB41-B9E2-53B775BEFC94}"/>
              </a:ext>
            </a:extLst>
          </p:cNvPr>
          <p:cNvPicPr>
            <a:picLocks noChangeAspect="1"/>
          </p:cNvPicPr>
          <p:nvPr/>
        </p:nvPicPr>
        <p:blipFill>
          <a:blip r:embed="rId2"/>
          <a:stretch>
            <a:fillRect/>
          </a:stretch>
        </p:blipFill>
        <p:spPr>
          <a:xfrm>
            <a:off x="6705217" y="1063339"/>
            <a:ext cx="7887727" cy="4764187"/>
          </a:xfrm>
          <a:prstGeom prst="rect">
            <a:avLst/>
          </a:prstGeom>
        </p:spPr>
      </p:pic>
      <p:pic>
        <p:nvPicPr>
          <p:cNvPr id="11" name="Graphic 10">
            <a:extLst>
              <a:ext uri="{FF2B5EF4-FFF2-40B4-BE49-F238E27FC236}">
                <a16:creationId xmlns:a16="http://schemas.microsoft.com/office/drawing/2014/main" id="{DEBD64E9-2DEE-AE4B-9546-5E86A1A2068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440000" y="6174000"/>
            <a:ext cx="1400400" cy="497089"/>
          </a:xfrm>
          <a:prstGeom prst="rect">
            <a:avLst/>
          </a:prstGeom>
        </p:spPr>
      </p:pic>
      <p:pic>
        <p:nvPicPr>
          <p:cNvPr id="6" name="Picture 5" descr="A screenshot of a computer&#10;&#10;Description automatically generated">
            <a:extLst>
              <a:ext uri="{FF2B5EF4-FFF2-40B4-BE49-F238E27FC236}">
                <a16:creationId xmlns:a16="http://schemas.microsoft.com/office/drawing/2014/main" id="{C4B27F4D-788D-784F-8161-2376DA214DA4}"/>
              </a:ext>
            </a:extLst>
          </p:cNvPr>
          <p:cNvPicPr>
            <a:picLocks noChangeAspect="1"/>
          </p:cNvPicPr>
          <p:nvPr userDrawn="1"/>
        </p:nvPicPr>
        <p:blipFill>
          <a:blip r:embed="rId2"/>
          <a:stretch>
            <a:fillRect/>
          </a:stretch>
        </p:blipFill>
        <p:spPr>
          <a:xfrm>
            <a:off x="6705217" y="1063339"/>
            <a:ext cx="7887727" cy="4764187"/>
          </a:xfrm>
          <a:prstGeom prst="rect">
            <a:avLst/>
          </a:prstGeom>
        </p:spPr>
      </p:pic>
      <p:pic>
        <p:nvPicPr>
          <p:cNvPr id="7" name="Graphic 6">
            <a:extLst>
              <a:ext uri="{FF2B5EF4-FFF2-40B4-BE49-F238E27FC236}">
                <a16:creationId xmlns:a16="http://schemas.microsoft.com/office/drawing/2014/main" id="{88606507-7840-A647-A169-07644F646B7E}"/>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440000" y="6174000"/>
            <a:ext cx="1400400" cy="497089"/>
          </a:xfrm>
          <a:prstGeom prst="rect">
            <a:avLst/>
          </a:prstGeom>
        </p:spPr>
      </p:pic>
      <p:sp>
        <p:nvSpPr>
          <p:cNvPr id="5" name="Text Placeholder 4">
            <a:extLst>
              <a:ext uri="{FF2B5EF4-FFF2-40B4-BE49-F238E27FC236}">
                <a16:creationId xmlns:a16="http://schemas.microsoft.com/office/drawing/2014/main" id="{3DFFB27B-499E-1949-8A75-393A023B404A}"/>
              </a:ext>
            </a:extLst>
          </p:cNvPr>
          <p:cNvSpPr>
            <a:spLocks noGrp="1"/>
          </p:cNvSpPr>
          <p:nvPr>
            <p:ph type="body" sz="quarter" idx="10" hasCustomPrompt="1"/>
          </p:nvPr>
        </p:nvSpPr>
        <p:spPr>
          <a:xfrm>
            <a:off x="553706" y="1771377"/>
            <a:ext cx="5791471" cy="4402622"/>
          </a:xfrm>
        </p:spPr>
        <p:txBody>
          <a:bodyPr>
            <a:normAutofit/>
          </a:bodyPr>
          <a:lstStyle>
            <a:lvl1pPr marL="0" indent="0">
              <a:buNone/>
              <a:defRPr sz="2000"/>
            </a:lvl1pPr>
          </a:lstStyle>
          <a:p>
            <a:pPr lvl="0"/>
            <a:r>
              <a:rPr lang="en" dirty="0"/>
              <a:t>We’re on a mission to help organizations make more innovation happen.</a:t>
            </a:r>
          </a:p>
          <a:p>
            <a:pPr lvl="0"/>
            <a:endParaRPr lang="en" dirty="0"/>
          </a:p>
          <a:p>
            <a:pPr lvl="0"/>
            <a:r>
              <a:rPr lang="en" dirty="0"/>
              <a:t>…but we can’t do it alone.</a:t>
            </a:r>
          </a:p>
          <a:p>
            <a:pPr lvl="0"/>
            <a:endParaRPr lang="en" dirty="0"/>
          </a:p>
          <a:p>
            <a:pPr lvl="0"/>
            <a:r>
              <a:rPr lang="en" dirty="0"/>
              <a:t>Our Partner Program is designed to give you the tools to help your customers innovate better – and to grow your business in the process.</a:t>
            </a:r>
          </a:p>
        </p:txBody>
      </p:sp>
    </p:spTree>
    <p:extLst>
      <p:ext uri="{BB962C8B-B14F-4D97-AF65-F5344CB8AC3E}">
        <p14:creationId xmlns:p14="http://schemas.microsoft.com/office/powerpoint/2010/main" val="3691099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duct">
    <p:spTree>
      <p:nvGrpSpPr>
        <p:cNvPr id="1" name=""/>
        <p:cNvGrpSpPr/>
        <p:nvPr/>
      </p:nvGrpSpPr>
      <p:grpSpPr>
        <a:xfrm>
          <a:off x="0" y="0"/>
          <a:ext cx="0" cy="0"/>
          <a:chOff x="0" y="0"/>
          <a:chExt cx="0" cy="0"/>
        </a:xfrm>
      </p:grpSpPr>
      <p:sp>
        <p:nvSpPr>
          <p:cNvPr id="20" name="Content Placeholder 18">
            <a:extLst>
              <a:ext uri="{FF2B5EF4-FFF2-40B4-BE49-F238E27FC236}">
                <a16:creationId xmlns:a16="http://schemas.microsoft.com/office/drawing/2014/main" id="{D999757C-9152-4E42-A0CA-35401BD12F57}"/>
              </a:ext>
            </a:extLst>
          </p:cNvPr>
          <p:cNvSpPr>
            <a:spLocks noGrp="1" noChangeAspect="1"/>
          </p:cNvSpPr>
          <p:nvPr>
            <p:ph sz="quarter" idx="12" hasCustomPrompt="1"/>
          </p:nvPr>
        </p:nvSpPr>
        <p:spPr>
          <a:xfrm>
            <a:off x="1127448" y="3964090"/>
            <a:ext cx="1980000" cy="1980000"/>
          </a:xfrm>
          <a:prstGeom prst="ellipse">
            <a:avLst/>
          </a:prstGeom>
          <a:solidFill>
            <a:schemeClr val="accent1"/>
          </a:solidFill>
          <a:ln>
            <a:noFill/>
          </a:ln>
        </p:spPr>
        <p:txBody>
          <a:bodyPr lIns="36000" tIns="36000" rIns="36000" bIns="36000" anchor="ctr" anchorCtr="0">
            <a:noAutofit/>
          </a:bodyPr>
          <a:lstStyle>
            <a:lvl1pPr marL="0" indent="0" algn="ctr">
              <a:lnSpc>
                <a:spcPct val="100000"/>
              </a:lnSpc>
              <a:buNone/>
              <a:defRPr sz="1300" b="1">
                <a:solidFill>
                  <a:schemeClr val="bg1"/>
                </a:solidFill>
              </a:defRPr>
            </a:lvl1pPr>
            <a:lvl2pPr>
              <a:defRPr sz="1200"/>
            </a:lvl2pPr>
            <a:lvl3pPr>
              <a:defRPr sz="1100"/>
            </a:lvl3pPr>
            <a:lvl4pPr>
              <a:defRPr sz="1050"/>
            </a:lvl4pPr>
            <a:lvl5pPr>
              <a:defRPr sz="1050"/>
            </a:lvl5pPr>
          </a:lstStyle>
          <a:p>
            <a:pPr lvl="0"/>
            <a:r>
              <a:rPr lang="fi-FI" dirty="0" err="1"/>
              <a:t>Engaging</a:t>
            </a:r>
            <a:r>
              <a:rPr lang="fi-FI" dirty="0"/>
              <a:t> &amp; </a:t>
            </a:r>
            <a:r>
              <a:rPr lang="fi-FI" dirty="0" err="1"/>
              <a:t>fun</a:t>
            </a:r>
            <a:br>
              <a:rPr lang="fi-FI" dirty="0"/>
            </a:br>
            <a:r>
              <a:rPr lang="fi-FI" dirty="0" err="1"/>
              <a:t>tool</a:t>
            </a:r>
            <a:r>
              <a:rPr lang="fi-FI" dirty="0"/>
              <a:t> to </a:t>
            </a:r>
            <a:r>
              <a:rPr lang="fi-FI" dirty="0" err="1"/>
              <a:t>use</a:t>
            </a:r>
            <a:endParaRPr lang="fi-FI" dirty="0"/>
          </a:p>
        </p:txBody>
      </p:sp>
      <p:sp>
        <p:nvSpPr>
          <p:cNvPr id="19" name="Content Placeholder 18">
            <a:extLst>
              <a:ext uri="{FF2B5EF4-FFF2-40B4-BE49-F238E27FC236}">
                <a16:creationId xmlns:a16="http://schemas.microsoft.com/office/drawing/2014/main" id="{5122B097-262F-F847-8152-FADDC4693DF9}"/>
              </a:ext>
            </a:extLst>
          </p:cNvPr>
          <p:cNvSpPr>
            <a:spLocks noGrp="1" noChangeAspect="1"/>
          </p:cNvSpPr>
          <p:nvPr>
            <p:ph sz="quarter" idx="11" hasCustomPrompt="1"/>
          </p:nvPr>
        </p:nvSpPr>
        <p:spPr>
          <a:xfrm>
            <a:off x="9237439" y="4221289"/>
            <a:ext cx="1980000" cy="1980000"/>
          </a:xfrm>
          <a:prstGeom prst="ellipse">
            <a:avLst/>
          </a:prstGeom>
          <a:solidFill>
            <a:schemeClr val="accent2"/>
          </a:solidFill>
          <a:ln>
            <a:noFill/>
          </a:ln>
        </p:spPr>
        <p:txBody>
          <a:bodyPr lIns="36000" tIns="36000" rIns="36000" bIns="36000" anchor="ctr" anchorCtr="0">
            <a:noAutofit/>
          </a:bodyPr>
          <a:lstStyle>
            <a:lvl1pPr marL="0" indent="0" algn="ctr">
              <a:lnSpc>
                <a:spcPct val="100000"/>
              </a:lnSpc>
              <a:buNone/>
              <a:defRPr sz="1300" b="1">
                <a:solidFill>
                  <a:schemeClr val="bg1"/>
                </a:solidFill>
              </a:defRPr>
            </a:lvl1pPr>
            <a:lvl2pPr>
              <a:defRPr sz="1200"/>
            </a:lvl2pPr>
            <a:lvl3pPr>
              <a:defRPr sz="1100"/>
            </a:lvl3pPr>
            <a:lvl4pPr>
              <a:defRPr sz="1050"/>
            </a:lvl4pPr>
            <a:lvl5pPr>
              <a:defRPr sz="1050"/>
            </a:lvl5pPr>
          </a:lstStyle>
          <a:p>
            <a:pPr lvl="0"/>
            <a:r>
              <a:rPr lang="fi-FI" dirty="0" err="1"/>
              <a:t>Engaging</a:t>
            </a:r>
            <a:r>
              <a:rPr lang="fi-FI" dirty="0"/>
              <a:t> &amp; </a:t>
            </a:r>
            <a:r>
              <a:rPr lang="fi-FI" dirty="0" err="1"/>
              <a:t>fun</a:t>
            </a:r>
            <a:br>
              <a:rPr lang="fi-FI" dirty="0"/>
            </a:br>
            <a:r>
              <a:rPr lang="fi-FI" dirty="0" err="1"/>
              <a:t>tool</a:t>
            </a:r>
            <a:r>
              <a:rPr lang="fi-FI" dirty="0"/>
              <a:t> to </a:t>
            </a:r>
            <a:r>
              <a:rPr lang="fi-FI" dirty="0" err="1"/>
              <a:t>use</a:t>
            </a:r>
            <a:endParaRPr lang="fi-FI" dirty="0"/>
          </a:p>
        </p:txBody>
      </p:sp>
      <p:pic>
        <p:nvPicPr>
          <p:cNvPr id="9" name="Picture 8" descr="A screenshot of a computer&#10;&#10;Description automatically generated">
            <a:extLst>
              <a:ext uri="{FF2B5EF4-FFF2-40B4-BE49-F238E27FC236}">
                <a16:creationId xmlns:a16="http://schemas.microsoft.com/office/drawing/2014/main" id="{74678209-F2AD-BB41-B9E2-53B775BEFC94}"/>
              </a:ext>
            </a:extLst>
          </p:cNvPr>
          <p:cNvPicPr>
            <a:picLocks noChangeAspect="1"/>
          </p:cNvPicPr>
          <p:nvPr/>
        </p:nvPicPr>
        <p:blipFill>
          <a:blip r:embed="rId2"/>
          <a:stretch>
            <a:fillRect/>
          </a:stretch>
        </p:blipFill>
        <p:spPr>
          <a:xfrm>
            <a:off x="2207568" y="1257102"/>
            <a:ext cx="7887727" cy="4764187"/>
          </a:xfrm>
          <a:prstGeom prst="rect">
            <a:avLst/>
          </a:prstGeom>
        </p:spPr>
      </p:pic>
      <p:pic>
        <p:nvPicPr>
          <p:cNvPr id="11" name="Graphic 10">
            <a:extLst>
              <a:ext uri="{FF2B5EF4-FFF2-40B4-BE49-F238E27FC236}">
                <a16:creationId xmlns:a16="http://schemas.microsoft.com/office/drawing/2014/main" id="{DEBD64E9-2DEE-AE4B-9546-5E86A1A2068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440000" y="6174000"/>
            <a:ext cx="1400400" cy="497089"/>
          </a:xfrm>
          <a:prstGeom prst="rect">
            <a:avLst/>
          </a:prstGeom>
        </p:spPr>
      </p:pic>
      <p:sp>
        <p:nvSpPr>
          <p:cNvPr id="6" name="Text Placeholder 5">
            <a:extLst>
              <a:ext uri="{FF2B5EF4-FFF2-40B4-BE49-F238E27FC236}">
                <a16:creationId xmlns:a16="http://schemas.microsoft.com/office/drawing/2014/main" id="{7CBB7B0B-4952-4D4D-8F89-E2E431C8A33B}"/>
              </a:ext>
            </a:extLst>
          </p:cNvPr>
          <p:cNvSpPr>
            <a:spLocks noGrp="1"/>
          </p:cNvSpPr>
          <p:nvPr>
            <p:ph type="body" sz="quarter" idx="10" hasCustomPrompt="1"/>
          </p:nvPr>
        </p:nvSpPr>
        <p:spPr>
          <a:xfrm>
            <a:off x="3359696" y="188641"/>
            <a:ext cx="5472608" cy="1325562"/>
          </a:xfrm>
          <a:prstGeom prst="rect">
            <a:avLst/>
          </a:prstGeom>
        </p:spPr>
        <p:txBody>
          <a:bodyPr anchor="ctr">
            <a:noAutofit/>
          </a:bodyPr>
          <a:lstStyle>
            <a:lvl1pPr marL="0" indent="0" algn="ctr">
              <a:buNone/>
              <a:defRPr sz="3200" b="1" cap="none" spc="0">
                <a:ln w="0"/>
                <a:solidFill>
                  <a:schemeClr val="tx1"/>
                </a:solidFill>
                <a:effectLst/>
              </a:defRPr>
            </a:lvl1pPr>
          </a:lstStyle>
          <a:p>
            <a:pPr lvl="0"/>
            <a:r>
              <a:rPr lang="fi-FI" dirty="0"/>
              <a:t>The Tool in Brief</a:t>
            </a:r>
          </a:p>
        </p:txBody>
      </p:sp>
      <p:sp>
        <p:nvSpPr>
          <p:cNvPr id="21" name="Content Placeholder 18">
            <a:extLst>
              <a:ext uri="{FF2B5EF4-FFF2-40B4-BE49-F238E27FC236}">
                <a16:creationId xmlns:a16="http://schemas.microsoft.com/office/drawing/2014/main" id="{C5EDA791-D292-0E43-808B-FA17F4ABFDA4}"/>
              </a:ext>
            </a:extLst>
          </p:cNvPr>
          <p:cNvSpPr>
            <a:spLocks noGrp="1" noChangeAspect="1"/>
          </p:cNvSpPr>
          <p:nvPr>
            <p:ph sz="quarter" idx="13" hasCustomPrompt="1"/>
          </p:nvPr>
        </p:nvSpPr>
        <p:spPr>
          <a:xfrm>
            <a:off x="361224" y="1314950"/>
            <a:ext cx="1980000" cy="1980000"/>
          </a:xfrm>
          <a:prstGeom prst="ellipse">
            <a:avLst/>
          </a:prstGeom>
          <a:solidFill>
            <a:schemeClr val="accent2"/>
          </a:solidFill>
          <a:ln>
            <a:noFill/>
          </a:ln>
        </p:spPr>
        <p:txBody>
          <a:bodyPr lIns="36000" tIns="36000" rIns="36000" bIns="36000" anchor="ctr" anchorCtr="0">
            <a:noAutofit/>
          </a:bodyPr>
          <a:lstStyle>
            <a:lvl1pPr marL="0" indent="0" algn="ctr">
              <a:lnSpc>
                <a:spcPct val="100000"/>
              </a:lnSpc>
              <a:buNone/>
              <a:defRPr sz="1300" b="1">
                <a:solidFill>
                  <a:schemeClr val="bg1"/>
                </a:solidFill>
              </a:defRPr>
            </a:lvl1pPr>
            <a:lvl2pPr>
              <a:defRPr sz="1200"/>
            </a:lvl2pPr>
            <a:lvl3pPr>
              <a:defRPr sz="1100"/>
            </a:lvl3pPr>
            <a:lvl4pPr>
              <a:defRPr sz="1050"/>
            </a:lvl4pPr>
            <a:lvl5pPr>
              <a:defRPr sz="1050"/>
            </a:lvl5pPr>
          </a:lstStyle>
          <a:p>
            <a:pPr lvl="0"/>
            <a:r>
              <a:rPr lang="fi-FI" dirty="0" err="1"/>
              <a:t>Engaging</a:t>
            </a:r>
            <a:r>
              <a:rPr lang="fi-FI" dirty="0"/>
              <a:t> &amp; </a:t>
            </a:r>
            <a:r>
              <a:rPr lang="fi-FI" dirty="0" err="1"/>
              <a:t>fun</a:t>
            </a:r>
            <a:br>
              <a:rPr lang="fi-FI" dirty="0"/>
            </a:br>
            <a:r>
              <a:rPr lang="fi-FI" dirty="0" err="1"/>
              <a:t>tool</a:t>
            </a:r>
            <a:r>
              <a:rPr lang="fi-FI" dirty="0"/>
              <a:t> to </a:t>
            </a:r>
            <a:r>
              <a:rPr lang="fi-FI" dirty="0" err="1"/>
              <a:t>use</a:t>
            </a:r>
            <a:endParaRPr lang="fi-FI" dirty="0"/>
          </a:p>
        </p:txBody>
      </p:sp>
      <p:sp>
        <p:nvSpPr>
          <p:cNvPr id="22" name="Content Placeholder 18">
            <a:extLst>
              <a:ext uri="{FF2B5EF4-FFF2-40B4-BE49-F238E27FC236}">
                <a16:creationId xmlns:a16="http://schemas.microsoft.com/office/drawing/2014/main" id="{53F4EA65-677B-244F-9240-D1D01108CA8B}"/>
              </a:ext>
            </a:extLst>
          </p:cNvPr>
          <p:cNvSpPr>
            <a:spLocks noGrp="1" noChangeAspect="1"/>
          </p:cNvSpPr>
          <p:nvPr>
            <p:ph sz="quarter" idx="14" hasCustomPrompt="1"/>
          </p:nvPr>
        </p:nvSpPr>
        <p:spPr>
          <a:xfrm>
            <a:off x="9540000" y="1257102"/>
            <a:ext cx="1980000" cy="1980000"/>
          </a:xfrm>
          <a:prstGeom prst="ellipse">
            <a:avLst/>
          </a:prstGeom>
          <a:solidFill>
            <a:schemeClr val="accent1"/>
          </a:solidFill>
          <a:ln>
            <a:noFill/>
          </a:ln>
        </p:spPr>
        <p:txBody>
          <a:bodyPr lIns="36000" tIns="36000" rIns="36000" bIns="36000" anchor="ctr" anchorCtr="0">
            <a:noAutofit/>
          </a:bodyPr>
          <a:lstStyle>
            <a:lvl1pPr marL="0" indent="0" algn="ctr">
              <a:lnSpc>
                <a:spcPct val="100000"/>
              </a:lnSpc>
              <a:buNone/>
              <a:defRPr sz="1300" b="1">
                <a:solidFill>
                  <a:schemeClr val="bg1"/>
                </a:solidFill>
              </a:defRPr>
            </a:lvl1pPr>
            <a:lvl2pPr>
              <a:defRPr sz="1200"/>
            </a:lvl2pPr>
            <a:lvl3pPr>
              <a:defRPr sz="1100"/>
            </a:lvl3pPr>
            <a:lvl4pPr>
              <a:defRPr sz="1050"/>
            </a:lvl4pPr>
            <a:lvl5pPr>
              <a:defRPr sz="1050"/>
            </a:lvl5pPr>
          </a:lstStyle>
          <a:p>
            <a:pPr lvl="0"/>
            <a:r>
              <a:rPr lang="fi-FI" dirty="0" err="1"/>
              <a:t>Engaging</a:t>
            </a:r>
            <a:r>
              <a:rPr lang="fi-FI" dirty="0"/>
              <a:t> &amp; </a:t>
            </a:r>
            <a:r>
              <a:rPr lang="fi-FI" dirty="0" err="1"/>
              <a:t>fun</a:t>
            </a:r>
            <a:br>
              <a:rPr lang="fi-FI" dirty="0"/>
            </a:br>
            <a:r>
              <a:rPr lang="fi-FI" dirty="0" err="1"/>
              <a:t>tool</a:t>
            </a:r>
            <a:r>
              <a:rPr lang="fi-FI" dirty="0"/>
              <a:t> to </a:t>
            </a:r>
            <a:r>
              <a:rPr lang="fi-FI" dirty="0" err="1"/>
              <a:t>use</a:t>
            </a:r>
            <a:endParaRPr lang="fi-FI" dirty="0"/>
          </a:p>
        </p:txBody>
      </p:sp>
      <p:pic>
        <p:nvPicPr>
          <p:cNvPr id="10" name="Picture 9" descr="A screenshot of a computer&#10;&#10;Description automatically generated">
            <a:extLst>
              <a:ext uri="{FF2B5EF4-FFF2-40B4-BE49-F238E27FC236}">
                <a16:creationId xmlns:a16="http://schemas.microsoft.com/office/drawing/2014/main" id="{1F128D22-C6E6-134F-9E6D-D0EEF900F793}"/>
              </a:ext>
            </a:extLst>
          </p:cNvPr>
          <p:cNvPicPr>
            <a:picLocks noChangeAspect="1"/>
          </p:cNvPicPr>
          <p:nvPr userDrawn="1"/>
        </p:nvPicPr>
        <p:blipFill>
          <a:blip r:embed="rId2"/>
          <a:stretch>
            <a:fillRect/>
          </a:stretch>
        </p:blipFill>
        <p:spPr>
          <a:xfrm>
            <a:off x="2207568" y="1257102"/>
            <a:ext cx="7887727" cy="4764187"/>
          </a:xfrm>
          <a:prstGeom prst="rect">
            <a:avLst/>
          </a:prstGeom>
        </p:spPr>
      </p:pic>
      <p:pic>
        <p:nvPicPr>
          <p:cNvPr id="12" name="Graphic 11">
            <a:extLst>
              <a:ext uri="{FF2B5EF4-FFF2-40B4-BE49-F238E27FC236}">
                <a16:creationId xmlns:a16="http://schemas.microsoft.com/office/drawing/2014/main" id="{F8E25981-03CE-C344-94EE-BFC8A843B1D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440000" y="6174000"/>
            <a:ext cx="1400400" cy="497089"/>
          </a:xfrm>
          <a:prstGeom prst="rect">
            <a:avLst/>
          </a:prstGeom>
        </p:spPr>
      </p:pic>
    </p:spTree>
    <p:extLst>
      <p:ext uri="{BB962C8B-B14F-4D97-AF65-F5344CB8AC3E}">
        <p14:creationId xmlns:p14="http://schemas.microsoft.com/office/powerpoint/2010/main" val="3018276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duct – Simple">
    <p:bg>
      <p:bgPr>
        <a:gradFill>
          <a:gsLst>
            <a:gs pos="0">
              <a:schemeClr val="bg1"/>
            </a:gs>
            <a:gs pos="87000">
              <a:schemeClr val="bg1">
                <a:lumMod val="95000"/>
              </a:schemeClr>
            </a:gs>
            <a:gs pos="100000">
              <a:srgbClr val="F0F0F0"/>
            </a:gs>
          </a:gsLst>
          <a:lin ang="4800000" scaled="0"/>
        </a:gradFill>
        <a:effectLst/>
      </p:bgPr>
    </p:bg>
    <p:spTree>
      <p:nvGrpSpPr>
        <p:cNvPr id="1" name=""/>
        <p:cNvGrpSpPr/>
        <p:nvPr/>
      </p:nvGrpSpPr>
      <p:grpSpPr>
        <a:xfrm>
          <a:off x="0" y="0"/>
          <a:ext cx="0" cy="0"/>
          <a:chOff x="0" y="0"/>
          <a:chExt cx="0" cy="0"/>
        </a:xfrm>
      </p:grpSpPr>
      <p:pic>
        <p:nvPicPr>
          <p:cNvPr id="7" name="Picture 6" descr="A screenshot of a computer&#10;&#10;Description automatically generated">
            <a:extLst>
              <a:ext uri="{FF2B5EF4-FFF2-40B4-BE49-F238E27FC236}">
                <a16:creationId xmlns:a16="http://schemas.microsoft.com/office/drawing/2014/main" id="{DC19BEEF-B3E8-4397-B947-1139537C90F4}"/>
              </a:ext>
            </a:extLst>
          </p:cNvPr>
          <p:cNvPicPr>
            <a:picLocks noChangeAspect="1"/>
          </p:cNvPicPr>
          <p:nvPr userDrawn="1"/>
        </p:nvPicPr>
        <p:blipFill>
          <a:blip r:embed="rId2"/>
          <a:stretch>
            <a:fillRect/>
          </a:stretch>
        </p:blipFill>
        <p:spPr>
          <a:xfrm>
            <a:off x="2207568" y="1257102"/>
            <a:ext cx="7887727" cy="4764187"/>
          </a:xfrm>
          <a:prstGeom prst="rect">
            <a:avLst/>
          </a:prstGeom>
        </p:spPr>
      </p:pic>
      <p:sp>
        <p:nvSpPr>
          <p:cNvPr id="8" name="Text Placeholder 5">
            <a:extLst>
              <a:ext uri="{FF2B5EF4-FFF2-40B4-BE49-F238E27FC236}">
                <a16:creationId xmlns:a16="http://schemas.microsoft.com/office/drawing/2014/main" id="{413331FE-9ECE-4055-AEAF-B64FEEB42D95}"/>
              </a:ext>
            </a:extLst>
          </p:cNvPr>
          <p:cNvSpPr>
            <a:spLocks noGrp="1"/>
          </p:cNvSpPr>
          <p:nvPr>
            <p:ph type="body" sz="quarter" idx="11" hasCustomPrompt="1"/>
          </p:nvPr>
        </p:nvSpPr>
        <p:spPr>
          <a:xfrm>
            <a:off x="3359696" y="188641"/>
            <a:ext cx="5472608" cy="1325561"/>
          </a:xfrm>
          <a:prstGeom prst="rect">
            <a:avLst/>
          </a:prstGeom>
        </p:spPr>
        <p:txBody>
          <a:bodyPr anchor="ctr">
            <a:noAutofit/>
          </a:bodyPr>
          <a:lstStyle>
            <a:lvl1pPr marL="0" indent="0" algn="ctr">
              <a:buNone/>
              <a:defRPr sz="3200" b="1" cap="none" spc="0">
                <a:ln w="0"/>
                <a:solidFill>
                  <a:schemeClr val="tx1"/>
                </a:solidFill>
                <a:effectLst/>
              </a:defRPr>
            </a:lvl1pPr>
          </a:lstStyle>
          <a:p>
            <a:pPr lvl="0"/>
            <a:r>
              <a:rPr lang="fi-FI" dirty="0"/>
              <a:t>Enter Viima.</a:t>
            </a:r>
          </a:p>
        </p:txBody>
      </p:sp>
    </p:spTree>
    <p:extLst>
      <p:ext uri="{BB962C8B-B14F-4D97-AF65-F5344CB8AC3E}">
        <p14:creationId xmlns:p14="http://schemas.microsoft.com/office/powerpoint/2010/main" val="1608125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Key points">
    <p:bg>
      <p:bgPr>
        <a:gradFill>
          <a:gsLst>
            <a:gs pos="0">
              <a:schemeClr val="bg1"/>
            </a:gs>
            <a:gs pos="87000">
              <a:schemeClr val="bg1">
                <a:lumMod val="95000"/>
              </a:schemeClr>
            </a:gs>
            <a:gs pos="100000">
              <a:srgbClr val="F0F0F0"/>
            </a:gs>
          </a:gsLst>
          <a:lin ang="4800000" scaled="0"/>
        </a:gradFill>
        <a:effectLst/>
      </p:bgPr>
    </p:bg>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DEBD64E9-2DEE-AE4B-9546-5E86A1A2068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440000" y="6174000"/>
            <a:ext cx="1400400" cy="497089"/>
          </a:xfrm>
          <a:prstGeom prst="rect">
            <a:avLst/>
          </a:prstGeom>
        </p:spPr>
      </p:pic>
      <p:sp>
        <p:nvSpPr>
          <p:cNvPr id="6" name="Text Placeholder 5">
            <a:extLst>
              <a:ext uri="{FF2B5EF4-FFF2-40B4-BE49-F238E27FC236}">
                <a16:creationId xmlns:a16="http://schemas.microsoft.com/office/drawing/2014/main" id="{7CBB7B0B-4952-4D4D-8F89-E2E431C8A33B}"/>
              </a:ext>
            </a:extLst>
          </p:cNvPr>
          <p:cNvSpPr>
            <a:spLocks noGrp="1"/>
          </p:cNvSpPr>
          <p:nvPr>
            <p:ph type="body" sz="quarter" idx="10" hasCustomPrompt="1"/>
          </p:nvPr>
        </p:nvSpPr>
        <p:spPr>
          <a:xfrm>
            <a:off x="3359696" y="188641"/>
            <a:ext cx="5472608" cy="1325561"/>
          </a:xfrm>
          <a:prstGeom prst="rect">
            <a:avLst/>
          </a:prstGeom>
        </p:spPr>
        <p:txBody>
          <a:bodyPr anchor="ctr">
            <a:noAutofit/>
          </a:bodyPr>
          <a:lstStyle>
            <a:lvl1pPr marL="0" indent="0" algn="ctr">
              <a:buNone/>
              <a:defRPr sz="3200" b="1" cap="none" spc="0">
                <a:ln w="0"/>
                <a:solidFill>
                  <a:schemeClr val="tx1"/>
                </a:solidFill>
                <a:effectLst/>
              </a:defRPr>
            </a:lvl1pPr>
          </a:lstStyle>
          <a:p>
            <a:pPr lvl="0"/>
            <a:r>
              <a:rPr lang="fi-FI" dirty="0"/>
              <a:t>How </a:t>
            </a:r>
            <a:r>
              <a:rPr lang="fi-FI" dirty="0" err="1"/>
              <a:t>We</a:t>
            </a:r>
            <a:r>
              <a:rPr lang="fi-FI" dirty="0"/>
              <a:t> Can Help</a:t>
            </a:r>
          </a:p>
        </p:txBody>
      </p:sp>
      <p:sp>
        <p:nvSpPr>
          <p:cNvPr id="21" name="Content Placeholder 18">
            <a:extLst>
              <a:ext uri="{FF2B5EF4-FFF2-40B4-BE49-F238E27FC236}">
                <a16:creationId xmlns:a16="http://schemas.microsoft.com/office/drawing/2014/main" id="{C5EDA791-D292-0E43-808B-FA17F4ABFDA4}"/>
              </a:ext>
            </a:extLst>
          </p:cNvPr>
          <p:cNvSpPr>
            <a:spLocks noGrp="1" noChangeAspect="1"/>
          </p:cNvSpPr>
          <p:nvPr>
            <p:ph sz="quarter" idx="13" hasCustomPrompt="1"/>
          </p:nvPr>
        </p:nvSpPr>
        <p:spPr>
          <a:xfrm>
            <a:off x="1415481" y="2235292"/>
            <a:ext cx="2376264" cy="2376264"/>
          </a:xfrm>
          <a:prstGeom prst="ellipse">
            <a:avLst/>
          </a:prstGeom>
          <a:solidFill>
            <a:schemeClr val="accent1"/>
          </a:solidFill>
          <a:ln>
            <a:noFill/>
          </a:ln>
        </p:spPr>
        <p:txBody>
          <a:bodyPr lIns="36000" tIns="36000" rIns="36000" bIns="36000" anchor="ctr" anchorCtr="0">
            <a:noAutofit/>
          </a:bodyPr>
          <a:lstStyle>
            <a:lvl1pPr marL="0" indent="0" algn="ctr">
              <a:lnSpc>
                <a:spcPct val="100000"/>
              </a:lnSpc>
              <a:buNone/>
              <a:defRPr sz="1800" b="1">
                <a:solidFill>
                  <a:schemeClr val="bg1"/>
                </a:solidFill>
              </a:defRPr>
            </a:lvl1pPr>
            <a:lvl2pPr>
              <a:defRPr sz="1200"/>
            </a:lvl2pPr>
            <a:lvl3pPr>
              <a:defRPr sz="1100"/>
            </a:lvl3pPr>
            <a:lvl4pPr>
              <a:defRPr sz="1050"/>
            </a:lvl4pPr>
            <a:lvl5pPr>
              <a:defRPr sz="1050"/>
            </a:lvl5pPr>
          </a:lstStyle>
          <a:p>
            <a:pPr lvl="0"/>
            <a:r>
              <a:rPr lang="fi-FI" dirty="0" err="1"/>
              <a:t>Engaging</a:t>
            </a:r>
            <a:r>
              <a:rPr lang="fi-FI" dirty="0"/>
              <a:t> &amp; </a:t>
            </a:r>
            <a:r>
              <a:rPr lang="fi-FI" dirty="0" err="1"/>
              <a:t>fun</a:t>
            </a:r>
            <a:br>
              <a:rPr lang="fi-FI" dirty="0"/>
            </a:br>
            <a:r>
              <a:rPr lang="fi-FI" dirty="0" err="1"/>
              <a:t>tool</a:t>
            </a:r>
            <a:r>
              <a:rPr lang="fi-FI" dirty="0"/>
              <a:t> to </a:t>
            </a:r>
            <a:r>
              <a:rPr lang="fi-FI" dirty="0" err="1"/>
              <a:t>use</a:t>
            </a:r>
            <a:endParaRPr lang="fi-FI" dirty="0"/>
          </a:p>
        </p:txBody>
      </p:sp>
      <p:sp>
        <p:nvSpPr>
          <p:cNvPr id="12" name="Content Placeholder 18">
            <a:extLst>
              <a:ext uri="{FF2B5EF4-FFF2-40B4-BE49-F238E27FC236}">
                <a16:creationId xmlns:a16="http://schemas.microsoft.com/office/drawing/2014/main" id="{56D4E451-1219-D34D-BAFE-93C156EA8C47}"/>
              </a:ext>
            </a:extLst>
          </p:cNvPr>
          <p:cNvSpPr>
            <a:spLocks noGrp="1" noChangeAspect="1"/>
          </p:cNvSpPr>
          <p:nvPr>
            <p:ph sz="quarter" idx="14" hasCustomPrompt="1"/>
          </p:nvPr>
        </p:nvSpPr>
        <p:spPr>
          <a:xfrm>
            <a:off x="4907868" y="2240868"/>
            <a:ext cx="2376264" cy="2376264"/>
          </a:xfrm>
          <a:prstGeom prst="ellipse">
            <a:avLst/>
          </a:prstGeom>
          <a:solidFill>
            <a:schemeClr val="accent1"/>
          </a:solidFill>
          <a:ln>
            <a:noFill/>
          </a:ln>
        </p:spPr>
        <p:txBody>
          <a:bodyPr lIns="36000" tIns="36000" rIns="36000" bIns="36000" anchor="ctr" anchorCtr="0">
            <a:noAutofit/>
          </a:bodyPr>
          <a:lstStyle>
            <a:lvl1pPr marL="0" indent="0" algn="ctr">
              <a:lnSpc>
                <a:spcPct val="100000"/>
              </a:lnSpc>
              <a:buNone/>
              <a:defRPr sz="1800" b="1">
                <a:solidFill>
                  <a:schemeClr val="bg1"/>
                </a:solidFill>
              </a:defRPr>
            </a:lvl1pPr>
            <a:lvl2pPr>
              <a:defRPr sz="1200"/>
            </a:lvl2pPr>
            <a:lvl3pPr>
              <a:defRPr sz="1100"/>
            </a:lvl3pPr>
            <a:lvl4pPr>
              <a:defRPr sz="1050"/>
            </a:lvl4pPr>
            <a:lvl5pPr>
              <a:defRPr sz="1050"/>
            </a:lvl5pPr>
          </a:lstStyle>
          <a:p>
            <a:pPr lvl="0"/>
            <a:r>
              <a:rPr lang="fi-FI" dirty="0" err="1"/>
              <a:t>Engaging</a:t>
            </a:r>
            <a:r>
              <a:rPr lang="fi-FI" dirty="0"/>
              <a:t> &amp; </a:t>
            </a:r>
            <a:r>
              <a:rPr lang="fi-FI" dirty="0" err="1"/>
              <a:t>fun</a:t>
            </a:r>
            <a:br>
              <a:rPr lang="fi-FI" dirty="0"/>
            </a:br>
            <a:r>
              <a:rPr lang="fi-FI" dirty="0" err="1"/>
              <a:t>tool</a:t>
            </a:r>
            <a:r>
              <a:rPr lang="fi-FI" dirty="0"/>
              <a:t> to </a:t>
            </a:r>
            <a:r>
              <a:rPr lang="fi-FI" dirty="0" err="1"/>
              <a:t>use</a:t>
            </a:r>
            <a:endParaRPr lang="fi-FI" dirty="0"/>
          </a:p>
        </p:txBody>
      </p:sp>
      <p:sp>
        <p:nvSpPr>
          <p:cNvPr id="13" name="Content Placeholder 18">
            <a:extLst>
              <a:ext uri="{FF2B5EF4-FFF2-40B4-BE49-F238E27FC236}">
                <a16:creationId xmlns:a16="http://schemas.microsoft.com/office/drawing/2014/main" id="{31F42E0D-8AF9-0A4E-BB9C-BE1FA6590625}"/>
              </a:ext>
            </a:extLst>
          </p:cNvPr>
          <p:cNvSpPr>
            <a:spLocks noGrp="1" noChangeAspect="1"/>
          </p:cNvSpPr>
          <p:nvPr>
            <p:ph sz="quarter" idx="15" hasCustomPrompt="1"/>
          </p:nvPr>
        </p:nvSpPr>
        <p:spPr>
          <a:xfrm>
            <a:off x="8400257" y="2245452"/>
            <a:ext cx="2376264" cy="2376264"/>
          </a:xfrm>
          <a:prstGeom prst="ellipse">
            <a:avLst/>
          </a:prstGeom>
          <a:solidFill>
            <a:schemeClr val="accent1"/>
          </a:solidFill>
          <a:ln>
            <a:noFill/>
          </a:ln>
        </p:spPr>
        <p:txBody>
          <a:bodyPr lIns="36000" tIns="36000" rIns="36000" bIns="36000" anchor="ctr" anchorCtr="0">
            <a:noAutofit/>
          </a:bodyPr>
          <a:lstStyle>
            <a:lvl1pPr marL="0" indent="0" algn="ctr">
              <a:lnSpc>
                <a:spcPct val="100000"/>
              </a:lnSpc>
              <a:buNone/>
              <a:defRPr sz="1800" b="1">
                <a:solidFill>
                  <a:schemeClr val="bg1"/>
                </a:solidFill>
              </a:defRPr>
            </a:lvl1pPr>
            <a:lvl2pPr>
              <a:defRPr sz="1200"/>
            </a:lvl2pPr>
            <a:lvl3pPr>
              <a:defRPr sz="1100"/>
            </a:lvl3pPr>
            <a:lvl4pPr>
              <a:defRPr sz="1050"/>
            </a:lvl4pPr>
            <a:lvl5pPr>
              <a:defRPr sz="1050"/>
            </a:lvl5pPr>
          </a:lstStyle>
          <a:p>
            <a:pPr lvl="0"/>
            <a:r>
              <a:rPr lang="fi-FI" dirty="0" err="1"/>
              <a:t>Engaging</a:t>
            </a:r>
            <a:r>
              <a:rPr lang="fi-FI" dirty="0"/>
              <a:t> &amp; </a:t>
            </a:r>
            <a:r>
              <a:rPr lang="fi-FI" dirty="0" err="1"/>
              <a:t>fun</a:t>
            </a:r>
            <a:br>
              <a:rPr lang="fi-FI" dirty="0"/>
            </a:br>
            <a:r>
              <a:rPr lang="fi-FI" dirty="0" err="1"/>
              <a:t>tool</a:t>
            </a:r>
            <a:r>
              <a:rPr lang="fi-FI" dirty="0"/>
              <a:t> to </a:t>
            </a:r>
            <a:r>
              <a:rPr lang="fi-FI" dirty="0" err="1"/>
              <a:t>use</a:t>
            </a:r>
            <a:endParaRPr lang="fi-FI" dirty="0"/>
          </a:p>
        </p:txBody>
      </p:sp>
      <p:pic>
        <p:nvPicPr>
          <p:cNvPr id="7" name="Graphic 6">
            <a:extLst>
              <a:ext uri="{FF2B5EF4-FFF2-40B4-BE49-F238E27FC236}">
                <a16:creationId xmlns:a16="http://schemas.microsoft.com/office/drawing/2014/main" id="{D299830B-1E31-8547-AEFC-0574D146036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440000" y="6174000"/>
            <a:ext cx="1400400" cy="497089"/>
          </a:xfrm>
          <a:prstGeom prst="rect">
            <a:avLst/>
          </a:prstGeom>
        </p:spPr>
      </p:pic>
    </p:spTree>
    <p:extLst>
      <p:ext uri="{BB962C8B-B14F-4D97-AF65-F5344CB8AC3E}">
        <p14:creationId xmlns:p14="http://schemas.microsoft.com/office/powerpoint/2010/main" val="2993452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Key Points Alternate">
    <p:bg>
      <p:bgPr>
        <a:blipFill dpi="0" rotWithShape="1">
          <a:blip r:embed="rId2">
            <a:extLst>
              <a:ext uri="{BEBA8EAE-BF5A-486C-A8C5-ECC9F3942E4B}">
                <a14:imgProps xmlns:a14="http://schemas.microsoft.com/office/drawing/2010/main">
                  <a14:imgLayer r:embed="rId3">
                    <a14:imgEffect>
                      <a14:brightnessContrast bright="5000" contrast="50000"/>
                    </a14:imgEffect>
                  </a14:imgLayer>
                </a14:imgProps>
              </a:ext>
            </a:extLst>
          </a:blip>
          <a:srcRect/>
          <a:stretch>
            <a:fillRect/>
          </a:stretch>
        </a:blipFill>
        <a:effectLst/>
      </p:bgPr>
    </p:bg>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DEBD64E9-2DEE-AE4B-9546-5E86A1A2068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440000" y="6174000"/>
            <a:ext cx="1400400" cy="497089"/>
          </a:xfrm>
          <a:prstGeom prst="rect">
            <a:avLst/>
          </a:prstGeom>
        </p:spPr>
      </p:pic>
      <p:sp>
        <p:nvSpPr>
          <p:cNvPr id="5" name="Picture Placeholder 4">
            <a:extLst>
              <a:ext uri="{FF2B5EF4-FFF2-40B4-BE49-F238E27FC236}">
                <a16:creationId xmlns:a16="http://schemas.microsoft.com/office/drawing/2014/main" id="{58B7F479-7FE2-1848-B836-53AB82696B95}"/>
              </a:ext>
            </a:extLst>
          </p:cNvPr>
          <p:cNvSpPr>
            <a:spLocks noGrp="1"/>
          </p:cNvSpPr>
          <p:nvPr>
            <p:ph type="pic" sz="quarter" idx="11" hasCustomPrompt="1"/>
          </p:nvPr>
        </p:nvSpPr>
        <p:spPr>
          <a:xfrm>
            <a:off x="4219488" y="2349500"/>
            <a:ext cx="1079500" cy="1079500"/>
          </a:xfrm>
          <a:prstGeom prst="rect">
            <a:avLst/>
          </a:prstGeom>
        </p:spPr>
        <p:txBody>
          <a:bodyPr anchor="ctr"/>
          <a:lstStyle>
            <a:lvl1pPr marL="0" indent="0" algn="ctr">
              <a:buNone/>
              <a:defRPr/>
            </a:lvl1pPr>
          </a:lstStyle>
          <a:p>
            <a:r>
              <a:rPr lang="en-US" dirty="0"/>
              <a:t>Insert icon</a:t>
            </a:r>
          </a:p>
        </p:txBody>
      </p:sp>
      <p:sp>
        <p:nvSpPr>
          <p:cNvPr id="14" name="Picture Placeholder 4">
            <a:extLst>
              <a:ext uri="{FF2B5EF4-FFF2-40B4-BE49-F238E27FC236}">
                <a16:creationId xmlns:a16="http://schemas.microsoft.com/office/drawing/2014/main" id="{52164F7C-4673-AD43-B2B9-670AAAA21221}"/>
              </a:ext>
            </a:extLst>
          </p:cNvPr>
          <p:cNvSpPr>
            <a:spLocks noGrp="1"/>
          </p:cNvSpPr>
          <p:nvPr>
            <p:ph type="pic" sz="quarter" idx="12" hasCustomPrompt="1"/>
          </p:nvPr>
        </p:nvSpPr>
        <p:spPr>
          <a:xfrm>
            <a:off x="6904006" y="2349500"/>
            <a:ext cx="1079500" cy="1079500"/>
          </a:xfrm>
          <a:prstGeom prst="rect">
            <a:avLst/>
          </a:prstGeom>
        </p:spPr>
        <p:txBody>
          <a:bodyPr anchor="ctr"/>
          <a:lstStyle>
            <a:lvl1pPr marL="0" indent="0" algn="ctr">
              <a:buNone/>
              <a:defRPr/>
            </a:lvl1pPr>
          </a:lstStyle>
          <a:p>
            <a:r>
              <a:rPr lang="en-US" dirty="0"/>
              <a:t>Insert icon</a:t>
            </a:r>
          </a:p>
        </p:txBody>
      </p:sp>
      <p:sp>
        <p:nvSpPr>
          <p:cNvPr id="15" name="Picture Placeholder 4">
            <a:extLst>
              <a:ext uri="{FF2B5EF4-FFF2-40B4-BE49-F238E27FC236}">
                <a16:creationId xmlns:a16="http://schemas.microsoft.com/office/drawing/2014/main" id="{B2F37662-19D7-2846-B453-1B942DD6697F}"/>
              </a:ext>
            </a:extLst>
          </p:cNvPr>
          <p:cNvSpPr>
            <a:spLocks noGrp="1"/>
          </p:cNvSpPr>
          <p:nvPr>
            <p:ph type="pic" sz="quarter" idx="13" hasCustomPrompt="1"/>
          </p:nvPr>
        </p:nvSpPr>
        <p:spPr>
          <a:xfrm>
            <a:off x="9588524" y="2349500"/>
            <a:ext cx="1079500" cy="1079500"/>
          </a:xfrm>
          <a:prstGeom prst="rect">
            <a:avLst/>
          </a:prstGeom>
        </p:spPr>
        <p:txBody>
          <a:bodyPr anchor="ctr"/>
          <a:lstStyle>
            <a:lvl1pPr marL="0" indent="0" algn="ctr">
              <a:buNone/>
              <a:defRPr/>
            </a:lvl1pPr>
          </a:lstStyle>
          <a:p>
            <a:r>
              <a:rPr lang="en-US" dirty="0"/>
              <a:t>Insert icon</a:t>
            </a:r>
          </a:p>
        </p:txBody>
      </p:sp>
      <p:sp>
        <p:nvSpPr>
          <p:cNvPr id="16" name="Picture Placeholder 4">
            <a:extLst>
              <a:ext uri="{FF2B5EF4-FFF2-40B4-BE49-F238E27FC236}">
                <a16:creationId xmlns:a16="http://schemas.microsoft.com/office/drawing/2014/main" id="{E45F4152-2BA3-4942-AA7E-31E5D21F89EC}"/>
              </a:ext>
            </a:extLst>
          </p:cNvPr>
          <p:cNvSpPr>
            <a:spLocks noGrp="1"/>
          </p:cNvSpPr>
          <p:nvPr>
            <p:ph type="pic" sz="quarter" idx="14" hasCustomPrompt="1"/>
          </p:nvPr>
        </p:nvSpPr>
        <p:spPr>
          <a:xfrm>
            <a:off x="1534970" y="2349500"/>
            <a:ext cx="1079500" cy="1079500"/>
          </a:xfrm>
          <a:prstGeom prst="rect">
            <a:avLst/>
          </a:prstGeom>
        </p:spPr>
        <p:txBody>
          <a:bodyPr anchor="ctr"/>
          <a:lstStyle>
            <a:lvl1pPr marL="0" indent="0" algn="ctr">
              <a:buNone/>
              <a:defRPr/>
            </a:lvl1pPr>
          </a:lstStyle>
          <a:p>
            <a:r>
              <a:rPr lang="en-US" dirty="0"/>
              <a:t>Insert icon</a:t>
            </a:r>
          </a:p>
        </p:txBody>
      </p:sp>
      <p:sp>
        <p:nvSpPr>
          <p:cNvPr id="8" name="Text Placeholder 7">
            <a:extLst>
              <a:ext uri="{FF2B5EF4-FFF2-40B4-BE49-F238E27FC236}">
                <a16:creationId xmlns:a16="http://schemas.microsoft.com/office/drawing/2014/main" id="{89A43A86-94E1-5043-B364-3E21EE380120}"/>
              </a:ext>
            </a:extLst>
          </p:cNvPr>
          <p:cNvSpPr>
            <a:spLocks noGrp="1"/>
          </p:cNvSpPr>
          <p:nvPr>
            <p:ph type="body" sz="quarter" idx="15" hasCustomPrompt="1"/>
          </p:nvPr>
        </p:nvSpPr>
        <p:spPr>
          <a:xfrm>
            <a:off x="994426" y="3645024"/>
            <a:ext cx="2160588" cy="1079500"/>
          </a:xfrm>
          <a:prstGeom prst="rect">
            <a:avLst/>
          </a:prstGeom>
        </p:spPr>
        <p:txBody>
          <a:bodyPr>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 sz="1300" b="0" i="0" u="none" strike="noStrike" smtClean="0">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 dirty="0"/>
              <a:t>Cloud-based SaaS platform transforms the way our customers innovate</a:t>
            </a:r>
          </a:p>
        </p:txBody>
      </p:sp>
      <p:sp>
        <p:nvSpPr>
          <p:cNvPr id="18" name="Text Placeholder 7">
            <a:extLst>
              <a:ext uri="{FF2B5EF4-FFF2-40B4-BE49-F238E27FC236}">
                <a16:creationId xmlns:a16="http://schemas.microsoft.com/office/drawing/2014/main" id="{A9937176-E7E5-8F47-AE20-9C59695A2091}"/>
              </a:ext>
            </a:extLst>
          </p:cNvPr>
          <p:cNvSpPr>
            <a:spLocks noGrp="1"/>
          </p:cNvSpPr>
          <p:nvPr>
            <p:ph type="body" sz="quarter" idx="17" hasCustomPrompt="1"/>
          </p:nvPr>
        </p:nvSpPr>
        <p:spPr>
          <a:xfrm>
            <a:off x="6363462" y="3645024"/>
            <a:ext cx="2160588" cy="1079500"/>
          </a:xfrm>
          <a:prstGeom prst="rect">
            <a:avLst/>
          </a:prstGeom>
        </p:spPr>
        <p:txBody>
          <a:bodyPr>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 sz="1300" b="0" i="0" u="none" strike="noStrike" smtClean="0">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 dirty="0"/>
              <a:t>Cloud-based SaaS platform transforms the way our customers innovate</a:t>
            </a:r>
          </a:p>
        </p:txBody>
      </p:sp>
      <p:sp>
        <p:nvSpPr>
          <p:cNvPr id="19" name="Text Placeholder 7">
            <a:extLst>
              <a:ext uri="{FF2B5EF4-FFF2-40B4-BE49-F238E27FC236}">
                <a16:creationId xmlns:a16="http://schemas.microsoft.com/office/drawing/2014/main" id="{B6B6112F-73E1-BF4A-AD93-9158197396BF}"/>
              </a:ext>
            </a:extLst>
          </p:cNvPr>
          <p:cNvSpPr>
            <a:spLocks noGrp="1"/>
          </p:cNvSpPr>
          <p:nvPr>
            <p:ph type="body" sz="quarter" idx="18" hasCustomPrompt="1"/>
          </p:nvPr>
        </p:nvSpPr>
        <p:spPr>
          <a:xfrm>
            <a:off x="9047980" y="3645024"/>
            <a:ext cx="2160588" cy="1079500"/>
          </a:xfrm>
          <a:prstGeom prst="rect">
            <a:avLst/>
          </a:prstGeom>
        </p:spPr>
        <p:txBody>
          <a:bodyPr>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 sz="1300" b="0" i="0" u="none" strike="noStrike" smtClean="0">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 dirty="0"/>
              <a:t>Cloud-based SaaS platform transforms the way our customers innovate</a:t>
            </a:r>
          </a:p>
        </p:txBody>
      </p:sp>
      <p:sp>
        <p:nvSpPr>
          <p:cNvPr id="20" name="Text Placeholder 7">
            <a:extLst>
              <a:ext uri="{FF2B5EF4-FFF2-40B4-BE49-F238E27FC236}">
                <a16:creationId xmlns:a16="http://schemas.microsoft.com/office/drawing/2014/main" id="{C7FEFB3C-7477-2540-924E-E56E189F6F57}"/>
              </a:ext>
            </a:extLst>
          </p:cNvPr>
          <p:cNvSpPr>
            <a:spLocks noGrp="1"/>
          </p:cNvSpPr>
          <p:nvPr>
            <p:ph type="body" sz="quarter" idx="19" hasCustomPrompt="1"/>
          </p:nvPr>
        </p:nvSpPr>
        <p:spPr>
          <a:xfrm>
            <a:off x="3678944" y="3645024"/>
            <a:ext cx="2160588" cy="1079500"/>
          </a:xfrm>
          <a:prstGeom prst="rect">
            <a:avLst/>
          </a:prstGeom>
        </p:spPr>
        <p:txBody>
          <a:bodyPr>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 sz="1300" b="0" i="0" u="none" strike="noStrike" smtClean="0">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 dirty="0"/>
              <a:t>Cloud-based SaaS platform transforms the way our customers innovate</a:t>
            </a:r>
          </a:p>
        </p:txBody>
      </p:sp>
      <p:pic>
        <p:nvPicPr>
          <p:cNvPr id="12" name="Graphic 11">
            <a:extLst>
              <a:ext uri="{FF2B5EF4-FFF2-40B4-BE49-F238E27FC236}">
                <a16:creationId xmlns:a16="http://schemas.microsoft.com/office/drawing/2014/main" id="{43FB83C4-4F9C-704B-B92A-12EA91B8148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440000" y="6174000"/>
            <a:ext cx="1400400" cy="497089"/>
          </a:xfrm>
          <a:prstGeom prst="rect">
            <a:avLst/>
          </a:prstGeom>
        </p:spPr>
      </p:pic>
      <p:sp>
        <p:nvSpPr>
          <p:cNvPr id="13" name="Text Placeholder 5">
            <a:extLst>
              <a:ext uri="{FF2B5EF4-FFF2-40B4-BE49-F238E27FC236}">
                <a16:creationId xmlns:a16="http://schemas.microsoft.com/office/drawing/2014/main" id="{B54F0A1C-7527-46EE-B722-C3C17FEDC366}"/>
              </a:ext>
            </a:extLst>
          </p:cNvPr>
          <p:cNvSpPr>
            <a:spLocks noGrp="1"/>
          </p:cNvSpPr>
          <p:nvPr>
            <p:ph type="body" sz="quarter" idx="10" hasCustomPrompt="1"/>
          </p:nvPr>
        </p:nvSpPr>
        <p:spPr>
          <a:xfrm>
            <a:off x="3359696" y="188641"/>
            <a:ext cx="5472608" cy="1325561"/>
          </a:xfrm>
          <a:prstGeom prst="rect">
            <a:avLst/>
          </a:prstGeom>
        </p:spPr>
        <p:txBody>
          <a:bodyPr anchor="ctr">
            <a:noAutofit/>
          </a:bodyPr>
          <a:lstStyle>
            <a:lvl1pPr marL="0" indent="0" algn="ctr">
              <a:buNone/>
              <a:defRPr sz="3200" b="1" cap="none" spc="0">
                <a:ln w="0"/>
                <a:solidFill>
                  <a:schemeClr val="tx1"/>
                </a:solidFill>
                <a:effectLst/>
              </a:defRPr>
            </a:lvl1pPr>
          </a:lstStyle>
          <a:p>
            <a:pPr lvl="0"/>
            <a:r>
              <a:rPr lang="fi-FI" dirty="0"/>
              <a:t>Our Innovation Tool</a:t>
            </a:r>
          </a:p>
        </p:txBody>
      </p:sp>
    </p:spTree>
    <p:extLst>
      <p:ext uri="{BB962C8B-B14F-4D97-AF65-F5344CB8AC3E}">
        <p14:creationId xmlns:p14="http://schemas.microsoft.com/office/powerpoint/2010/main" val="2796757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Use Cases">
    <p:bg>
      <p:bgPr>
        <a:gradFill>
          <a:gsLst>
            <a:gs pos="0">
              <a:schemeClr val="bg1"/>
            </a:gs>
            <a:gs pos="87000">
              <a:srgbClr val="F0F0F0"/>
            </a:gs>
            <a:gs pos="100000">
              <a:srgbClr val="F0F0F0"/>
            </a:gs>
          </a:gsLst>
          <a:lin ang="4800000" scaled="0"/>
        </a:gradFill>
        <a:effectLst/>
      </p:bgPr>
    </p:bg>
    <p:spTree>
      <p:nvGrpSpPr>
        <p:cNvPr id="1" name=""/>
        <p:cNvGrpSpPr/>
        <p:nvPr/>
      </p:nvGrpSpPr>
      <p:grpSpPr>
        <a:xfrm>
          <a:off x="0" y="0"/>
          <a:ext cx="0" cy="0"/>
          <a:chOff x="0" y="0"/>
          <a:chExt cx="0" cy="0"/>
        </a:xfrm>
      </p:grpSpPr>
      <p:grpSp>
        <p:nvGrpSpPr>
          <p:cNvPr id="104" name="Group 103">
            <a:extLst>
              <a:ext uri="{FF2B5EF4-FFF2-40B4-BE49-F238E27FC236}">
                <a16:creationId xmlns:a16="http://schemas.microsoft.com/office/drawing/2014/main" id="{61C5CBEB-D11E-8543-AA9B-388CB8C496D2}"/>
              </a:ext>
            </a:extLst>
          </p:cNvPr>
          <p:cNvGrpSpPr>
            <a:grpSpLocks noChangeAspect="1"/>
          </p:cNvGrpSpPr>
          <p:nvPr/>
        </p:nvGrpSpPr>
        <p:grpSpPr>
          <a:xfrm>
            <a:off x="1768325" y="1840976"/>
            <a:ext cx="2088000" cy="2088000"/>
            <a:chOff x="7431634" y="4558804"/>
            <a:chExt cx="1980000" cy="1980000"/>
          </a:xfrm>
        </p:grpSpPr>
        <p:grpSp>
          <p:nvGrpSpPr>
            <p:cNvPr id="78" name="Group 77">
              <a:extLst>
                <a:ext uri="{FF2B5EF4-FFF2-40B4-BE49-F238E27FC236}">
                  <a16:creationId xmlns:a16="http://schemas.microsoft.com/office/drawing/2014/main" id="{3878E678-2D91-D54C-8F3D-D5CEFF4CCAFE}"/>
                </a:ext>
              </a:extLst>
            </p:cNvPr>
            <p:cNvGrpSpPr>
              <a:grpSpLocks noChangeAspect="1"/>
            </p:cNvGrpSpPr>
            <p:nvPr/>
          </p:nvGrpSpPr>
          <p:grpSpPr>
            <a:xfrm>
              <a:off x="7431634" y="4558804"/>
              <a:ext cx="1980000" cy="1980000"/>
              <a:chOff x="4476311" y="947220"/>
              <a:chExt cx="5238750" cy="5238750"/>
            </a:xfrm>
          </p:grpSpPr>
          <p:sp>
            <p:nvSpPr>
              <p:cNvPr id="73" name="Freeform 72">
                <a:extLst>
                  <a:ext uri="{FF2B5EF4-FFF2-40B4-BE49-F238E27FC236}">
                    <a16:creationId xmlns:a16="http://schemas.microsoft.com/office/drawing/2014/main" id="{808DED58-A4FA-1F49-B6EC-B9EC4EC19DAE}"/>
                  </a:ext>
                </a:extLst>
              </p:cNvPr>
              <p:cNvSpPr/>
              <p:nvPr/>
            </p:nvSpPr>
            <p:spPr>
              <a:xfrm>
                <a:off x="4476311" y="947220"/>
                <a:ext cx="5238750" cy="5238750"/>
              </a:xfrm>
              <a:custGeom>
                <a:avLst/>
                <a:gdLst>
                  <a:gd name="connsiteX0" fmla="*/ 3810000 w 3810000"/>
                  <a:gd name="connsiteY0" fmla="*/ 1905000 h 3810000"/>
                  <a:gd name="connsiteX1" fmla="*/ 1905000 w 3810000"/>
                  <a:gd name="connsiteY1" fmla="*/ 3810000 h 3810000"/>
                  <a:gd name="connsiteX2" fmla="*/ 0 w 3810000"/>
                  <a:gd name="connsiteY2" fmla="*/ 1905000 h 3810000"/>
                  <a:gd name="connsiteX3" fmla="*/ 1905000 w 3810000"/>
                  <a:gd name="connsiteY3" fmla="*/ 0 h 3810000"/>
                  <a:gd name="connsiteX4" fmla="*/ 3810000 w 3810000"/>
                  <a:gd name="connsiteY4" fmla="*/ 190500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3810000">
                    <a:moveTo>
                      <a:pt x="3810000" y="1905000"/>
                    </a:moveTo>
                    <a:cubicBezTo>
                      <a:pt x="3810000" y="2957103"/>
                      <a:pt x="2957103" y="3810000"/>
                      <a:pt x="1905000" y="3810000"/>
                    </a:cubicBezTo>
                    <a:cubicBezTo>
                      <a:pt x="852898" y="3810000"/>
                      <a:pt x="0" y="2957103"/>
                      <a:pt x="0" y="1905000"/>
                    </a:cubicBezTo>
                    <a:cubicBezTo>
                      <a:pt x="0" y="852898"/>
                      <a:pt x="852898" y="0"/>
                      <a:pt x="1905000" y="0"/>
                    </a:cubicBezTo>
                    <a:cubicBezTo>
                      <a:pt x="2957103" y="0"/>
                      <a:pt x="3810000" y="852898"/>
                      <a:pt x="3810000" y="1905000"/>
                    </a:cubicBezTo>
                    <a:close/>
                  </a:path>
                </a:pathLst>
              </a:custGeom>
              <a:solidFill>
                <a:schemeClr val="accent1"/>
              </a:solidFill>
              <a:ln w="6350" cap="flat">
                <a:noFill/>
                <a:prstDash val="solid"/>
                <a:miter/>
              </a:ln>
            </p:spPr>
            <p:txBody>
              <a:bodyPr rtlCol="0" anchor="ctr"/>
              <a:lstStyle/>
              <a:p>
                <a:endParaRPr lang="en-US" sz="1600" dirty="0"/>
              </a:p>
            </p:txBody>
          </p:sp>
          <p:sp>
            <p:nvSpPr>
              <p:cNvPr id="75" name="Freeform 74">
                <a:extLst>
                  <a:ext uri="{FF2B5EF4-FFF2-40B4-BE49-F238E27FC236}">
                    <a16:creationId xmlns:a16="http://schemas.microsoft.com/office/drawing/2014/main" id="{2ACCB937-808E-C54D-AF81-6ED9CA748B96}"/>
                  </a:ext>
                </a:extLst>
              </p:cNvPr>
              <p:cNvSpPr/>
              <p:nvPr/>
            </p:nvSpPr>
            <p:spPr>
              <a:xfrm>
                <a:off x="6283950" y="2578413"/>
                <a:ext cx="590550" cy="590550"/>
              </a:xfrm>
              <a:custGeom>
                <a:avLst/>
                <a:gdLst>
                  <a:gd name="connsiteX0" fmla="*/ 296354 w 590550"/>
                  <a:gd name="connsiteY0" fmla="*/ 0 h 590550"/>
                  <a:gd name="connsiteX1" fmla="*/ 592665 w 590550"/>
                  <a:gd name="connsiteY1" fmla="*/ 296348 h 590550"/>
                  <a:gd name="connsiteX2" fmla="*/ 296354 w 590550"/>
                  <a:gd name="connsiteY2" fmla="*/ 592601 h 590550"/>
                  <a:gd name="connsiteX3" fmla="*/ 0 w 590550"/>
                  <a:gd name="connsiteY3" fmla="*/ 296348 h 590550"/>
                  <a:gd name="connsiteX4" fmla="*/ 296354 w 590550"/>
                  <a:gd name="connsiteY4" fmla="*/ 0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550" h="590550">
                    <a:moveTo>
                      <a:pt x="296354" y="0"/>
                    </a:moveTo>
                    <a:cubicBezTo>
                      <a:pt x="459994" y="0"/>
                      <a:pt x="592665" y="132664"/>
                      <a:pt x="592665" y="296348"/>
                    </a:cubicBezTo>
                    <a:cubicBezTo>
                      <a:pt x="592665" y="460026"/>
                      <a:pt x="459988" y="592601"/>
                      <a:pt x="296354" y="592601"/>
                    </a:cubicBezTo>
                    <a:cubicBezTo>
                      <a:pt x="132671" y="592601"/>
                      <a:pt x="0" y="460026"/>
                      <a:pt x="0" y="296348"/>
                    </a:cubicBezTo>
                    <a:cubicBezTo>
                      <a:pt x="0" y="132664"/>
                      <a:pt x="132671" y="0"/>
                      <a:pt x="296354" y="0"/>
                    </a:cubicBezTo>
                    <a:close/>
                  </a:path>
                </a:pathLst>
              </a:custGeom>
              <a:solidFill>
                <a:srgbClr val="FFFFFF"/>
              </a:solidFill>
              <a:ln w="6350" cap="flat">
                <a:noFill/>
                <a:prstDash val="solid"/>
                <a:miter/>
              </a:ln>
            </p:spPr>
            <p:txBody>
              <a:bodyPr rtlCol="0" anchor="ctr"/>
              <a:lstStyle/>
              <a:p>
                <a:endParaRPr lang="en-US" sz="1600"/>
              </a:p>
            </p:txBody>
          </p:sp>
          <p:sp>
            <p:nvSpPr>
              <p:cNvPr id="76" name="Freeform 75">
                <a:extLst>
                  <a:ext uri="{FF2B5EF4-FFF2-40B4-BE49-F238E27FC236}">
                    <a16:creationId xmlns:a16="http://schemas.microsoft.com/office/drawing/2014/main" id="{A3E38AC8-7F44-7949-9E21-5D02B89E1844}"/>
                  </a:ext>
                </a:extLst>
              </p:cNvPr>
              <p:cNvSpPr/>
              <p:nvPr/>
            </p:nvSpPr>
            <p:spPr>
              <a:xfrm>
                <a:off x="7098864" y="3022895"/>
                <a:ext cx="368300" cy="368300"/>
              </a:xfrm>
              <a:custGeom>
                <a:avLst/>
                <a:gdLst>
                  <a:gd name="connsiteX0" fmla="*/ 370408 w 368300"/>
                  <a:gd name="connsiteY0" fmla="*/ 185204 h 368300"/>
                  <a:gd name="connsiteX1" fmla="*/ 185204 w 368300"/>
                  <a:gd name="connsiteY1" fmla="*/ 370408 h 368300"/>
                  <a:gd name="connsiteX2" fmla="*/ 0 w 368300"/>
                  <a:gd name="connsiteY2" fmla="*/ 185204 h 368300"/>
                  <a:gd name="connsiteX3" fmla="*/ 185204 w 368300"/>
                  <a:gd name="connsiteY3" fmla="*/ 0 h 368300"/>
                  <a:gd name="connsiteX4" fmla="*/ 370408 w 368300"/>
                  <a:gd name="connsiteY4" fmla="*/ 185204 h 368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8300" h="368300">
                    <a:moveTo>
                      <a:pt x="370408" y="185204"/>
                    </a:moveTo>
                    <a:cubicBezTo>
                      <a:pt x="370408" y="287489"/>
                      <a:pt x="287490" y="370408"/>
                      <a:pt x="185204" y="370408"/>
                    </a:cubicBezTo>
                    <a:cubicBezTo>
                      <a:pt x="82919" y="370408"/>
                      <a:pt x="0" y="287490"/>
                      <a:pt x="0" y="185204"/>
                    </a:cubicBezTo>
                    <a:cubicBezTo>
                      <a:pt x="0" y="82919"/>
                      <a:pt x="82918" y="0"/>
                      <a:pt x="185204" y="0"/>
                    </a:cubicBezTo>
                    <a:cubicBezTo>
                      <a:pt x="287489" y="0"/>
                      <a:pt x="370408" y="82918"/>
                      <a:pt x="370408" y="185204"/>
                    </a:cubicBezTo>
                    <a:close/>
                  </a:path>
                </a:pathLst>
              </a:custGeom>
              <a:solidFill>
                <a:srgbClr val="FFFFFF"/>
              </a:solidFill>
              <a:ln w="6350" cap="flat">
                <a:noFill/>
                <a:prstDash val="solid"/>
                <a:miter/>
              </a:ln>
            </p:spPr>
            <p:txBody>
              <a:bodyPr rtlCol="0" anchor="ctr"/>
              <a:lstStyle/>
              <a:p>
                <a:endParaRPr lang="en-US" sz="1600"/>
              </a:p>
            </p:txBody>
          </p:sp>
          <p:sp>
            <p:nvSpPr>
              <p:cNvPr id="77" name="Freeform 76">
                <a:extLst>
                  <a:ext uri="{FF2B5EF4-FFF2-40B4-BE49-F238E27FC236}">
                    <a16:creationId xmlns:a16="http://schemas.microsoft.com/office/drawing/2014/main" id="{003F29EF-1948-2743-ACB3-0C2F85A1E23A}"/>
                  </a:ext>
                </a:extLst>
              </p:cNvPr>
              <p:cNvSpPr/>
              <p:nvPr/>
            </p:nvSpPr>
            <p:spPr>
              <a:xfrm>
                <a:off x="6876614" y="1911637"/>
                <a:ext cx="889000" cy="882650"/>
              </a:xfrm>
              <a:custGeom>
                <a:avLst/>
                <a:gdLst>
                  <a:gd name="connsiteX0" fmla="*/ 444513 w 889000"/>
                  <a:gd name="connsiteY0" fmla="*/ 0 h 882650"/>
                  <a:gd name="connsiteX1" fmla="*/ 889000 w 889000"/>
                  <a:gd name="connsiteY1" fmla="*/ 444481 h 882650"/>
                  <a:gd name="connsiteX2" fmla="*/ 444513 w 889000"/>
                  <a:gd name="connsiteY2" fmla="*/ 888955 h 882650"/>
                  <a:gd name="connsiteX3" fmla="*/ 0 w 889000"/>
                  <a:gd name="connsiteY3" fmla="*/ 444481 h 882650"/>
                  <a:gd name="connsiteX4" fmla="*/ 444513 w 889000"/>
                  <a:gd name="connsiteY4" fmla="*/ 0 h 882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000" h="882650">
                    <a:moveTo>
                      <a:pt x="444513" y="0"/>
                    </a:moveTo>
                    <a:cubicBezTo>
                      <a:pt x="690054" y="0"/>
                      <a:pt x="889000" y="198996"/>
                      <a:pt x="889000" y="444481"/>
                    </a:cubicBezTo>
                    <a:cubicBezTo>
                      <a:pt x="889000" y="690016"/>
                      <a:pt x="690054" y="888955"/>
                      <a:pt x="444513" y="888955"/>
                    </a:cubicBezTo>
                    <a:cubicBezTo>
                      <a:pt x="198996" y="888955"/>
                      <a:pt x="0" y="690010"/>
                      <a:pt x="0" y="444481"/>
                    </a:cubicBezTo>
                    <a:cubicBezTo>
                      <a:pt x="0" y="198996"/>
                      <a:pt x="198996" y="0"/>
                      <a:pt x="444513" y="0"/>
                    </a:cubicBezTo>
                    <a:close/>
                  </a:path>
                </a:pathLst>
              </a:custGeom>
              <a:solidFill>
                <a:srgbClr val="FFFFFF"/>
              </a:solidFill>
              <a:ln w="6350" cap="flat">
                <a:noFill/>
                <a:prstDash val="solid"/>
                <a:miter/>
              </a:ln>
            </p:spPr>
            <p:txBody>
              <a:bodyPr rtlCol="0" anchor="ctr"/>
              <a:lstStyle/>
              <a:p>
                <a:endParaRPr lang="en-US" sz="1600"/>
              </a:p>
            </p:txBody>
          </p:sp>
        </p:grpSp>
        <p:sp>
          <p:nvSpPr>
            <p:cNvPr id="103" name="TextBox 102">
              <a:extLst>
                <a:ext uri="{FF2B5EF4-FFF2-40B4-BE49-F238E27FC236}">
                  <a16:creationId xmlns:a16="http://schemas.microsoft.com/office/drawing/2014/main" id="{D0AE55BD-0245-5544-B497-CAF196DF67E3}"/>
                </a:ext>
              </a:extLst>
            </p:cNvPr>
            <p:cNvSpPr txBox="1"/>
            <p:nvPr/>
          </p:nvSpPr>
          <p:spPr>
            <a:xfrm>
              <a:off x="7712620" y="5657148"/>
              <a:ext cx="1436611" cy="523220"/>
            </a:xfrm>
            <a:prstGeom prst="rect">
              <a:avLst/>
            </a:prstGeom>
            <a:noFill/>
          </p:spPr>
          <p:txBody>
            <a:bodyPr wrap="none" rtlCol="0">
              <a:spAutoFit/>
            </a:bodyPr>
            <a:lstStyle/>
            <a:p>
              <a:pPr algn="ctr"/>
              <a:r>
                <a:rPr lang="en-US" sz="1400" b="1" dirty="0">
                  <a:solidFill>
                    <a:schemeClr val="bg1"/>
                  </a:solidFill>
                </a:rPr>
                <a:t>Idea</a:t>
              </a:r>
              <a:br>
                <a:rPr lang="en-US" sz="1400" b="1" dirty="0">
                  <a:solidFill>
                    <a:schemeClr val="bg1"/>
                  </a:solidFill>
                </a:rPr>
              </a:br>
              <a:r>
                <a:rPr lang="en-US" sz="1400" b="1" dirty="0">
                  <a:solidFill>
                    <a:schemeClr val="bg1"/>
                  </a:solidFill>
                </a:rPr>
                <a:t> Management</a:t>
              </a:r>
            </a:p>
          </p:txBody>
        </p:sp>
      </p:grpSp>
      <p:grpSp>
        <p:nvGrpSpPr>
          <p:cNvPr id="106" name="Group 105">
            <a:extLst>
              <a:ext uri="{FF2B5EF4-FFF2-40B4-BE49-F238E27FC236}">
                <a16:creationId xmlns:a16="http://schemas.microsoft.com/office/drawing/2014/main" id="{89B06DB3-C7C2-6445-B5CE-4598569EF60E}"/>
              </a:ext>
            </a:extLst>
          </p:cNvPr>
          <p:cNvGrpSpPr>
            <a:grpSpLocks noChangeAspect="1"/>
          </p:cNvGrpSpPr>
          <p:nvPr/>
        </p:nvGrpSpPr>
        <p:grpSpPr>
          <a:xfrm>
            <a:off x="8442473" y="1845056"/>
            <a:ext cx="2088000" cy="2088000"/>
            <a:chOff x="7165234" y="2178326"/>
            <a:chExt cx="1980000" cy="1980000"/>
          </a:xfrm>
        </p:grpSpPr>
        <p:grpSp>
          <p:nvGrpSpPr>
            <p:cNvPr id="97" name="Graphic 84">
              <a:extLst>
                <a:ext uri="{FF2B5EF4-FFF2-40B4-BE49-F238E27FC236}">
                  <a16:creationId xmlns:a16="http://schemas.microsoft.com/office/drawing/2014/main" id="{6DA90AF1-9E9C-C243-93EF-5F177100D8E1}"/>
                </a:ext>
              </a:extLst>
            </p:cNvPr>
            <p:cNvGrpSpPr>
              <a:grpSpLocks noChangeAspect="1"/>
            </p:cNvGrpSpPr>
            <p:nvPr/>
          </p:nvGrpSpPr>
          <p:grpSpPr>
            <a:xfrm>
              <a:off x="7165234" y="2178326"/>
              <a:ext cx="1980000" cy="1980000"/>
              <a:chOff x="4491000" y="1824000"/>
              <a:chExt cx="5238750" cy="5238750"/>
            </a:xfrm>
          </p:grpSpPr>
          <p:sp>
            <p:nvSpPr>
              <p:cNvPr id="100" name="Freeform 99">
                <a:extLst>
                  <a:ext uri="{FF2B5EF4-FFF2-40B4-BE49-F238E27FC236}">
                    <a16:creationId xmlns:a16="http://schemas.microsoft.com/office/drawing/2014/main" id="{2823F014-DB7F-9140-AA5D-679742E8B171}"/>
                  </a:ext>
                </a:extLst>
              </p:cNvPr>
              <p:cNvSpPr>
                <a:spLocks noChangeAspect="1"/>
              </p:cNvSpPr>
              <p:nvPr/>
            </p:nvSpPr>
            <p:spPr>
              <a:xfrm>
                <a:off x="4491000" y="1824000"/>
                <a:ext cx="5238750" cy="5238750"/>
              </a:xfrm>
              <a:custGeom>
                <a:avLst/>
                <a:gdLst>
                  <a:gd name="connsiteX0" fmla="*/ 3810000 w 3810000"/>
                  <a:gd name="connsiteY0" fmla="*/ 1905000 h 3810000"/>
                  <a:gd name="connsiteX1" fmla="*/ 1905000 w 3810000"/>
                  <a:gd name="connsiteY1" fmla="*/ 3810000 h 3810000"/>
                  <a:gd name="connsiteX2" fmla="*/ 0 w 3810000"/>
                  <a:gd name="connsiteY2" fmla="*/ 1905000 h 3810000"/>
                  <a:gd name="connsiteX3" fmla="*/ 1905000 w 3810000"/>
                  <a:gd name="connsiteY3" fmla="*/ 0 h 3810000"/>
                  <a:gd name="connsiteX4" fmla="*/ 3810000 w 3810000"/>
                  <a:gd name="connsiteY4" fmla="*/ 190500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3810000">
                    <a:moveTo>
                      <a:pt x="3810000" y="1905000"/>
                    </a:moveTo>
                    <a:cubicBezTo>
                      <a:pt x="3810000" y="2957103"/>
                      <a:pt x="2957103" y="3810000"/>
                      <a:pt x="1905000" y="3810000"/>
                    </a:cubicBezTo>
                    <a:cubicBezTo>
                      <a:pt x="852898" y="3810000"/>
                      <a:pt x="0" y="2957103"/>
                      <a:pt x="0" y="1905000"/>
                    </a:cubicBezTo>
                    <a:cubicBezTo>
                      <a:pt x="0" y="852898"/>
                      <a:pt x="852898" y="0"/>
                      <a:pt x="1905000" y="0"/>
                    </a:cubicBezTo>
                    <a:cubicBezTo>
                      <a:pt x="2957103" y="0"/>
                      <a:pt x="3810000" y="852898"/>
                      <a:pt x="3810000" y="1905000"/>
                    </a:cubicBezTo>
                    <a:close/>
                  </a:path>
                </a:pathLst>
              </a:custGeom>
              <a:solidFill>
                <a:schemeClr val="accent1"/>
              </a:solidFill>
              <a:ln w="6350" cap="flat">
                <a:noFill/>
                <a:prstDash val="solid"/>
                <a:miter/>
              </a:ln>
            </p:spPr>
            <p:txBody>
              <a:bodyPr rtlCol="0" anchor="ctr"/>
              <a:lstStyle/>
              <a:p>
                <a:endParaRPr lang="en-US" sz="1600" dirty="0"/>
              </a:p>
            </p:txBody>
          </p:sp>
          <p:sp>
            <p:nvSpPr>
              <p:cNvPr id="101" name="Freeform 100">
                <a:extLst>
                  <a:ext uri="{FF2B5EF4-FFF2-40B4-BE49-F238E27FC236}">
                    <a16:creationId xmlns:a16="http://schemas.microsoft.com/office/drawing/2014/main" id="{87E3BABD-AD5A-F24B-8DD0-3ED01C07F1F3}"/>
                  </a:ext>
                </a:extLst>
              </p:cNvPr>
              <p:cNvSpPr/>
              <p:nvPr/>
            </p:nvSpPr>
            <p:spPr>
              <a:xfrm>
                <a:off x="6280427" y="2550942"/>
                <a:ext cx="1898650" cy="1905001"/>
              </a:xfrm>
              <a:custGeom>
                <a:avLst/>
                <a:gdLst>
                  <a:gd name="connsiteX0" fmla="*/ 1678210 w 1898650"/>
                  <a:gd name="connsiteY0" fmla="*/ 907142 h 1905000"/>
                  <a:gd name="connsiteX1" fmla="*/ 1542136 w 1898650"/>
                  <a:gd name="connsiteY1" fmla="*/ 907142 h 1905000"/>
                  <a:gd name="connsiteX2" fmla="*/ 1542136 w 1898650"/>
                  <a:gd name="connsiteY2" fmla="*/ 544284 h 1905000"/>
                  <a:gd name="connsiteX3" fmla="*/ 1360710 w 1898650"/>
                  <a:gd name="connsiteY3" fmla="*/ 362858 h 1905000"/>
                  <a:gd name="connsiteX4" fmla="*/ 997852 w 1898650"/>
                  <a:gd name="connsiteY4" fmla="*/ 362858 h 1905000"/>
                  <a:gd name="connsiteX5" fmla="*/ 997852 w 1898650"/>
                  <a:gd name="connsiteY5" fmla="*/ 226790 h 1905000"/>
                  <a:gd name="connsiteX6" fmla="*/ 771068 w 1898650"/>
                  <a:gd name="connsiteY6" fmla="*/ 0 h 1905000"/>
                  <a:gd name="connsiteX7" fmla="*/ 544284 w 1898650"/>
                  <a:gd name="connsiteY7" fmla="*/ 226790 h 1905000"/>
                  <a:gd name="connsiteX8" fmla="*/ 544284 w 1898650"/>
                  <a:gd name="connsiteY8" fmla="*/ 362858 h 1905000"/>
                  <a:gd name="connsiteX9" fmla="*/ 181426 w 1898650"/>
                  <a:gd name="connsiteY9" fmla="*/ 362858 h 1905000"/>
                  <a:gd name="connsiteX10" fmla="*/ 883 w 1898650"/>
                  <a:gd name="connsiteY10" fmla="*/ 544284 h 1905000"/>
                  <a:gd name="connsiteX11" fmla="*/ 883 w 1898650"/>
                  <a:gd name="connsiteY11" fmla="*/ 888981 h 1905000"/>
                  <a:gd name="connsiteX12" fmla="*/ 136068 w 1898650"/>
                  <a:gd name="connsiteY12" fmla="*/ 888981 h 1905000"/>
                  <a:gd name="connsiteX13" fmla="*/ 381019 w 1898650"/>
                  <a:gd name="connsiteY13" fmla="*/ 1133926 h 1905000"/>
                  <a:gd name="connsiteX14" fmla="*/ 136068 w 1898650"/>
                  <a:gd name="connsiteY14" fmla="*/ 1378871 h 1905000"/>
                  <a:gd name="connsiteX15" fmla="*/ 0 w 1898650"/>
                  <a:gd name="connsiteY15" fmla="*/ 1378871 h 1905000"/>
                  <a:gd name="connsiteX16" fmla="*/ 0 w 1898650"/>
                  <a:gd name="connsiteY16" fmla="*/ 1723568 h 1905000"/>
                  <a:gd name="connsiteX17" fmla="*/ 181426 w 1898650"/>
                  <a:gd name="connsiteY17" fmla="*/ 1904987 h 1905000"/>
                  <a:gd name="connsiteX18" fmla="*/ 526123 w 1898650"/>
                  <a:gd name="connsiteY18" fmla="*/ 1904987 h 1905000"/>
                  <a:gd name="connsiteX19" fmla="*/ 526123 w 1898650"/>
                  <a:gd name="connsiteY19" fmla="*/ 1768920 h 1905000"/>
                  <a:gd name="connsiteX20" fmla="*/ 771068 w 1898650"/>
                  <a:gd name="connsiteY20" fmla="*/ 1523974 h 1905000"/>
                  <a:gd name="connsiteX21" fmla="*/ 1016013 w 1898650"/>
                  <a:gd name="connsiteY21" fmla="*/ 1768920 h 1905000"/>
                  <a:gd name="connsiteX22" fmla="*/ 1016013 w 1898650"/>
                  <a:gd name="connsiteY22" fmla="*/ 1905000 h 1905000"/>
                  <a:gd name="connsiteX23" fmla="*/ 1360703 w 1898650"/>
                  <a:gd name="connsiteY23" fmla="*/ 1905000 h 1905000"/>
                  <a:gd name="connsiteX24" fmla="*/ 1542129 w 1898650"/>
                  <a:gd name="connsiteY24" fmla="*/ 1723581 h 1905000"/>
                  <a:gd name="connsiteX25" fmla="*/ 1542129 w 1898650"/>
                  <a:gd name="connsiteY25" fmla="*/ 1360710 h 1905000"/>
                  <a:gd name="connsiteX26" fmla="*/ 1678203 w 1898650"/>
                  <a:gd name="connsiteY26" fmla="*/ 1360710 h 1905000"/>
                  <a:gd name="connsiteX27" fmla="*/ 1904994 w 1898650"/>
                  <a:gd name="connsiteY27" fmla="*/ 1133932 h 1905000"/>
                  <a:gd name="connsiteX28" fmla="*/ 1678210 w 1898650"/>
                  <a:gd name="connsiteY28" fmla="*/ 907142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98650" h="1905000">
                    <a:moveTo>
                      <a:pt x="1678210" y="907142"/>
                    </a:moveTo>
                    <a:lnTo>
                      <a:pt x="1542136" y="907142"/>
                    </a:lnTo>
                    <a:lnTo>
                      <a:pt x="1542136" y="544284"/>
                    </a:lnTo>
                    <a:cubicBezTo>
                      <a:pt x="1542136" y="444538"/>
                      <a:pt x="1460462" y="362858"/>
                      <a:pt x="1360710" y="362858"/>
                    </a:cubicBezTo>
                    <a:lnTo>
                      <a:pt x="997852" y="362858"/>
                    </a:lnTo>
                    <a:lnTo>
                      <a:pt x="997852" y="226790"/>
                    </a:lnTo>
                    <a:cubicBezTo>
                      <a:pt x="997852" y="101613"/>
                      <a:pt x="896239" y="0"/>
                      <a:pt x="771068" y="0"/>
                    </a:cubicBezTo>
                    <a:cubicBezTo>
                      <a:pt x="645890" y="0"/>
                      <a:pt x="544284" y="101613"/>
                      <a:pt x="544284" y="226790"/>
                    </a:cubicBezTo>
                    <a:lnTo>
                      <a:pt x="544284" y="362858"/>
                    </a:lnTo>
                    <a:lnTo>
                      <a:pt x="181426" y="362858"/>
                    </a:lnTo>
                    <a:cubicBezTo>
                      <a:pt x="81629" y="362858"/>
                      <a:pt x="883" y="444538"/>
                      <a:pt x="883" y="544284"/>
                    </a:cubicBezTo>
                    <a:lnTo>
                      <a:pt x="883" y="888981"/>
                    </a:lnTo>
                    <a:lnTo>
                      <a:pt x="136068" y="888981"/>
                    </a:lnTo>
                    <a:cubicBezTo>
                      <a:pt x="271259" y="888981"/>
                      <a:pt x="381019" y="998741"/>
                      <a:pt x="381019" y="1133926"/>
                    </a:cubicBezTo>
                    <a:cubicBezTo>
                      <a:pt x="381019" y="1269111"/>
                      <a:pt x="271259" y="1378871"/>
                      <a:pt x="136068" y="1378871"/>
                    </a:cubicBezTo>
                    <a:lnTo>
                      <a:pt x="0" y="1378871"/>
                    </a:lnTo>
                    <a:lnTo>
                      <a:pt x="0" y="1723568"/>
                    </a:lnTo>
                    <a:cubicBezTo>
                      <a:pt x="0" y="1823320"/>
                      <a:pt x="81629" y="1904987"/>
                      <a:pt x="181426" y="1904987"/>
                    </a:cubicBezTo>
                    <a:lnTo>
                      <a:pt x="526123" y="1904987"/>
                    </a:lnTo>
                    <a:lnTo>
                      <a:pt x="526123" y="1768920"/>
                    </a:lnTo>
                    <a:cubicBezTo>
                      <a:pt x="526123" y="1633734"/>
                      <a:pt x="635883" y="1523974"/>
                      <a:pt x="771068" y="1523974"/>
                    </a:cubicBezTo>
                    <a:cubicBezTo>
                      <a:pt x="906253" y="1523974"/>
                      <a:pt x="1016013" y="1633734"/>
                      <a:pt x="1016013" y="1768920"/>
                    </a:cubicBezTo>
                    <a:lnTo>
                      <a:pt x="1016013" y="1905000"/>
                    </a:lnTo>
                    <a:lnTo>
                      <a:pt x="1360703" y="1905000"/>
                    </a:lnTo>
                    <a:cubicBezTo>
                      <a:pt x="1460456" y="1905000"/>
                      <a:pt x="1542129" y="1823333"/>
                      <a:pt x="1542129" y="1723581"/>
                    </a:cubicBezTo>
                    <a:lnTo>
                      <a:pt x="1542129" y="1360710"/>
                    </a:lnTo>
                    <a:lnTo>
                      <a:pt x="1678203" y="1360710"/>
                    </a:lnTo>
                    <a:cubicBezTo>
                      <a:pt x="1803381" y="1360710"/>
                      <a:pt x="1904994" y="1259110"/>
                      <a:pt x="1904994" y="1133932"/>
                    </a:cubicBezTo>
                    <a:cubicBezTo>
                      <a:pt x="1904994" y="1008755"/>
                      <a:pt x="1803387" y="907142"/>
                      <a:pt x="1678210" y="907142"/>
                    </a:cubicBezTo>
                    <a:close/>
                  </a:path>
                </a:pathLst>
              </a:custGeom>
              <a:solidFill>
                <a:srgbClr val="FFFFFF"/>
              </a:solidFill>
              <a:ln w="6350" cap="flat">
                <a:noFill/>
                <a:prstDash val="solid"/>
                <a:miter/>
              </a:ln>
            </p:spPr>
            <p:txBody>
              <a:bodyPr rtlCol="0" anchor="ctr"/>
              <a:lstStyle/>
              <a:p>
                <a:endParaRPr lang="en-US" sz="1600"/>
              </a:p>
            </p:txBody>
          </p:sp>
          <p:sp>
            <p:nvSpPr>
              <p:cNvPr id="102" name="Freeform 101">
                <a:extLst>
                  <a:ext uri="{FF2B5EF4-FFF2-40B4-BE49-F238E27FC236}">
                    <a16:creationId xmlns:a16="http://schemas.microsoft.com/office/drawing/2014/main" id="{42E8167F-401B-2C44-AD27-6ACA12FFDA84}"/>
                  </a:ext>
                </a:extLst>
              </p:cNvPr>
              <p:cNvSpPr/>
              <p:nvPr/>
            </p:nvSpPr>
            <p:spPr>
              <a:xfrm>
                <a:off x="5278400" y="2617750"/>
                <a:ext cx="2222500" cy="2222500"/>
              </a:xfrm>
              <a:custGeom>
                <a:avLst/>
                <a:gdLst>
                  <a:gd name="connsiteX0" fmla="*/ 0 w 2222500"/>
                  <a:gd name="connsiteY0" fmla="*/ 0 h 2222500"/>
                  <a:gd name="connsiteX1" fmla="*/ 2222500 w 2222500"/>
                  <a:gd name="connsiteY1" fmla="*/ 0 h 2222500"/>
                  <a:gd name="connsiteX2" fmla="*/ 2222500 w 2222500"/>
                  <a:gd name="connsiteY2" fmla="*/ 2222500 h 2222500"/>
                  <a:gd name="connsiteX3" fmla="*/ 0 w 2222500"/>
                  <a:gd name="connsiteY3" fmla="*/ 2222500 h 2222500"/>
                  <a:gd name="connsiteX4" fmla="*/ 0 w 2222500"/>
                  <a:gd name="connsiteY4" fmla="*/ 0 h 222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2500" h="2222500">
                    <a:moveTo>
                      <a:pt x="0" y="0"/>
                    </a:moveTo>
                    <a:lnTo>
                      <a:pt x="2222500" y="0"/>
                    </a:lnTo>
                    <a:lnTo>
                      <a:pt x="2222500" y="2222500"/>
                    </a:lnTo>
                    <a:lnTo>
                      <a:pt x="0" y="2222500"/>
                    </a:lnTo>
                    <a:lnTo>
                      <a:pt x="0" y="0"/>
                    </a:lnTo>
                    <a:close/>
                  </a:path>
                </a:pathLst>
              </a:custGeom>
              <a:noFill/>
              <a:ln w="6350" cap="flat">
                <a:noFill/>
                <a:prstDash val="solid"/>
                <a:miter/>
              </a:ln>
            </p:spPr>
            <p:txBody>
              <a:bodyPr rtlCol="0" anchor="ctr"/>
              <a:lstStyle/>
              <a:p>
                <a:endParaRPr lang="en-US" sz="1600"/>
              </a:p>
            </p:txBody>
          </p:sp>
        </p:grpSp>
        <p:sp>
          <p:nvSpPr>
            <p:cNvPr id="105" name="TextBox 104">
              <a:extLst>
                <a:ext uri="{FF2B5EF4-FFF2-40B4-BE49-F238E27FC236}">
                  <a16:creationId xmlns:a16="http://schemas.microsoft.com/office/drawing/2014/main" id="{56BDD7F6-BC15-BC48-8560-19C3AD315AC9}"/>
                </a:ext>
              </a:extLst>
            </p:cNvPr>
            <p:cNvSpPr txBox="1"/>
            <p:nvPr/>
          </p:nvSpPr>
          <p:spPr>
            <a:xfrm>
              <a:off x="7435234" y="3295129"/>
              <a:ext cx="1440000" cy="523220"/>
            </a:xfrm>
            <a:prstGeom prst="rect">
              <a:avLst/>
            </a:prstGeom>
            <a:noFill/>
          </p:spPr>
          <p:txBody>
            <a:bodyPr wrap="square" rtlCol="0">
              <a:spAutoFit/>
            </a:bodyPr>
            <a:lstStyle/>
            <a:p>
              <a:pPr algn="ctr"/>
              <a:r>
                <a:rPr lang="en-US" sz="1400" b="1" dirty="0">
                  <a:solidFill>
                    <a:schemeClr val="bg1"/>
                  </a:solidFill>
                </a:rPr>
                <a:t>Idea </a:t>
              </a:r>
              <a:br>
                <a:rPr lang="en-US" sz="1400" b="1" dirty="0">
                  <a:solidFill>
                    <a:schemeClr val="bg1"/>
                  </a:solidFill>
                </a:rPr>
              </a:br>
              <a:r>
                <a:rPr lang="en-US" sz="1400" b="1" dirty="0">
                  <a:solidFill>
                    <a:schemeClr val="bg1"/>
                  </a:solidFill>
                </a:rPr>
                <a:t>Challenges</a:t>
              </a:r>
            </a:p>
          </p:txBody>
        </p:sp>
      </p:grpSp>
      <p:grpSp>
        <p:nvGrpSpPr>
          <p:cNvPr id="108" name="Group 107">
            <a:extLst>
              <a:ext uri="{FF2B5EF4-FFF2-40B4-BE49-F238E27FC236}">
                <a16:creationId xmlns:a16="http://schemas.microsoft.com/office/drawing/2014/main" id="{0E109FD9-A5E1-6841-88B6-87AC8D266F91}"/>
              </a:ext>
            </a:extLst>
          </p:cNvPr>
          <p:cNvGrpSpPr>
            <a:grpSpLocks noChangeAspect="1"/>
          </p:cNvGrpSpPr>
          <p:nvPr/>
        </p:nvGrpSpPr>
        <p:grpSpPr>
          <a:xfrm>
            <a:off x="1768325" y="4437344"/>
            <a:ext cx="2088000" cy="2088000"/>
            <a:chOff x="6771561" y="1694377"/>
            <a:chExt cx="1980000" cy="1980000"/>
          </a:xfrm>
        </p:grpSpPr>
        <p:grpSp>
          <p:nvGrpSpPr>
            <p:cNvPr id="86" name="Graphic 80">
              <a:extLst>
                <a:ext uri="{FF2B5EF4-FFF2-40B4-BE49-F238E27FC236}">
                  <a16:creationId xmlns:a16="http://schemas.microsoft.com/office/drawing/2014/main" id="{EFB8E618-16C0-164A-8769-73CEA348910E}"/>
                </a:ext>
              </a:extLst>
            </p:cNvPr>
            <p:cNvGrpSpPr>
              <a:grpSpLocks noChangeAspect="1"/>
            </p:cNvGrpSpPr>
            <p:nvPr/>
          </p:nvGrpSpPr>
          <p:grpSpPr>
            <a:xfrm>
              <a:off x="6771561" y="1694377"/>
              <a:ext cx="1980000" cy="1980000"/>
              <a:chOff x="3591949" y="1360945"/>
              <a:chExt cx="5238750" cy="5238750"/>
            </a:xfrm>
          </p:grpSpPr>
          <p:sp>
            <p:nvSpPr>
              <p:cNvPr id="89" name="Freeform 88">
                <a:extLst>
                  <a:ext uri="{FF2B5EF4-FFF2-40B4-BE49-F238E27FC236}">
                    <a16:creationId xmlns:a16="http://schemas.microsoft.com/office/drawing/2014/main" id="{A56B640E-E8CB-DD4C-90D3-5C4902E16A36}"/>
                  </a:ext>
                </a:extLst>
              </p:cNvPr>
              <p:cNvSpPr>
                <a:spLocks noChangeAspect="1"/>
              </p:cNvSpPr>
              <p:nvPr/>
            </p:nvSpPr>
            <p:spPr>
              <a:xfrm>
                <a:off x="3591949" y="1360945"/>
                <a:ext cx="5238750" cy="5238750"/>
              </a:xfrm>
              <a:custGeom>
                <a:avLst/>
                <a:gdLst>
                  <a:gd name="connsiteX0" fmla="*/ 3810000 w 3810000"/>
                  <a:gd name="connsiteY0" fmla="*/ 1905000 h 3810000"/>
                  <a:gd name="connsiteX1" fmla="*/ 1905000 w 3810000"/>
                  <a:gd name="connsiteY1" fmla="*/ 3810000 h 3810000"/>
                  <a:gd name="connsiteX2" fmla="*/ 0 w 3810000"/>
                  <a:gd name="connsiteY2" fmla="*/ 1905000 h 3810000"/>
                  <a:gd name="connsiteX3" fmla="*/ 1905000 w 3810000"/>
                  <a:gd name="connsiteY3" fmla="*/ 0 h 3810000"/>
                  <a:gd name="connsiteX4" fmla="*/ 3810000 w 3810000"/>
                  <a:gd name="connsiteY4" fmla="*/ 190500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3810000">
                    <a:moveTo>
                      <a:pt x="3810000" y="1905000"/>
                    </a:moveTo>
                    <a:cubicBezTo>
                      <a:pt x="3810000" y="2957103"/>
                      <a:pt x="2957103" y="3810000"/>
                      <a:pt x="1905000" y="3810000"/>
                    </a:cubicBezTo>
                    <a:cubicBezTo>
                      <a:pt x="852898" y="3810000"/>
                      <a:pt x="0" y="2957103"/>
                      <a:pt x="0" y="1905000"/>
                    </a:cubicBezTo>
                    <a:cubicBezTo>
                      <a:pt x="0" y="852898"/>
                      <a:pt x="852898" y="0"/>
                      <a:pt x="1905000" y="0"/>
                    </a:cubicBezTo>
                    <a:cubicBezTo>
                      <a:pt x="2957103" y="0"/>
                      <a:pt x="3810000" y="852898"/>
                      <a:pt x="3810000" y="1905000"/>
                    </a:cubicBezTo>
                    <a:close/>
                  </a:path>
                </a:pathLst>
              </a:custGeom>
              <a:solidFill>
                <a:schemeClr val="accent1"/>
              </a:solidFill>
              <a:ln w="6350" cap="flat">
                <a:noFill/>
                <a:prstDash val="solid"/>
                <a:miter/>
              </a:ln>
            </p:spPr>
            <p:txBody>
              <a:bodyPr rtlCol="0" anchor="ctr"/>
              <a:lstStyle/>
              <a:p>
                <a:endParaRPr lang="en-US" sz="1400" b="1" dirty="0">
                  <a:solidFill>
                    <a:schemeClr val="bg1"/>
                  </a:solidFill>
                </a:endParaRPr>
              </a:p>
            </p:txBody>
          </p:sp>
          <p:sp>
            <p:nvSpPr>
              <p:cNvPr id="90" name="Freeform 89">
                <a:extLst>
                  <a:ext uri="{FF2B5EF4-FFF2-40B4-BE49-F238E27FC236}">
                    <a16:creationId xmlns:a16="http://schemas.microsoft.com/office/drawing/2014/main" id="{7C5AA0FE-5D53-BF4D-B2F7-967979B9A79C}"/>
                  </a:ext>
                </a:extLst>
              </p:cNvPr>
              <p:cNvSpPr/>
              <p:nvPr/>
            </p:nvSpPr>
            <p:spPr>
              <a:xfrm>
                <a:off x="5232797" y="2053981"/>
                <a:ext cx="1879600" cy="2095500"/>
              </a:xfrm>
              <a:custGeom>
                <a:avLst/>
                <a:gdLst>
                  <a:gd name="connsiteX0" fmla="*/ 1552090 w 1879600"/>
                  <a:gd name="connsiteY0" fmla="*/ 258763 h 2095500"/>
                  <a:gd name="connsiteX1" fmla="*/ 1527941 w 1879600"/>
                  <a:gd name="connsiteY1" fmla="*/ 252520 h 2095500"/>
                  <a:gd name="connsiteX2" fmla="*/ 944319 w 1879600"/>
                  <a:gd name="connsiteY2" fmla="*/ 104775 h 2095500"/>
                  <a:gd name="connsiteX3" fmla="*/ 360754 w 1879600"/>
                  <a:gd name="connsiteY3" fmla="*/ 252520 h 2095500"/>
                  <a:gd name="connsiteX4" fmla="*/ 289475 w 1879600"/>
                  <a:gd name="connsiteY4" fmla="*/ 231546 h 2095500"/>
                  <a:gd name="connsiteX5" fmla="*/ 310455 w 1879600"/>
                  <a:gd name="connsiteY5" fmla="*/ 160338 h 2095500"/>
                  <a:gd name="connsiteX6" fmla="*/ 944319 w 1879600"/>
                  <a:gd name="connsiteY6" fmla="*/ 0 h 2095500"/>
                  <a:gd name="connsiteX7" fmla="*/ 1576137 w 1879600"/>
                  <a:gd name="connsiteY7" fmla="*/ 159258 h 2095500"/>
                  <a:gd name="connsiteX8" fmla="*/ 1598140 w 1879600"/>
                  <a:gd name="connsiteY8" fmla="*/ 229445 h 2095500"/>
                  <a:gd name="connsiteX9" fmla="*/ 1552090 w 1879600"/>
                  <a:gd name="connsiteY9" fmla="*/ 258763 h 2095500"/>
                  <a:gd name="connsiteX10" fmla="*/ 52709 w 1879600"/>
                  <a:gd name="connsiteY10" fmla="*/ 808831 h 2095500"/>
                  <a:gd name="connsiteX11" fmla="*/ 22324 w 1879600"/>
                  <a:gd name="connsiteY11" fmla="*/ 799427 h 2095500"/>
                  <a:gd name="connsiteX12" fmla="*/ 9745 w 1879600"/>
                  <a:gd name="connsiteY12" fmla="*/ 726116 h 2095500"/>
                  <a:gd name="connsiteX13" fmla="*/ 402651 w 1879600"/>
                  <a:gd name="connsiteY13" fmla="*/ 383502 h 2095500"/>
                  <a:gd name="connsiteX14" fmla="*/ 1482932 w 1879600"/>
                  <a:gd name="connsiteY14" fmla="*/ 382429 h 2095500"/>
                  <a:gd name="connsiteX15" fmla="*/ 1875838 w 1879600"/>
                  <a:gd name="connsiteY15" fmla="*/ 722948 h 2095500"/>
                  <a:gd name="connsiteX16" fmla="*/ 1863259 w 1879600"/>
                  <a:gd name="connsiteY16" fmla="*/ 796309 h 2095500"/>
                  <a:gd name="connsiteX17" fmla="*/ 1789898 w 1879600"/>
                  <a:gd name="connsiteY17" fmla="*/ 783730 h 2095500"/>
                  <a:gd name="connsiteX18" fmla="*/ 1434640 w 1879600"/>
                  <a:gd name="connsiteY18" fmla="*/ 475698 h 2095500"/>
                  <a:gd name="connsiteX19" fmla="*/ 449819 w 1879600"/>
                  <a:gd name="connsiteY19" fmla="*/ 476720 h 2095500"/>
                  <a:gd name="connsiteX20" fmla="*/ 93590 w 1879600"/>
                  <a:gd name="connsiteY20" fmla="*/ 786848 h 2095500"/>
                  <a:gd name="connsiteX21" fmla="*/ 52709 w 1879600"/>
                  <a:gd name="connsiteY21" fmla="*/ 808831 h 2095500"/>
                  <a:gd name="connsiteX22" fmla="*/ 707559 w 1879600"/>
                  <a:gd name="connsiteY22" fmla="*/ 2073497 h 2095500"/>
                  <a:gd name="connsiteX23" fmla="*/ 670875 w 1879600"/>
                  <a:gd name="connsiteY23" fmla="*/ 2057845 h 2095500"/>
                  <a:gd name="connsiteX24" fmla="*/ 460309 w 1879600"/>
                  <a:gd name="connsiteY24" fmla="*/ 1781169 h 2095500"/>
                  <a:gd name="connsiteX25" fmla="*/ 350251 w 1879600"/>
                  <a:gd name="connsiteY25" fmla="*/ 1326464 h 2095500"/>
                  <a:gd name="connsiteX26" fmla="*/ 943309 w 1879600"/>
                  <a:gd name="connsiteY26" fmla="*/ 761714 h 2095500"/>
                  <a:gd name="connsiteX27" fmla="*/ 1536348 w 1879600"/>
                  <a:gd name="connsiteY27" fmla="*/ 1326464 h 2095500"/>
                  <a:gd name="connsiteX28" fmla="*/ 1483955 w 1879600"/>
                  <a:gd name="connsiteY28" fmla="*/ 1378852 h 2095500"/>
                  <a:gd name="connsiteX29" fmla="*/ 1431573 w 1879600"/>
                  <a:gd name="connsiteY29" fmla="*/ 1326464 h 2095500"/>
                  <a:gd name="connsiteX30" fmla="*/ 943309 w 1879600"/>
                  <a:gd name="connsiteY30" fmla="*/ 866489 h 2095500"/>
                  <a:gd name="connsiteX31" fmla="*/ 455026 w 1879600"/>
                  <a:gd name="connsiteY31" fmla="*/ 1326464 h 2095500"/>
                  <a:gd name="connsiteX32" fmla="*/ 552492 w 1879600"/>
                  <a:gd name="connsiteY32" fmla="*/ 1729816 h 2095500"/>
                  <a:gd name="connsiteX33" fmla="*/ 746338 w 1879600"/>
                  <a:gd name="connsiteY33" fmla="*/ 1983365 h 2095500"/>
                  <a:gd name="connsiteX34" fmla="*/ 746338 w 1879600"/>
                  <a:gd name="connsiteY34" fmla="*/ 2057851 h 2095500"/>
                  <a:gd name="connsiteX35" fmla="*/ 707559 w 1879600"/>
                  <a:gd name="connsiteY35" fmla="*/ 2073497 h 2095500"/>
                  <a:gd name="connsiteX36" fmla="*/ 1458783 w 1879600"/>
                  <a:gd name="connsiteY36" fmla="*/ 1879606 h 2095500"/>
                  <a:gd name="connsiteX37" fmla="*/ 1134019 w 1879600"/>
                  <a:gd name="connsiteY37" fmla="*/ 1786388 h 2095500"/>
                  <a:gd name="connsiteX38" fmla="*/ 884629 w 1879600"/>
                  <a:gd name="connsiteY38" fmla="*/ 1326458 h 2095500"/>
                  <a:gd name="connsiteX39" fmla="*/ 937003 w 1879600"/>
                  <a:gd name="connsiteY39" fmla="*/ 1274070 h 2095500"/>
                  <a:gd name="connsiteX40" fmla="*/ 989391 w 1879600"/>
                  <a:gd name="connsiteY40" fmla="*/ 1326458 h 2095500"/>
                  <a:gd name="connsiteX41" fmla="*/ 1192655 w 1879600"/>
                  <a:gd name="connsiteY41" fmla="*/ 1699413 h 2095500"/>
                  <a:gd name="connsiteX42" fmla="*/ 1458783 w 1879600"/>
                  <a:gd name="connsiteY42" fmla="*/ 1773803 h 2095500"/>
                  <a:gd name="connsiteX43" fmla="*/ 1567755 w 1879600"/>
                  <a:gd name="connsiteY43" fmla="*/ 1763363 h 2095500"/>
                  <a:gd name="connsiteX44" fmla="*/ 1628531 w 1879600"/>
                  <a:gd name="connsiteY44" fmla="*/ 1806340 h 2095500"/>
                  <a:gd name="connsiteX45" fmla="*/ 1585555 w 1879600"/>
                  <a:gd name="connsiteY45" fmla="*/ 1867116 h 2095500"/>
                  <a:gd name="connsiteX46" fmla="*/ 1458783 w 1879600"/>
                  <a:gd name="connsiteY46" fmla="*/ 1879606 h 2095500"/>
                  <a:gd name="connsiteX47" fmla="*/ 1248217 w 1879600"/>
                  <a:gd name="connsiteY47" fmla="*/ 2095500 h 2095500"/>
                  <a:gd name="connsiteX48" fmla="*/ 1234596 w 1879600"/>
                  <a:gd name="connsiteY48" fmla="*/ 2093455 h 2095500"/>
                  <a:gd name="connsiteX49" fmla="*/ 844814 w 1879600"/>
                  <a:gd name="connsiteY49" fmla="*/ 1873364 h 2095500"/>
                  <a:gd name="connsiteX50" fmla="*/ 617459 w 1879600"/>
                  <a:gd name="connsiteY50" fmla="*/ 1326464 h 2095500"/>
                  <a:gd name="connsiteX51" fmla="*/ 940122 w 1879600"/>
                  <a:gd name="connsiteY51" fmla="*/ 1018381 h 2095500"/>
                  <a:gd name="connsiteX52" fmla="*/ 1262841 w 1879600"/>
                  <a:gd name="connsiteY52" fmla="*/ 1326464 h 2095500"/>
                  <a:gd name="connsiteX53" fmla="*/ 1480773 w 1879600"/>
                  <a:gd name="connsiteY53" fmla="*/ 1529677 h 2095500"/>
                  <a:gd name="connsiteX54" fmla="*/ 1698705 w 1879600"/>
                  <a:gd name="connsiteY54" fmla="*/ 1326464 h 2095500"/>
                  <a:gd name="connsiteX55" fmla="*/ 939093 w 1879600"/>
                  <a:gd name="connsiteY55" fmla="*/ 610845 h 2095500"/>
                  <a:gd name="connsiteX56" fmla="*/ 246549 w 1879600"/>
                  <a:gd name="connsiteY56" fmla="*/ 1033012 h 2095500"/>
                  <a:gd name="connsiteX57" fmla="*/ 184694 w 1879600"/>
                  <a:gd name="connsiteY57" fmla="*/ 1326458 h 2095500"/>
                  <a:gd name="connsiteX58" fmla="*/ 254937 w 1879600"/>
                  <a:gd name="connsiteY58" fmla="*/ 1704632 h 2095500"/>
                  <a:gd name="connsiteX59" fmla="*/ 224559 w 1879600"/>
                  <a:gd name="connsiteY59" fmla="*/ 1771758 h 2095500"/>
                  <a:gd name="connsiteX60" fmla="*/ 157484 w 1879600"/>
                  <a:gd name="connsiteY60" fmla="*/ 1741367 h 2095500"/>
                  <a:gd name="connsiteX61" fmla="*/ 81005 w 1879600"/>
                  <a:gd name="connsiteY61" fmla="*/ 1326458 h 2095500"/>
                  <a:gd name="connsiteX62" fmla="*/ 152271 w 1879600"/>
                  <a:gd name="connsiteY62" fmla="*/ 986968 h 2095500"/>
                  <a:gd name="connsiteX63" fmla="*/ 939105 w 1879600"/>
                  <a:gd name="connsiteY63" fmla="*/ 504990 h 2095500"/>
                  <a:gd name="connsiteX64" fmla="*/ 1803493 w 1879600"/>
                  <a:gd name="connsiteY64" fmla="*/ 1325442 h 2095500"/>
                  <a:gd name="connsiteX65" fmla="*/ 1480786 w 1879600"/>
                  <a:gd name="connsiteY65" fmla="*/ 1633423 h 2095500"/>
                  <a:gd name="connsiteX66" fmla="*/ 1158079 w 1879600"/>
                  <a:gd name="connsiteY66" fmla="*/ 1325442 h 2095500"/>
                  <a:gd name="connsiteX67" fmla="*/ 940134 w 1879600"/>
                  <a:gd name="connsiteY67" fmla="*/ 1122128 h 2095500"/>
                  <a:gd name="connsiteX68" fmla="*/ 722247 w 1879600"/>
                  <a:gd name="connsiteY68" fmla="*/ 1325442 h 2095500"/>
                  <a:gd name="connsiteX69" fmla="*/ 918138 w 1879600"/>
                  <a:gd name="connsiteY69" fmla="*/ 1797952 h 2095500"/>
                  <a:gd name="connsiteX70" fmla="*/ 1260809 w 1879600"/>
                  <a:gd name="connsiteY70" fmla="*/ 1991747 h 2095500"/>
                  <a:gd name="connsiteX71" fmla="*/ 1297442 w 1879600"/>
                  <a:gd name="connsiteY71" fmla="*/ 2055698 h 2095500"/>
                  <a:gd name="connsiteX72" fmla="*/ 1248217 w 1879600"/>
                  <a:gd name="connsiteY72" fmla="*/ 2095500 h 2095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1879600" h="2095500">
                    <a:moveTo>
                      <a:pt x="1552090" y="258763"/>
                    </a:moveTo>
                    <a:cubicBezTo>
                      <a:pt x="1543708" y="258763"/>
                      <a:pt x="1535320" y="256718"/>
                      <a:pt x="1527941" y="252520"/>
                    </a:cubicBezTo>
                    <a:cubicBezTo>
                      <a:pt x="1326786" y="148774"/>
                      <a:pt x="1152853" y="104775"/>
                      <a:pt x="944319" y="104775"/>
                    </a:cubicBezTo>
                    <a:cubicBezTo>
                      <a:pt x="736915" y="104775"/>
                      <a:pt x="539900" y="153988"/>
                      <a:pt x="360754" y="252520"/>
                    </a:cubicBezTo>
                    <a:cubicBezTo>
                      <a:pt x="335620" y="266129"/>
                      <a:pt x="304156" y="256724"/>
                      <a:pt x="289475" y="231546"/>
                    </a:cubicBezTo>
                    <a:cubicBezTo>
                      <a:pt x="275867" y="206375"/>
                      <a:pt x="285284" y="173939"/>
                      <a:pt x="310455" y="160338"/>
                    </a:cubicBezTo>
                    <a:cubicBezTo>
                      <a:pt x="505324" y="54483"/>
                      <a:pt x="719072" y="0"/>
                      <a:pt x="944319" y="0"/>
                    </a:cubicBezTo>
                    <a:cubicBezTo>
                      <a:pt x="1167585" y="0"/>
                      <a:pt x="1362403" y="49213"/>
                      <a:pt x="1576137" y="159258"/>
                    </a:cubicBezTo>
                    <a:cubicBezTo>
                      <a:pt x="1602338" y="172866"/>
                      <a:pt x="1611748" y="204330"/>
                      <a:pt x="1598140" y="229445"/>
                    </a:cubicBezTo>
                    <a:cubicBezTo>
                      <a:pt x="1588730" y="248323"/>
                      <a:pt x="1570924" y="258763"/>
                      <a:pt x="1552090" y="258763"/>
                    </a:cubicBezTo>
                    <a:close/>
                    <a:moveTo>
                      <a:pt x="52709" y="808831"/>
                    </a:moveTo>
                    <a:cubicBezTo>
                      <a:pt x="42225" y="808831"/>
                      <a:pt x="31741" y="805713"/>
                      <a:pt x="22324" y="799427"/>
                    </a:cubicBezTo>
                    <a:cubicBezTo>
                      <a:pt x="-1774" y="782644"/>
                      <a:pt x="-6988" y="750215"/>
                      <a:pt x="9745" y="726116"/>
                    </a:cubicBezTo>
                    <a:cubicBezTo>
                      <a:pt x="113491" y="579444"/>
                      <a:pt x="245476" y="464179"/>
                      <a:pt x="402651" y="383502"/>
                    </a:cubicBezTo>
                    <a:cubicBezTo>
                      <a:pt x="731657" y="213754"/>
                      <a:pt x="1152859" y="212731"/>
                      <a:pt x="1482932" y="382429"/>
                    </a:cubicBezTo>
                    <a:cubicBezTo>
                      <a:pt x="1640101" y="463105"/>
                      <a:pt x="1772092" y="577291"/>
                      <a:pt x="1875838" y="722948"/>
                    </a:cubicBezTo>
                    <a:cubicBezTo>
                      <a:pt x="1892622" y="746017"/>
                      <a:pt x="1887306" y="779526"/>
                      <a:pt x="1863259" y="796309"/>
                    </a:cubicBezTo>
                    <a:cubicBezTo>
                      <a:pt x="1839110" y="813041"/>
                      <a:pt x="1806681" y="807822"/>
                      <a:pt x="1789898" y="783730"/>
                    </a:cubicBezTo>
                    <a:cubicBezTo>
                      <a:pt x="1695556" y="651682"/>
                      <a:pt x="1576144" y="547986"/>
                      <a:pt x="1434640" y="475698"/>
                    </a:cubicBezTo>
                    <a:cubicBezTo>
                      <a:pt x="1134025" y="321659"/>
                      <a:pt x="749463" y="321659"/>
                      <a:pt x="449819" y="476720"/>
                    </a:cubicBezTo>
                    <a:cubicBezTo>
                      <a:pt x="307337" y="550082"/>
                      <a:pt x="187881" y="654857"/>
                      <a:pt x="93590" y="786848"/>
                    </a:cubicBezTo>
                    <a:cubicBezTo>
                      <a:pt x="85196" y="801522"/>
                      <a:pt x="69492" y="808831"/>
                      <a:pt x="52709" y="808831"/>
                    </a:cubicBezTo>
                    <a:close/>
                    <a:moveTo>
                      <a:pt x="707559" y="2073497"/>
                    </a:moveTo>
                    <a:cubicBezTo>
                      <a:pt x="693938" y="2073497"/>
                      <a:pt x="680337" y="2068284"/>
                      <a:pt x="670875" y="2057845"/>
                    </a:cubicBezTo>
                    <a:cubicBezTo>
                      <a:pt x="579765" y="1966576"/>
                      <a:pt x="530496" y="1907946"/>
                      <a:pt x="460309" y="1781169"/>
                    </a:cubicBezTo>
                    <a:cubicBezTo>
                      <a:pt x="388014" y="1652245"/>
                      <a:pt x="350251" y="1495082"/>
                      <a:pt x="350251" y="1326464"/>
                    </a:cubicBezTo>
                    <a:cubicBezTo>
                      <a:pt x="350251" y="1015212"/>
                      <a:pt x="616386" y="761714"/>
                      <a:pt x="943309" y="761714"/>
                    </a:cubicBezTo>
                    <a:cubicBezTo>
                      <a:pt x="1270213" y="761714"/>
                      <a:pt x="1536348" y="1015212"/>
                      <a:pt x="1536348" y="1326464"/>
                    </a:cubicBezTo>
                    <a:cubicBezTo>
                      <a:pt x="1536348" y="1355731"/>
                      <a:pt x="1513221" y="1378852"/>
                      <a:pt x="1483955" y="1378852"/>
                    </a:cubicBezTo>
                    <a:cubicBezTo>
                      <a:pt x="1454592" y="1378852"/>
                      <a:pt x="1431573" y="1355731"/>
                      <a:pt x="1431573" y="1326464"/>
                    </a:cubicBezTo>
                    <a:cubicBezTo>
                      <a:pt x="1431573" y="1072915"/>
                      <a:pt x="1212613" y="866489"/>
                      <a:pt x="943309" y="866489"/>
                    </a:cubicBezTo>
                    <a:cubicBezTo>
                      <a:pt x="674050" y="866489"/>
                      <a:pt x="455026" y="1072915"/>
                      <a:pt x="455026" y="1326464"/>
                    </a:cubicBezTo>
                    <a:cubicBezTo>
                      <a:pt x="455026" y="1477289"/>
                      <a:pt x="488592" y="1616647"/>
                      <a:pt x="552492" y="1729816"/>
                    </a:cubicBezTo>
                    <a:cubicBezTo>
                      <a:pt x="619567" y="1850346"/>
                      <a:pt x="665662" y="1901705"/>
                      <a:pt x="746338" y="1983365"/>
                    </a:cubicBezTo>
                    <a:cubicBezTo>
                      <a:pt x="766240" y="2004339"/>
                      <a:pt x="766240" y="2036775"/>
                      <a:pt x="746338" y="2057851"/>
                    </a:cubicBezTo>
                    <a:cubicBezTo>
                      <a:pt x="734769" y="2068284"/>
                      <a:pt x="721161" y="2073497"/>
                      <a:pt x="707559" y="2073497"/>
                    </a:cubicBezTo>
                    <a:close/>
                    <a:moveTo>
                      <a:pt x="1458783" y="1879606"/>
                    </a:moveTo>
                    <a:cubicBezTo>
                      <a:pt x="1334158" y="1879606"/>
                      <a:pt x="1224068" y="1848295"/>
                      <a:pt x="1134019" y="1786388"/>
                    </a:cubicBezTo>
                    <a:cubicBezTo>
                      <a:pt x="977885" y="1680591"/>
                      <a:pt x="884629" y="1508798"/>
                      <a:pt x="884629" y="1326458"/>
                    </a:cubicBezTo>
                    <a:cubicBezTo>
                      <a:pt x="884629" y="1297096"/>
                      <a:pt x="907692" y="1274070"/>
                      <a:pt x="937003" y="1274070"/>
                    </a:cubicBezTo>
                    <a:cubicBezTo>
                      <a:pt x="966321" y="1274070"/>
                      <a:pt x="989391" y="1297096"/>
                      <a:pt x="989391" y="1326458"/>
                    </a:cubicBezTo>
                    <a:cubicBezTo>
                      <a:pt x="989391" y="1474216"/>
                      <a:pt x="1064861" y="1613573"/>
                      <a:pt x="1192655" y="1699413"/>
                    </a:cubicBezTo>
                    <a:cubicBezTo>
                      <a:pt x="1267038" y="1749761"/>
                      <a:pt x="1354008" y="1773803"/>
                      <a:pt x="1458783" y="1773803"/>
                    </a:cubicBezTo>
                    <a:cubicBezTo>
                      <a:pt x="1483948" y="1773803"/>
                      <a:pt x="1525909" y="1770736"/>
                      <a:pt x="1567755" y="1763363"/>
                    </a:cubicBezTo>
                    <a:cubicBezTo>
                      <a:pt x="1596102" y="1758150"/>
                      <a:pt x="1623318" y="1776971"/>
                      <a:pt x="1628531" y="1806340"/>
                    </a:cubicBezTo>
                    <a:cubicBezTo>
                      <a:pt x="1633751" y="1834578"/>
                      <a:pt x="1614917" y="1861795"/>
                      <a:pt x="1585555" y="1867116"/>
                    </a:cubicBezTo>
                    <a:cubicBezTo>
                      <a:pt x="1525909" y="1878584"/>
                      <a:pt x="1473515" y="1879606"/>
                      <a:pt x="1458783" y="1879606"/>
                    </a:cubicBezTo>
                    <a:close/>
                    <a:moveTo>
                      <a:pt x="1248217" y="2095500"/>
                    </a:moveTo>
                    <a:cubicBezTo>
                      <a:pt x="1244020" y="2095500"/>
                      <a:pt x="1238800" y="2094471"/>
                      <a:pt x="1234596" y="2093455"/>
                    </a:cubicBezTo>
                    <a:cubicBezTo>
                      <a:pt x="1067928" y="2047310"/>
                      <a:pt x="959006" y="1985505"/>
                      <a:pt x="844814" y="1873364"/>
                    </a:cubicBezTo>
                    <a:cubicBezTo>
                      <a:pt x="698136" y="1727765"/>
                      <a:pt x="617459" y="1533976"/>
                      <a:pt x="617459" y="1326464"/>
                    </a:cubicBezTo>
                    <a:cubicBezTo>
                      <a:pt x="617459" y="1156722"/>
                      <a:pt x="762036" y="1018381"/>
                      <a:pt x="940122" y="1018381"/>
                    </a:cubicBezTo>
                    <a:cubicBezTo>
                      <a:pt x="1118252" y="1018381"/>
                      <a:pt x="1262841" y="1156716"/>
                      <a:pt x="1262841" y="1326464"/>
                    </a:cubicBezTo>
                    <a:cubicBezTo>
                      <a:pt x="1262841" y="1438605"/>
                      <a:pt x="1360346" y="1529677"/>
                      <a:pt x="1480773" y="1529677"/>
                    </a:cubicBezTo>
                    <a:cubicBezTo>
                      <a:pt x="1601309" y="1529677"/>
                      <a:pt x="1698705" y="1438605"/>
                      <a:pt x="1698705" y="1326464"/>
                    </a:cubicBezTo>
                    <a:cubicBezTo>
                      <a:pt x="1698705" y="931463"/>
                      <a:pt x="1358193" y="610845"/>
                      <a:pt x="939093" y="610845"/>
                    </a:cubicBezTo>
                    <a:cubicBezTo>
                      <a:pt x="641551" y="610845"/>
                      <a:pt x="369123" y="776395"/>
                      <a:pt x="246549" y="1033012"/>
                    </a:cubicBezTo>
                    <a:cubicBezTo>
                      <a:pt x="205668" y="1117936"/>
                      <a:pt x="184694" y="1217492"/>
                      <a:pt x="184694" y="1326458"/>
                    </a:cubicBezTo>
                    <a:cubicBezTo>
                      <a:pt x="184694" y="1408113"/>
                      <a:pt x="192053" y="1537036"/>
                      <a:pt x="254937" y="1704632"/>
                    </a:cubicBezTo>
                    <a:cubicBezTo>
                      <a:pt x="265434" y="1731956"/>
                      <a:pt x="251769" y="1762347"/>
                      <a:pt x="224559" y="1771758"/>
                    </a:cubicBezTo>
                    <a:cubicBezTo>
                      <a:pt x="197286" y="1782197"/>
                      <a:pt x="166895" y="1767561"/>
                      <a:pt x="157484" y="1741367"/>
                    </a:cubicBezTo>
                    <a:cubicBezTo>
                      <a:pt x="106119" y="1604156"/>
                      <a:pt x="81005" y="1467866"/>
                      <a:pt x="81005" y="1326458"/>
                    </a:cubicBezTo>
                    <a:cubicBezTo>
                      <a:pt x="81005" y="1200709"/>
                      <a:pt x="105103" y="1086523"/>
                      <a:pt x="152271" y="986968"/>
                    </a:cubicBezTo>
                    <a:cubicBezTo>
                      <a:pt x="291621" y="694639"/>
                      <a:pt x="600682" y="504990"/>
                      <a:pt x="939105" y="504990"/>
                    </a:cubicBezTo>
                    <a:cubicBezTo>
                      <a:pt x="1415806" y="504990"/>
                      <a:pt x="1803493" y="872776"/>
                      <a:pt x="1803493" y="1325442"/>
                    </a:cubicBezTo>
                    <a:cubicBezTo>
                      <a:pt x="1803493" y="1495082"/>
                      <a:pt x="1658916" y="1633423"/>
                      <a:pt x="1480786" y="1633423"/>
                    </a:cubicBezTo>
                    <a:cubicBezTo>
                      <a:pt x="1302643" y="1633423"/>
                      <a:pt x="1158079" y="1495082"/>
                      <a:pt x="1158079" y="1325442"/>
                    </a:cubicBezTo>
                    <a:cubicBezTo>
                      <a:pt x="1158079" y="1213295"/>
                      <a:pt x="1060663" y="1122128"/>
                      <a:pt x="940134" y="1122128"/>
                    </a:cubicBezTo>
                    <a:cubicBezTo>
                      <a:pt x="819656" y="1122128"/>
                      <a:pt x="722247" y="1213288"/>
                      <a:pt x="722247" y="1325442"/>
                    </a:cubicBezTo>
                    <a:cubicBezTo>
                      <a:pt x="722247" y="1504499"/>
                      <a:pt x="791360" y="1672196"/>
                      <a:pt x="918138" y="1797952"/>
                    </a:cubicBezTo>
                    <a:cubicBezTo>
                      <a:pt x="1017699" y="1896383"/>
                      <a:pt x="1113051" y="1950923"/>
                      <a:pt x="1260809" y="1991747"/>
                    </a:cubicBezTo>
                    <a:cubicBezTo>
                      <a:pt x="1289041" y="1999107"/>
                      <a:pt x="1304808" y="2028381"/>
                      <a:pt x="1297442" y="2055698"/>
                    </a:cubicBezTo>
                    <a:cubicBezTo>
                      <a:pt x="1292210" y="2079746"/>
                      <a:pt x="1270207" y="2095500"/>
                      <a:pt x="1248217" y="2095500"/>
                    </a:cubicBezTo>
                    <a:close/>
                  </a:path>
                </a:pathLst>
              </a:custGeom>
              <a:solidFill>
                <a:srgbClr val="FFFFFF"/>
              </a:solidFill>
              <a:ln w="6350" cap="flat">
                <a:noFill/>
                <a:prstDash val="solid"/>
                <a:miter/>
              </a:ln>
            </p:spPr>
            <p:txBody>
              <a:bodyPr rtlCol="0" anchor="ctr"/>
              <a:lstStyle/>
              <a:p>
                <a:endParaRPr lang="en-US" sz="1400" b="1" dirty="0">
                  <a:solidFill>
                    <a:schemeClr val="bg1"/>
                  </a:solidFill>
                </a:endParaRPr>
              </a:p>
            </p:txBody>
          </p:sp>
        </p:grpSp>
        <p:sp>
          <p:nvSpPr>
            <p:cNvPr id="107" name="TextBox 106">
              <a:extLst>
                <a:ext uri="{FF2B5EF4-FFF2-40B4-BE49-F238E27FC236}">
                  <a16:creationId xmlns:a16="http://schemas.microsoft.com/office/drawing/2014/main" id="{A9CE2742-BA89-D94D-BEAE-974170248838}"/>
                </a:ext>
              </a:extLst>
            </p:cNvPr>
            <p:cNvSpPr txBox="1"/>
            <p:nvPr/>
          </p:nvSpPr>
          <p:spPr>
            <a:xfrm>
              <a:off x="6905187" y="2834873"/>
              <a:ext cx="1683474" cy="523220"/>
            </a:xfrm>
            <a:prstGeom prst="rect">
              <a:avLst/>
            </a:prstGeom>
            <a:noFill/>
          </p:spPr>
          <p:txBody>
            <a:bodyPr wrap="none" rtlCol="0">
              <a:spAutoFit/>
            </a:bodyPr>
            <a:lstStyle/>
            <a:p>
              <a:pPr algn="ctr"/>
              <a:r>
                <a:rPr lang="en-US" sz="1400" b="1" dirty="0">
                  <a:solidFill>
                    <a:schemeClr val="bg1"/>
                  </a:solidFill>
                </a:rPr>
                <a:t>Collaborative </a:t>
              </a:r>
              <a:br>
                <a:rPr lang="en-US" sz="1400" b="1" dirty="0">
                  <a:solidFill>
                    <a:schemeClr val="bg1"/>
                  </a:solidFill>
                </a:rPr>
              </a:br>
              <a:r>
                <a:rPr lang="en-US" sz="1400" b="1" dirty="0">
                  <a:solidFill>
                    <a:schemeClr val="bg1"/>
                  </a:solidFill>
                </a:rPr>
                <a:t>Strategy Process</a:t>
              </a:r>
            </a:p>
          </p:txBody>
        </p:sp>
      </p:grpSp>
      <p:grpSp>
        <p:nvGrpSpPr>
          <p:cNvPr id="110" name="Group 109">
            <a:extLst>
              <a:ext uri="{FF2B5EF4-FFF2-40B4-BE49-F238E27FC236}">
                <a16:creationId xmlns:a16="http://schemas.microsoft.com/office/drawing/2014/main" id="{6D4BB94E-E674-C547-AF80-37E79C608402}"/>
              </a:ext>
            </a:extLst>
          </p:cNvPr>
          <p:cNvGrpSpPr>
            <a:grpSpLocks noChangeAspect="1"/>
          </p:cNvGrpSpPr>
          <p:nvPr/>
        </p:nvGrpSpPr>
        <p:grpSpPr>
          <a:xfrm>
            <a:off x="8442473" y="4437344"/>
            <a:ext cx="2088000" cy="2088000"/>
            <a:chOff x="5131514" y="4412654"/>
            <a:chExt cx="1980000" cy="1980000"/>
          </a:xfrm>
        </p:grpSpPr>
        <p:grpSp>
          <p:nvGrpSpPr>
            <p:cNvPr id="36" name="Graphic 34">
              <a:extLst>
                <a:ext uri="{FF2B5EF4-FFF2-40B4-BE49-F238E27FC236}">
                  <a16:creationId xmlns:a16="http://schemas.microsoft.com/office/drawing/2014/main" id="{51C3066F-BAF9-6E4C-8DF9-62845DED0E0F}"/>
                </a:ext>
              </a:extLst>
            </p:cNvPr>
            <p:cNvGrpSpPr>
              <a:grpSpLocks noChangeAspect="1"/>
            </p:cNvGrpSpPr>
            <p:nvPr/>
          </p:nvGrpSpPr>
          <p:grpSpPr>
            <a:xfrm>
              <a:off x="5131514" y="4412654"/>
              <a:ext cx="1980000" cy="1980000"/>
              <a:chOff x="5091000" y="2424000"/>
              <a:chExt cx="5238750" cy="5238750"/>
            </a:xfrm>
          </p:grpSpPr>
          <p:sp>
            <p:nvSpPr>
              <p:cNvPr id="39" name="Freeform 38">
                <a:extLst>
                  <a:ext uri="{FF2B5EF4-FFF2-40B4-BE49-F238E27FC236}">
                    <a16:creationId xmlns:a16="http://schemas.microsoft.com/office/drawing/2014/main" id="{2C5531DF-9FEB-9341-82AD-1F795DBD6581}"/>
                  </a:ext>
                </a:extLst>
              </p:cNvPr>
              <p:cNvSpPr>
                <a:spLocks noChangeAspect="1"/>
              </p:cNvSpPr>
              <p:nvPr/>
            </p:nvSpPr>
            <p:spPr>
              <a:xfrm>
                <a:off x="5091000" y="2424000"/>
                <a:ext cx="5238750" cy="5238750"/>
              </a:xfrm>
              <a:custGeom>
                <a:avLst/>
                <a:gdLst>
                  <a:gd name="connsiteX0" fmla="*/ 3810000 w 3810000"/>
                  <a:gd name="connsiteY0" fmla="*/ 1905000 h 3810000"/>
                  <a:gd name="connsiteX1" fmla="*/ 1905000 w 3810000"/>
                  <a:gd name="connsiteY1" fmla="*/ 3810000 h 3810000"/>
                  <a:gd name="connsiteX2" fmla="*/ 0 w 3810000"/>
                  <a:gd name="connsiteY2" fmla="*/ 1905000 h 3810000"/>
                  <a:gd name="connsiteX3" fmla="*/ 1905000 w 3810000"/>
                  <a:gd name="connsiteY3" fmla="*/ 0 h 3810000"/>
                  <a:gd name="connsiteX4" fmla="*/ 3810000 w 3810000"/>
                  <a:gd name="connsiteY4" fmla="*/ 190500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3810000">
                    <a:moveTo>
                      <a:pt x="3810000" y="1905000"/>
                    </a:moveTo>
                    <a:cubicBezTo>
                      <a:pt x="3810000" y="2957103"/>
                      <a:pt x="2957103" y="3810000"/>
                      <a:pt x="1905000" y="3810000"/>
                    </a:cubicBezTo>
                    <a:cubicBezTo>
                      <a:pt x="852898" y="3810000"/>
                      <a:pt x="0" y="2957103"/>
                      <a:pt x="0" y="1905000"/>
                    </a:cubicBezTo>
                    <a:cubicBezTo>
                      <a:pt x="0" y="852898"/>
                      <a:pt x="852898" y="0"/>
                      <a:pt x="1905000" y="0"/>
                    </a:cubicBezTo>
                    <a:cubicBezTo>
                      <a:pt x="2957103" y="0"/>
                      <a:pt x="3810000" y="852898"/>
                      <a:pt x="3810000" y="1905000"/>
                    </a:cubicBezTo>
                    <a:close/>
                  </a:path>
                </a:pathLst>
              </a:custGeom>
              <a:solidFill>
                <a:schemeClr val="accent1"/>
              </a:solidFill>
              <a:ln w="6350" cap="flat">
                <a:noFill/>
                <a:prstDash val="solid"/>
                <a:miter/>
              </a:ln>
            </p:spPr>
            <p:txBody>
              <a:bodyPr rtlCol="0" anchor="ctr"/>
              <a:lstStyle/>
              <a:p>
                <a:endParaRPr lang="en-US" sz="1400" b="1" dirty="0">
                  <a:solidFill>
                    <a:schemeClr val="bg1"/>
                  </a:solidFill>
                </a:endParaRPr>
              </a:p>
            </p:txBody>
          </p:sp>
          <p:sp>
            <p:nvSpPr>
              <p:cNvPr id="40" name="Freeform 39">
                <a:extLst>
                  <a:ext uri="{FF2B5EF4-FFF2-40B4-BE49-F238E27FC236}">
                    <a16:creationId xmlns:a16="http://schemas.microsoft.com/office/drawing/2014/main" id="{0318C9D6-6B8C-0541-A080-25E378924640}"/>
                  </a:ext>
                </a:extLst>
              </p:cNvPr>
              <p:cNvSpPr/>
              <p:nvPr/>
            </p:nvSpPr>
            <p:spPr>
              <a:xfrm>
                <a:off x="5878400" y="3217750"/>
                <a:ext cx="2222500" cy="2222500"/>
              </a:xfrm>
              <a:custGeom>
                <a:avLst/>
                <a:gdLst>
                  <a:gd name="connsiteX0" fmla="*/ 0 w 2222500"/>
                  <a:gd name="connsiteY0" fmla="*/ 0 h 2222500"/>
                  <a:gd name="connsiteX1" fmla="*/ 2222500 w 2222500"/>
                  <a:gd name="connsiteY1" fmla="*/ 0 h 2222500"/>
                  <a:gd name="connsiteX2" fmla="*/ 2222500 w 2222500"/>
                  <a:gd name="connsiteY2" fmla="*/ 2222500 h 2222500"/>
                  <a:gd name="connsiteX3" fmla="*/ 0 w 2222500"/>
                  <a:gd name="connsiteY3" fmla="*/ 2222500 h 2222500"/>
                  <a:gd name="connsiteX4" fmla="*/ 0 w 2222500"/>
                  <a:gd name="connsiteY4" fmla="*/ 0 h 222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2500" h="2222500">
                    <a:moveTo>
                      <a:pt x="0" y="0"/>
                    </a:moveTo>
                    <a:lnTo>
                      <a:pt x="2222500" y="0"/>
                    </a:lnTo>
                    <a:lnTo>
                      <a:pt x="2222500" y="2222500"/>
                    </a:lnTo>
                    <a:lnTo>
                      <a:pt x="0" y="2222500"/>
                    </a:lnTo>
                    <a:lnTo>
                      <a:pt x="0" y="0"/>
                    </a:lnTo>
                    <a:close/>
                  </a:path>
                </a:pathLst>
              </a:custGeom>
              <a:noFill/>
              <a:ln w="6350" cap="flat">
                <a:noFill/>
                <a:prstDash val="solid"/>
                <a:miter/>
              </a:ln>
            </p:spPr>
            <p:txBody>
              <a:bodyPr rtlCol="0" anchor="ctr"/>
              <a:lstStyle/>
              <a:p>
                <a:endParaRPr lang="en-US" sz="1400" b="1">
                  <a:solidFill>
                    <a:schemeClr val="bg1"/>
                  </a:solidFill>
                </a:endParaRPr>
              </a:p>
            </p:txBody>
          </p:sp>
          <p:sp>
            <p:nvSpPr>
              <p:cNvPr id="41" name="Freeform 40">
                <a:extLst>
                  <a:ext uri="{FF2B5EF4-FFF2-40B4-BE49-F238E27FC236}">
                    <a16:creationId xmlns:a16="http://schemas.microsoft.com/office/drawing/2014/main" id="{12DDAA7D-4F8B-A542-AE77-F535592A3D4E}"/>
                  </a:ext>
                </a:extLst>
              </p:cNvPr>
              <p:cNvSpPr/>
              <p:nvPr/>
            </p:nvSpPr>
            <p:spPr>
              <a:xfrm>
                <a:off x="6662625" y="3210609"/>
                <a:ext cx="2095500" cy="2095500"/>
              </a:xfrm>
              <a:custGeom>
                <a:avLst/>
                <a:gdLst>
                  <a:gd name="connsiteX0" fmla="*/ 1111250 w 2222500"/>
                  <a:gd name="connsiteY0" fmla="*/ 0 h 2222500"/>
                  <a:gd name="connsiteX1" fmla="*/ 0 w 2222500"/>
                  <a:gd name="connsiteY1" fmla="*/ 1111250 h 2222500"/>
                  <a:gd name="connsiteX2" fmla="*/ 1111250 w 2222500"/>
                  <a:gd name="connsiteY2" fmla="*/ 2222500 h 2222500"/>
                  <a:gd name="connsiteX3" fmla="*/ 2222500 w 2222500"/>
                  <a:gd name="connsiteY3" fmla="*/ 1111250 h 2222500"/>
                  <a:gd name="connsiteX4" fmla="*/ 1111250 w 2222500"/>
                  <a:gd name="connsiteY4" fmla="*/ 0 h 2222500"/>
                  <a:gd name="connsiteX5" fmla="*/ 1000125 w 2222500"/>
                  <a:gd name="connsiteY5" fmla="*/ 1992440 h 2222500"/>
                  <a:gd name="connsiteX6" fmla="*/ 222250 w 2222500"/>
                  <a:gd name="connsiteY6" fmla="*/ 1111250 h 2222500"/>
                  <a:gd name="connsiteX7" fmla="*/ 245586 w 2222500"/>
                  <a:gd name="connsiteY7" fmla="*/ 912336 h 2222500"/>
                  <a:gd name="connsiteX8" fmla="*/ 777875 w 2222500"/>
                  <a:gd name="connsiteY8" fmla="*/ 1444625 h 2222500"/>
                  <a:gd name="connsiteX9" fmla="*/ 777875 w 2222500"/>
                  <a:gd name="connsiteY9" fmla="*/ 1555750 h 2222500"/>
                  <a:gd name="connsiteX10" fmla="*/ 1000125 w 2222500"/>
                  <a:gd name="connsiteY10" fmla="*/ 1778000 h 2222500"/>
                  <a:gd name="connsiteX11" fmla="*/ 1000125 w 2222500"/>
                  <a:gd name="connsiteY11" fmla="*/ 1992440 h 2222500"/>
                  <a:gd name="connsiteX12" fmla="*/ 1766932 w 2222500"/>
                  <a:gd name="connsiteY12" fmla="*/ 1710284 h 2222500"/>
                  <a:gd name="connsiteX13" fmla="*/ 1555750 w 2222500"/>
                  <a:gd name="connsiteY13" fmla="*/ 1555750 h 2222500"/>
                  <a:gd name="connsiteX14" fmla="*/ 1444625 w 2222500"/>
                  <a:gd name="connsiteY14" fmla="*/ 1555750 h 2222500"/>
                  <a:gd name="connsiteX15" fmla="*/ 1444625 w 2222500"/>
                  <a:gd name="connsiteY15" fmla="*/ 1222375 h 2222500"/>
                  <a:gd name="connsiteX16" fmla="*/ 1333500 w 2222500"/>
                  <a:gd name="connsiteY16" fmla="*/ 1111250 h 2222500"/>
                  <a:gd name="connsiteX17" fmla="*/ 666750 w 2222500"/>
                  <a:gd name="connsiteY17" fmla="*/ 1111250 h 2222500"/>
                  <a:gd name="connsiteX18" fmla="*/ 666750 w 2222500"/>
                  <a:gd name="connsiteY18" fmla="*/ 889000 h 2222500"/>
                  <a:gd name="connsiteX19" fmla="*/ 889000 w 2222500"/>
                  <a:gd name="connsiteY19" fmla="*/ 889000 h 2222500"/>
                  <a:gd name="connsiteX20" fmla="*/ 1000125 w 2222500"/>
                  <a:gd name="connsiteY20" fmla="*/ 777875 h 2222500"/>
                  <a:gd name="connsiteX21" fmla="*/ 1000125 w 2222500"/>
                  <a:gd name="connsiteY21" fmla="*/ 555625 h 2222500"/>
                  <a:gd name="connsiteX22" fmla="*/ 1222375 w 2222500"/>
                  <a:gd name="connsiteY22" fmla="*/ 555625 h 2222500"/>
                  <a:gd name="connsiteX23" fmla="*/ 1444625 w 2222500"/>
                  <a:gd name="connsiteY23" fmla="*/ 333375 h 2222500"/>
                  <a:gd name="connsiteX24" fmla="*/ 1444625 w 2222500"/>
                  <a:gd name="connsiteY24" fmla="*/ 287795 h 2222500"/>
                  <a:gd name="connsiteX25" fmla="*/ 2000250 w 2222500"/>
                  <a:gd name="connsiteY25" fmla="*/ 1111250 h 2222500"/>
                  <a:gd name="connsiteX26" fmla="*/ 1766932 w 2222500"/>
                  <a:gd name="connsiteY26" fmla="*/ 1710284 h 222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222500" h="2222500">
                    <a:moveTo>
                      <a:pt x="1111250" y="0"/>
                    </a:moveTo>
                    <a:cubicBezTo>
                      <a:pt x="497840" y="0"/>
                      <a:pt x="0" y="497891"/>
                      <a:pt x="0" y="1111250"/>
                    </a:cubicBezTo>
                    <a:cubicBezTo>
                      <a:pt x="0" y="1724609"/>
                      <a:pt x="497840" y="2222500"/>
                      <a:pt x="1111250" y="2222500"/>
                    </a:cubicBezTo>
                    <a:cubicBezTo>
                      <a:pt x="1724609" y="2222500"/>
                      <a:pt x="2222500" y="1724609"/>
                      <a:pt x="2222500" y="1111250"/>
                    </a:cubicBezTo>
                    <a:cubicBezTo>
                      <a:pt x="2222500" y="497891"/>
                      <a:pt x="1724609" y="0"/>
                      <a:pt x="1111250" y="0"/>
                    </a:cubicBezTo>
                    <a:close/>
                    <a:moveTo>
                      <a:pt x="1000125" y="1992440"/>
                    </a:moveTo>
                    <a:cubicBezTo>
                      <a:pt x="561162" y="1937957"/>
                      <a:pt x="222250" y="1564646"/>
                      <a:pt x="222250" y="1111250"/>
                    </a:cubicBezTo>
                    <a:cubicBezTo>
                      <a:pt x="222250" y="1042333"/>
                      <a:pt x="231146" y="976789"/>
                      <a:pt x="245586" y="912336"/>
                    </a:cubicBezTo>
                    <a:lnTo>
                      <a:pt x="777875" y="1444625"/>
                    </a:lnTo>
                    <a:lnTo>
                      <a:pt x="777875" y="1555750"/>
                    </a:lnTo>
                    <a:cubicBezTo>
                      <a:pt x="777875" y="1677943"/>
                      <a:pt x="877881" y="1778000"/>
                      <a:pt x="1000125" y="1778000"/>
                    </a:cubicBezTo>
                    <a:lnTo>
                      <a:pt x="1000125" y="1992440"/>
                    </a:lnTo>
                    <a:close/>
                    <a:moveTo>
                      <a:pt x="1766932" y="1710284"/>
                    </a:moveTo>
                    <a:cubicBezTo>
                      <a:pt x="1738065" y="1620209"/>
                      <a:pt x="1655807" y="1555750"/>
                      <a:pt x="1555750" y="1555750"/>
                    </a:cubicBezTo>
                    <a:lnTo>
                      <a:pt x="1444625" y="1555750"/>
                    </a:lnTo>
                    <a:lnTo>
                      <a:pt x="1444625" y="1222375"/>
                    </a:lnTo>
                    <a:cubicBezTo>
                      <a:pt x="1444625" y="1161275"/>
                      <a:pt x="1394600" y="1111250"/>
                      <a:pt x="1333500" y="1111250"/>
                    </a:cubicBezTo>
                    <a:lnTo>
                      <a:pt x="666750" y="1111250"/>
                    </a:lnTo>
                    <a:lnTo>
                      <a:pt x="666750" y="889000"/>
                    </a:lnTo>
                    <a:lnTo>
                      <a:pt x="889000" y="889000"/>
                    </a:lnTo>
                    <a:cubicBezTo>
                      <a:pt x="950100" y="889000"/>
                      <a:pt x="1000125" y="838975"/>
                      <a:pt x="1000125" y="777875"/>
                    </a:cubicBezTo>
                    <a:lnTo>
                      <a:pt x="1000125" y="555625"/>
                    </a:lnTo>
                    <a:lnTo>
                      <a:pt x="1222375" y="555625"/>
                    </a:lnTo>
                    <a:cubicBezTo>
                      <a:pt x="1344568" y="555625"/>
                      <a:pt x="1444625" y="455568"/>
                      <a:pt x="1444625" y="333375"/>
                    </a:cubicBezTo>
                    <a:lnTo>
                      <a:pt x="1444625" y="287795"/>
                    </a:lnTo>
                    <a:cubicBezTo>
                      <a:pt x="1770190" y="420084"/>
                      <a:pt x="2000250" y="739026"/>
                      <a:pt x="2000250" y="1111250"/>
                    </a:cubicBezTo>
                    <a:cubicBezTo>
                      <a:pt x="2000250" y="1342396"/>
                      <a:pt x="1911369" y="1552384"/>
                      <a:pt x="1766932" y="1710284"/>
                    </a:cubicBezTo>
                    <a:close/>
                  </a:path>
                </a:pathLst>
              </a:custGeom>
              <a:solidFill>
                <a:srgbClr val="FFFFFF"/>
              </a:solidFill>
              <a:ln w="6350" cap="flat">
                <a:noFill/>
                <a:prstDash val="solid"/>
                <a:miter/>
              </a:ln>
            </p:spPr>
            <p:txBody>
              <a:bodyPr rtlCol="0" anchor="ctr"/>
              <a:lstStyle/>
              <a:p>
                <a:endParaRPr lang="en-US" sz="1400" b="1">
                  <a:solidFill>
                    <a:schemeClr val="bg1"/>
                  </a:solidFill>
                </a:endParaRPr>
              </a:p>
            </p:txBody>
          </p:sp>
        </p:grpSp>
        <p:sp>
          <p:nvSpPr>
            <p:cNvPr id="109" name="TextBox 108">
              <a:extLst>
                <a:ext uri="{FF2B5EF4-FFF2-40B4-BE49-F238E27FC236}">
                  <a16:creationId xmlns:a16="http://schemas.microsoft.com/office/drawing/2014/main" id="{85324F42-F81F-CB47-B476-A5B9AC61B14F}"/>
                </a:ext>
              </a:extLst>
            </p:cNvPr>
            <p:cNvSpPr txBox="1"/>
            <p:nvPr/>
          </p:nvSpPr>
          <p:spPr>
            <a:xfrm>
              <a:off x="5500992" y="5588366"/>
              <a:ext cx="1241044" cy="523220"/>
            </a:xfrm>
            <a:prstGeom prst="rect">
              <a:avLst/>
            </a:prstGeom>
            <a:noFill/>
          </p:spPr>
          <p:txBody>
            <a:bodyPr wrap="none" rtlCol="0">
              <a:spAutoFit/>
            </a:bodyPr>
            <a:lstStyle/>
            <a:p>
              <a:pPr algn="ctr"/>
              <a:r>
                <a:rPr lang="en-US" sz="1400" b="1" dirty="0">
                  <a:solidFill>
                    <a:schemeClr val="bg1"/>
                  </a:solidFill>
                </a:rPr>
                <a:t>Voice of the</a:t>
              </a:r>
              <a:br>
                <a:rPr lang="en-US" sz="1400" b="1" dirty="0">
                  <a:solidFill>
                    <a:schemeClr val="bg1"/>
                  </a:solidFill>
                </a:rPr>
              </a:br>
              <a:r>
                <a:rPr lang="en-US" sz="1400" b="1" dirty="0">
                  <a:solidFill>
                    <a:schemeClr val="bg1"/>
                  </a:solidFill>
                </a:rPr>
                <a:t>Customer</a:t>
              </a:r>
            </a:p>
          </p:txBody>
        </p:sp>
      </p:grpSp>
      <p:grpSp>
        <p:nvGrpSpPr>
          <p:cNvPr id="112" name="Group 111">
            <a:extLst>
              <a:ext uri="{FF2B5EF4-FFF2-40B4-BE49-F238E27FC236}">
                <a16:creationId xmlns:a16="http://schemas.microsoft.com/office/drawing/2014/main" id="{3D7E657C-C63B-0748-A43C-1BBD6A5C312E}"/>
              </a:ext>
            </a:extLst>
          </p:cNvPr>
          <p:cNvGrpSpPr>
            <a:grpSpLocks noChangeAspect="1"/>
          </p:cNvGrpSpPr>
          <p:nvPr/>
        </p:nvGrpSpPr>
        <p:grpSpPr>
          <a:xfrm>
            <a:off x="5051998" y="4414523"/>
            <a:ext cx="2088000" cy="2088000"/>
            <a:chOff x="2859661" y="4250474"/>
            <a:chExt cx="1980000" cy="1980000"/>
          </a:xfrm>
        </p:grpSpPr>
        <p:grpSp>
          <p:nvGrpSpPr>
            <p:cNvPr id="42" name="Graphic 32">
              <a:extLst>
                <a:ext uri="{FF2B5EF4-FFF2-40B4-BE49-F238E27FC236}">
                  <a16:creationId xmlns:a16="http://schemas.microsoft.com/office/drawing/2014/main" id="{3B40A0E3-A9DE-414B-85CE-2AFADD3EF9CF}"/>
                </a:ext>
              </a:extLst>
            </p:cNvPr>
            <p:cNvGrpSpPr>
              <a:grpSpLocks noChangeAspect="1"/>
            </p:cNvGrpSpPr>
            <p:nvPr/>
          </p:nvGrpSpPr>
          <p:grpSpPr>
            <a:xfrm>
              <a:off x="2859661" y="4250474"/>
              <a:ext cx="1980000" cy="1980000"/>
              <a:chOff x="4941000" y="2274000"/>
              <a:chExt cx="5238750" cy="5238750"/>
            </a:xfrm>
          </p:grpSpPr>
          <p:sp>
            <p:nvSpPr>
              <p:cNvPr id="45" name="Freeform 44">
                <a:extLst>
                  <a:ext uri="{FF2B5EF4-FFF2-40B4-BE49-F238E27FC236}">
                    <a16:creationId xmlns:a16="http://schemas.microsoft.com/office/drawing/2014/main" id="{F1F25974-CCCD-0245-9999-C36405BD6949}"/>
                  </a:ext>
                </a:extLst>
              </p:cNvPr>
              <p:cNvSpPr>
                <a:spLocks noChangeAspect="1"/>
              </p:cNvSpPr>
              <p:nvPr/>
            </p:nvSpPr>
            <p:spPr>
              <a:xfrm>
                <a:off x="4941000" y="2274000"/>
                <a:ext cx="5238750" cy="5238750"/>
              </a:xfrm>
              <a:custGeom>
                <a:avLst/>
                <a:gdLst>
                  <a:gd name="connsiteX0" fmla="*/ 3810000 w 3810000"/>
                  <a:gd name="connsiteY0" fmla="*/ 1905000 h 3810000"/>
                  <a:gd name="connsiteX1" fmla="*/ 1905000 w 3810000"/>
                  <a:gd name="connsiteY1" fmla="*/ 3810000 h 3810000"/>
                  <a:gd name="connsiteX2" fmla="*/ 0 w 3810000"/>
                  <a:gd name="connsiteY2" fmla="*/ 1905000 h 3810000"/>
                  <a:gd name="connsiteX3" fmla="*/ 1905000 w 3810000"/>
                  <a:gd name="connsiteY3" fmla="*/ 0 h 3810000"/>
                  <a:gd name="connsiteX4" fmla="*/ 3810000 w 3810000"/>
                  <a:gd name="connsiteY4" fmla="*/ 190500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3810000">
                    <a:moveTo>
                      <a:pt x="3810000" y="1905000"/>
                    </a:moveTo>
                    <a:cubicBezTo>
                      <a:pt x="3810000" y="2957103"/>
                      <a:pt x="2957103" y="3810000"/>
                      <a:pt x="1905000" y="3810000"/>
                    </a:cubicBezTo>
                    <a:cubicBezTo>
                      <a:pt x="852898" y="3810000"/>
                      <a:pt x="0" y="2957103"/>
                      <a:pt x="0" y="1905000"/>
                    </a:cubicBezTo>
                    <a:cubicBezTo>
                      <a:pt x="0" y="852898"/>
                      <a:pt x="852898" y="0"/>
                      <a:pt x="1905000" y="0"/>
                    </a:cubicBezTo>
                    <a:cubicBezTo>
                      <a:pt x="2957103" y="0"/>
                      <a:pt x="3810000" y="852898"/>
                      <a:pt x="3810000" y="1905000"/>
                    </a:cubicBezTo>
                    <a:close/>
                  </a:path>
                </a:pathLst>
              </a:custGeom>
              <a:solidFill>
                <a:schemeClr val="accent1"/>
              </a:solidFill>
              <a:ln w="6350" cap="flat">
                <a:noFill/>
                <a:prstDash val="solid"/>
                <a:miter/>
              </a:ln>
            </p:spPr>
            <p:txBody>
              <a:bodyPr rtlCol="0" anchor="ctr"/>
              <a:lstStyle/>
              <a:p>
                <a:endParaRPr lang="en-US" sz="1400" b="1" dirty="0">
                  <a:solidFill>
                    <a:schemeClr val="bg1"/>
                  </a:solidFill>
                </a:endParaRPr>
              </a:p>
            </p:txBody>
          </p:sp>
          <p:sp>
            <p:nvSpPr>
              <p:cNvPr id="46" name="Freeform 45">
                <a:extLst>
                  <a:ext uri="{FF2B5EF4-FFF2-40B4-BE49-F238E27FC236}">
                    <a16:creationId xmlns:a16="http://schemas.microsoft.com/office/drawing/2014/main" id="{B34B813B-88C5-D346-9FC9-0C250E5AA9C6}"/>
                  </a:ext>
                </a:extLst>
              </p:cNvPr>
              <p:cNvSpPr/>
              <p:nvPr/>
            </p:nvSpPr>
            <p:spPr>
              <a:xfrm>
                <a:off x="5728400" y="3067750"/>
                <a:ext cx="2222500" cy="2222500"/>
              </a:xfrm>
              <a:custGeom>
                <a:avLst/>
                <a:gdLst>
                  <a:gd name="connsiteX0" fmla="*/ 0 w 2222500"/>
                  <a:gd name="connsiteY0" fmla="*/ 0 h 2222500"/>
                  <a:gd name="connsiteX1" fmla="*/ 2222500 w 2222500"/>
                  <a:gd name="connsiteY1" fmla="*/ 0 h 2222500"/>
                  <a:gd name="connsiteX2" fmla="*/ 2222500 w 2222500"/>
                  <a:gd name="connsiteY2" fmla="*/ 2222500 h 2222500"/>
                  <a:gd name="connsiteX3" fmla="*/ 0 w 2222500"/>
                  <a:gd name="connsiteY3" fmla="*/ 2222500 h 2222500"/>
                  <a:gd name="connsiteX4" fmla="*/ 0 w 2222500"/>
                  <a:gd name="connsiteY4" fmla="*/ 0 h 222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2500" h="2222500">
                    <a:moveTo>
                      <a:pt x="0" y="0"/>
                    </a:moveTo>
                    <a:lnTo>
                      <a:pt x="2222500" y="0"/>
                    </a:lnTo>
                    <a:lnTo>
                      <a:pt x="2222500" y="2222500"/>
                    </a:lnTo>
                    <a:lnTo>
                      <a:pt x="0" y="2222500"/>
                    </a:lnTo>
                    <a:lnTo>
                      <a:pt x="0" y="0"/>
                    </a:lnTo>
                    <a:close/>
                  </a:path>
                </a:pathLst>
              </a:custGeom>
              <a:noFill/>
              <a:ln w="6350" cap="flat">
                <a:noFill/>
                <a:prstDash val="solid"/>
                <a:miter/>
              </a:ln>
            </p:spPr>
            <p:txBody>
              <a:bodyPr rtlCol="0" anchor="ctr"/>
              <a:lstStyle/>
              <a:p>
                <a:endParaRPr lang="en-US" sz="1400" b="1">
                  <a:solidFill>
                    <a:schemeClr val="bg1"/>
                  </a:solidFill>
                </a:endParaRPr>
              </a:p>
            </p:txBody>
          </p:sp>
          <p:sp>
            <p:nvSpPr>
              <p:cNvPr id="47" name="Freeform 46">
                <a:extLst>
                  <a:ext uri="{FF2B5EF4-FFF2-40B4-BE49-F238E27FC236}">
                    <a16:creationId xmlns:a16="http://schemas.microsoft.com/office/drawing/2014/main" id="{01628DD4-A2BD-8A42-BB87-FE095D3D26BE}"/>
                  </a:ext>
                </a:extLst>
              </p:cNvPr>
              <p:cNvSpPr>
                <a:spLocks noChangeAspect="1"/>
              </p:cNvSpPr>
              <p:nvPr/>
            </p:nvSpPr>
            <p:spPr>
              <a:xfrm>
                <a:off x="6679312" y="2712150"/>
                <a:ext cx="1762125" cy="2308384"/>
              </a:xfrm>
              <a:custGeom>
                <a:avLst/>
                <a:gdLst>
                  <a:gd name="connsiteX0" fmla="*/ 952500 w 1905000"/>
                  <a:gd name="connsiteY0" fmla="*/ 1905000 h 2495550"/>
                  <a:gd name="connsiteX1" fmla="*/ 1190625 w 1905000"/>
                  <a:gd name="connsiteY1" fmla="*/ 1666875 h 2495550"/>
                  <a:gd name="connsiteX2" fmla="*/ 952500 w 1905000"/>
                  <a:gd name="connsiteY2" fmla="*/ 1428750 h 2495550"/>
                  <a:gd name="connsiteX3" fmla="*/ 714375 w 1905000"/>
                  <a:gd name="connsiteY3" fmla="*/ 1666875 h 2495550"/>
                  <a:gd name="connsiteX4" fmla="*/ 952500 w 1905000"/>
                  <a:gd name="connsiteY4" fmla="*/ 1905000 h 2495550"/>
                  <a:gd name="connsiteX5" fmla="*/ 1666875 w 1905000"/>
                  <a:gd name="connsiteY5" fmla="*/ 833438 h 2495550"/>
                  <a:gd name="connsiteX6" fmla="*/ 1547813 w 1905000"/>
                  <a:gd name="connsiteY6" fmla="*/ 833438 h 2495550"/>
                  <a:gd name="connsiteX7" fmla="*/ 1547813 w 1905000"/>
                  <a:gd name="connsiteY7" fmla="*/ 595313 h 2495550"/>
                  <a:gd name="connsiteX8" fmla="*/ 952500 w 1905000"/>
                  <a:gd name="connsiteY8" fmla="*/ 0 h 2495550"/>
                  <a:gd name="connsiteX9" fmla="*/ 357188 w 1905000"/>
                  <a:gd name="connsiteY9" fmla="*/ 595313 h 2495550"/>
                  <a:gd name="connsiteX10" fmla="*/ 583393 w 1905000"/>
                  <a:gd name="connsiteY10" fmla="*/ 595313 h 2495550"/>
                  <a:gd name="connsiteX11" fmla="*/ 952500 w 1905000"/>
                  <a:gd name="connsiteY11" fmla="*/ 226270 h 2495550"/>
                  <a:gd name="connsiteX12" fmla="*/ 1321543 w 1905000"/>
                  <a:gd name="connsiteY12" fmla="*/ 595313 h 2495550"/>
                  <a:gd name="connsiteX13" fmla="*/ 1321543 w 1905000"/>
                  <a:gd name="connsiteY13" fmla="*/ 833438 h 2495550"/>
                  <a:gd name="connsiteX14" fmla="*/ 238125 w 1905000"/>
                  <a:gd name="connsiteY14" fmla="*/ 833438 h 2495550"/>
                  <a:gd name="connsiteX15" fmla="*/ 0 w 1905000"/>
                  <a:gd name="connsiteY15" fmla="*/ 1071563 h 2495550"/>
                  <a:gd name="connsiteX16" fmla="*/ 0 w 1905000"/>
                  <a:gd name="connsiteY16" fmla="*/ 2262188 h 2495550"/>
                  <a:gd name="connsiteX17" fmla="*/ 238125 w 1905000"/>
                  <a:gd name="connsiteY17" fmla="*/ 2500313 h 2495550"/>
                  <a:gd name="connsiteX18" fmla="*/ 1666875 w 1905000"/>
                  <a:gd name="connsiteY18" fmla="*/ 2500313 h 2495550"/>
                  <a:gd name="connsiteX19" fmla="*/ 1905000 w 1905000"/>
                  <a:gd name="connsiteY19" fmla="*/ 2262188 h 2495550"/>
                  <a:gd name="connsiteX20" fmla="*/ 1905000 w 1905000"/>
                  <a:gd name="connsiteY20" fmla="*/ 1071563 h 2495550"/>
                  <a:gd name="connsiteX21" fmla="*/ 1666875 w 1905000"/>
                  <a:gd name="connsiteY21" fmla="*/ 833438 h 2495550"/>
                  <a:gd name="connsiteX22" fmla="*/ 1666875 w 1905000"/>
                  <a:gd name="connsiteY22" fmla="*/ 2262188 h 2495550"/>
                  <a:gd name="connsiteX23" fmla="*/ 238125 w 1905000"/>
                  <a:gd name="connsiteY23" fmla="*/ 2262188 h 2495550"/>
                  <a:gd name="connsiteX24" fmla="*/ 238125 w 1905000"/>
                  <a:gd name="connsiteY24" fmla="*/ 1071563 h 2495550"/>
                  <a:gd name="connsiteX25" fmla="*/ 1666875 w 1905000"/>
                  <a:gd name="connsiteY25" fmla="*/ 1071563 h 2495550"/>
                  <a:gd name="connsiteX26" fmla="*/ 1666875 w 1905000"/>
                  <a:gd name="connsiteY26" fmla="*/ 2262188 h 2495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905000" h="2495550">
                    <a:moveTo>
                      <a:pt x="952500" y="1905000"/>
                    </a:moveTo>
                    <a:cubicBezTo>
                      <a:pt x="1083418" y="1905000"/>
                      <a:pt x="1190625" y="1797793"/>
                      <a:pt x="1190625" y="1666875"/>
                    </a:cubicBezTo>
                    <a:cubicBezTo>
                      <a:pt x="1190625" y="1535957"/>
                      <a:pt x="1083418" y="1428750"/>
                      <a:pt x="952500" y="1428750"/>
                    </a:cubicBezTo>
                    <a:cubicBezTo>
                      <a:pt x="821518" y="1428750"/>
                      <a:pt x="714375" y="1535957"/>
                      <a:pt x="714375" y="1666875"/>
                    </a:cubicBezTo>
                    <a:cubicBezTo>
                      <a:pt x="714375" y="1797793"/>
                      <a:pt x="821518" y="1905000"/>
                      <a:pt x="952500" y="1905000"/>
                    </a:cubicBezTo>
                    <a:close/>
                    <a:moveTo>
                      <a:pt x="1666875" y="833438"/>
                    </a:moveTo>
                    <a:lnTo>
                      <a:pt x="1547813" y="833438"/>
                    </a:lnTo>
                    <a:lnTo>
                      <a:pt x="1547813" y="595313"/>
                    </a:lnTo>
                    <a:cubicBezTo>
                      <a:pt x="1547813" y="266725"/>
                      <a:pt x="1281087" y="0"/>
                      <a:pt x="952500" y="0"/>
                    </a:cubicBezTo>
                    <a:cubicBezTo>
                      <a:pt x="623913" y="0"/>
                      <a:pt x="357188" y="266725"/>
                      <a:pt x="357188" y="595313"/>
                    </a:cubicBezTo>
                    <a:lnTo>
                      <a:pt x="583393" y="595313"/>
                    </a:lnTo>
                    <a:cubicBezTo>
                      <a:pt x="583393" y="391719"/>
                      <a:pt x="748906" y="226270"/>
                      <a:pt x="952500" y="226270"/>
                    </a:cubicBezTo>
                    <a:cubicBezTo>
                      <a:pt x="1156094" y="226270"/>
                      <a:pt x="1321543" y="391725"/>
                      <a:pt x="1321543" y="595313"/>
                    </a:cubicBezTo>
                    <a:lnTo>
                      <a:pt x="1321543" y="833438"/>
                    </a:lnTo>
                    <a:lnTo>
                      <a:pt x="238125" y="833438"/>
                    </a:lnTo>
                    <a:cubicBezTo>
                      <a:pt x="107143" y="833438"/>
                      <a:pt x="0" y="940645"/>
                      <a:pt x="0" y="1071563"/>
                    </a:cubicBezTo>
                    <a:lnTo>
                      <a:pt x="0" y="2262188"/>
                    </a:lnTo>
                    <a:cubicBezTo>
                      <a:pt x="0" y="2393106"/>
                      <a:pt x="107143" y="2500313"/>
                      <a:pt x="238125" y="2500313"/>
                    </a:cubicBezTo>
                    <a:lnTo>
                      <a:pt x="1666875" y="2500313"/>
                    </a:lnTo>
                    <a:cubicBezTo>
                      <a:pt x="1797793" y="2500313"/>
                      <a:pt x="1905000" y="2393106"/>
                      <a:pt x="1905000" y="2262188"/>
                    </a:cubicBezTo>
                    <a:lnTo>
                      <a:pt x="1905000" y="1071563"/>
                    </a:lnTo>
                    <a:cubicBezTo>
                      <a:pt x="1905000" y="940645"/>
                      <a:pt x="1797793" y="833438"/>
                      <a:pt x="1666875" y="833438"/>
                    </a:cubicBezTo>
                    <a:close/>
                    <a:moveTo>
                      <a:pt x="1666875" y="2262188"/>
                    </a:moveTo>
                    <a:lnTo>
                      <a:pt x="238125" y="2262188"/>
                    </a:lnTo>
                    <a:lnTo>
                      <a:pt x="238125" y="1071563"/>
                    </a:lnTo>
                    <a:lnTo>
                      <a:pt x="1666875" y="1071563"/>
                    </a:lnTo>
                    <a:lnTo>
                      <a:pt x="1666875" y="2262188"/>
                    </a:lnTo>
                    <a:close/>
                  </a:path>
                </a:pathLst>
              </a:custGeom>
              <a:solidFill>
                <a:srgbClr val="FFFFFF"/>
              </a:solidFill>
              <a:ln w="6350" cap="flat">
                <a:noFill/>
                <a:prstDash val="solid"/>
                <a:miter/>
              </a:ln>
            </p:spPr>
            <p:txBody>
              <a:bodyPr rtlCol="0" anchor="ctr"/>
              <a:lstStyle/>
              <a:p>
                <a:endParaRPr lang="en-US" sz="1400" b="1">
                  <a:solidFill>
                    <a:schemeClr val="bg1"/>
                  </a:solidFill>
                </a:endParaRPr>
              </a:p>
            </p:txBody>
          </p:sp>
        </p:grpSp>
        <p:sp>
          <p:nvSpPr>
            <p:cNvPr id="111" name="TextBox 110">
              <a:extLst>
                <a:ext uri="{FF2B5EF4-FFF2-40B4-BE49-F238E27FC236}">
                  <a16:creationId xmlns:a16="http://schemas.microsoft.com/office/drawing/2014/main" id="{2B53E398-8ACD-F641-8052-1B76E017B988}"/>
                </a:ext>
              </a:extLst>
            </p:cNvPr>
            <p:cNvSpPr txBox="1"/>
            <p:nvPr/>
          </p:nvSpPr>
          <p:spPr>
            <a:xfrm>
              <a:off x="3267762" y="5405976"/>
              <a:ext cx="1176924" cy="523220"/>
            </a:xfrm>
            <a:prstGeom prst="rect">
              <a:avLst/>
            </a:prstGeom>
            <a:noFill/>
          </p:spPr>
          <p:txBody>
            <a:bodyPr wrap="none" rtlCol="0">
              <a:spAutoFit/>
            </a:bodyPr>
            <a:lstStyle/>
            <a:p>
              <a:pPr algn="ctr"/>
              <a:r>
                <a:rPr lang="en-US" sz="1400" b="1" dirty="0">
                  <a:solidFill>
                    <a:schemeClr val="bg1"/>
                  </a:solidFill>
                </a:rPr>
                <a:t>Open </a:t>
              </a:r>
              <a:br>
                <a:rPr lang="en-US" sz="1400" b="1" dirty="0">
                  <a:solidFill>
                    <a:schemeClr val="bg1"/>
                  </a:solidFill>
                </a:rPr>
              </a:br>
              <a:r>
                <a:rPr lang="en-US" sz="1400" b="1" dirty="0">
                  <a:solidFill>
                    <a:schemeClr val="bg1"/>
                  </a:solidFill>
                </a:rPr>
                <a:t>Innovation</a:t>
              </a:r>
            </a:p>
          </p:txBody>
        </p:sp>
      </p:grpSp>
      <p:grpSp>
        <p:nvGrpSpPr>
          <p:cNvPr id="114" name="Group 113">
            <a:extLst>
              <a:ext uri="{FF2B5EF4-FFF2-40B4-BE49-F238E27FC236}">
                <a16:creationId xmlns:a16="http://schemas.microsoft.com/office/drawing/2014/main" id="{7E2F403F-EF70-1345-8D65-6DE9CF836FB3}"/>
              </a:ext>
            </a:extLst>
          </p:cNvPr>
          <p:cNvGrpSpPr>
            <a:grpSpLocks noChangeAspect="1"/>
          </p:cNvGrpSpPr>
          <p:nvPr/>
        </p:nvGrpSpPr>
        <p:grpSpPr>
          <a:xfrm>
            <a:off x="5050372" y="1840976"/>
            <a:ext cx="2088000" cy="2088000"/>
            <a:chOff x="2926447" y="2002258"/>
            <a:chExt cx="1980000" cy="1980000"/>
          </a:xfrm>
        </p:grpSpPr>
        <p:grpSp>
          <p:nvGrpSpPr>
            <p:cNvPr id="91" name="Graphic 82">
              <a:extLst>
                <a:ext uri="{FF2B5EF4-FFF2-40B4-BE49-F238E27FC236}">
                  <a16:creationId xmlns:a16="http://schemas.microsoft.com/office/drawing/2014/main" id="{B9311E66-388C-D34F-9658-C4D58F3D7022}"/>
                </a:ext>
              </a:extLst>
            </p:cNvPr>
            <p:cNvGrpSpPr>
              <a:grpSpLocks noChangeAspect="1"/>
            </p:cNvGrpSpPr>
            <p:nvPr/>
          </p:nvGrpSpPr>
          <p:grpSpPr>
            <a:xfrm>
              <a:off x="2926447" y="2002258"/>
              <a:ext cx="1980000" cy="1980000"/>
              <a:chOff x="4341000" y="1674000"/>
              <a:chExt cx="5238750" cy="5238750"/>
            </a:xfrm>
          </p:grpSpPr>
          <p:sp>
            <p:nvSpPr>
              <p:cNvPr id="94" name="Freeform 93">
                <a:extLst>
                  <a:ext uri="{FF2B5EF4-FFF2-40B4-BE49-F238E27FC236}">
                    <a16:creationId xmlns:a16="http://schemas.microsoft.com/office/drawing/2014/main" id="{DFEF3707-279C-5C4B-9386-D4784C78C15B}"/>
                  </a:ext>
                </a:extLst>
              </p:cNvPr>
              <p:cNvSpPr>
                <a:spLocks noChangeAspect="1"/>
              </p:cNvSpPr>
              <p:nvPr/>
            </p:nvSpPr>
            <p:spPr>
              <a:xfrm>
                <a:off x="4341000" y="1674000"/>
                <a:ext cx="5238750" cy="5238750"/>
              </a:xfrm>
              <a:custGeom>
                <a:avLst/>
                <a:gdLst>
                  <a:gd name="connsiteX0" fmla="*/ 3810000 w 3810000"/>
                  <a:gd name="connsiteY0" fmla="*/ 1905000 h 3810000"/>
                  <a:gd name="connsiteX1" fmla="*/ 1905000 w 3810000"/>
                  <a:gd name="connsiteY1" fmla="*/ 3810000 h 3810000"/>
                  <a:gd name="connsiteX2" fmla="*/ 0 w 3810000"/>
                  <a:gd name="connsiteY2" fmla="*/ 1905000 h 3810000"/>
                  <a:gd name="connsiteX3" fmla="*/ 1905000 w 3810000"/>
                  <a:gd name="connsiteY3" fmla="*/ 0 h 3810000"/>
                  <a:gd name="connsiteX4" fmla="*/ 3810000 w 3810000"/>
                  <a:gd name="connsiteY4" fmla="*/ 190500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3810000">
                    <a:moveTo>
                      <a:pt x="3810000" y="1905000"/>
                    </a:moveTo>
                    <a:cubicBezTo>
                      <a:pt x="3810000" y="2957103"/>
                      <a:pt x="2957103" y="3810000"/>
                      <a:pt x="1905000" y="3810000"/>
                    </a:cubicBezTo>
                    <a:cubicBezTo>
                      <a:pt x="852898" y="3810000"/>
                      <a:pt x="0" y="2957103"/>
                      <a:pt x="0" y="1905000"/>
                    </a:cubicBezTo>
                    <a:cubicBezTo>
                      <a:pt x="0" y="852898"/>
                      <a:pt x="852898" y="0"/>
                      <a:pt x="1905000" y="0"/>
                    </a:cubicBezTo>
                    <a:cubicBezTo>
                      <a:pt x="2957103" y="0"/>
                      <a:pt x="3810000" y="852898"/>
                      <a:pt x="3810000" y="1905000"/>
                    </a:cubicBezTo>
                    <a:close/>
                  </a:path>
                </a:pathLst>
              </a:custGeom>
              <a:solidFill>
                <a:schemeClr val="accent1"/>
              </a:solidFill>
              <a:ln w="6350" cap="flat">
                <a:noFill/>
                <a:prstDash val="solid"/>
                <a:miter/>
              </a:ln>
            </p:spPr>
            <p:txBody>
              <a:bodyPr rtlCol="0" anchor="ctr"/>
              <a:lstStyle/>
              <a:p>
                <a:endParaRPr lang="en-US" sz="1600" dirty="0"/>
              </a:p>
            </p:txBody>
          </p:sp>
          <p:sp>
            <p:nvSpPr>
              <p:cNvPr id="95" name="Freeform 94">
                <a:extLst>
                  <a:ext uri="{FF2B5EF4-FFF2-40B4-BE49-F238E27FC236}">
                    <a16:creationId xmlns:a16="http://schemas.microsoft.com/office/drawing/2014/main" id="{D45307F2-A622-FB4F-8DE2-70A5CFA8DC66}"/>
                  </a:ext>
                </a:extLst>
              </p:cNvPr>
              <p:cNvSpPr/>
              <p:nvPr/>
            </p:nvSpPr>
            <p:spPr>
              <a:xfrm>
                <a:off x="5128400" y="2467750"/>
                <a:ext cx="2222500" cy="2222500"/>
              </a:xfrm>
              <a:custGeom>
                <a:avLst/>
                <a:gdLst>
                  <a:gd name="connsiteX0" fmla="*/ 0 w 2222500"/>
                  <a:gd name="connsiteY0" fmla="*/ 0 h 2222500"/>
                  <a:gd name="connsiteX1" fmla="*/ 2222500 w 2222500"/>
                  <a:gd name="connsiteY1" fmla="*/ 0 h 2222500"/>
                  <a:gd name="connsiteX2" fmla="*/ 2222500 w 2222500"/>
                  <a:gd name="connsiteY2" fmla="*/ 2222500 h 2222500"/>
                  <a:gd name="connsiteX3" fmla="*/ 0 w 2222500"/>
                  <a:gd name="connsiteY3" fmla="*/ 2222500 h 2222500"/>
                  <a:gd name="connsiteX4" fmla="*/ 0 w 2222500"/>
                  <a:gd name="connsiteY4" fmla="*/ 0 h 222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2500" h="2222500">
                    <a:moveTo>
                      <a:pt x="0" y="0"/>
                    </a:moveTo>
                    <a:lnTo>
                      <a:pt x="2222500" y="0"/>
                    </a:lnTo>
                    <a:lnTo>
                      <a:pt x="2222500" y="2222500"/>
                    </a:lnTo>
                    <a:lnTo>
                      <a:pt x="0" y="2222500"/>
                    </a:lnTo>
                    <a:lnTo>
                      <a:pt x="0" y="0"/>
                    </a:lnTo>
                    <a:close/>
                  </a:path>
                </a:pathLst>
              </a:custGeom>
              <a:noFill/>
              <a:ln w="6350" cap="flat">
                <a:noFill/>
                <a:prstDash val="solid"/>
                <a:miter/>
              </a:ln>
            </p:spPr>
            <p:txBody>
              <a:bodyPr rtlCol="0" anchor="ctr"/>
              <a:lstStyle/>
              <a:p>
                <a:endParaRPr lang="en-US" sz="1600"/>
              </a:p>
            </p:txBody>
          </p:sp>
          <p:sp>
            <p:nvSpPr>
              <p:cNvPr id="96" name="Freeform 95">
                <a:extLst>
                  <a:ext uri="{FF2B5EF4-FFF2-40B4-BE49-F238E27FC236}">
                    <a16:creationId xmlns:a16="http://schemas.microsoft.com/office/drawing/2014/main" id="{11855195-CF7E-734C-B168-A96230FE2EDC}"/>
                  </a:ext>
                </a:extLst>
              </p:cNvPr>
              <p:cNvSpPr>
                <a:spLocks noChangeAspect="1"/>
              </p:cNvSpPr>
              <p:nvPr/>
            </p:nvSpPr>
            <p:spPr>
              <a:xfrm>
                <a:off x="5929990" y="2784316"/>
                <a:ext cx="2095500" cy="1257300"/>
              </a:xfrm>
              <a:custGeom>
                <a:avLst/>
                <a:gdLst>
                  <a:gd name="connsiteX0" fmla="*/ 1466850 w 2095500"/>
                  <a:gd name="connsiteY0" fmla="*/ 0 h 1257300"/>
                  <a:gd name="connsiteX1" fmla="*/ 1706785 w 2095500"/>
                  <a:gd name="connsiteY1" fmla="*/ 239941 h 1257300"/>
                  <a:gd name="connsiteX2" fmla="*/ 1195496 w 2095500"/>
                  <a:gd name="connsiteY2" fmla="*/ 751231 h 1257300"/>
                  <a:gd name="connsiteX3" fmla="*/ 776395 w 2095500"/>
                  <a:gd name="connsiteY3" fmla="*/ 332130 h 1257300"/>
                  <a:gd name="connsiteX4" fmla="*/ 0 w 2095500"/>
                  <a:gd name="connsiteY4" fmla="*/ 1109548 h 1257300"/>
                  <a:gd name="connsiteX5" fmla="*/ 147752 w 2095500"/>
                  <a:gd name="connsiteY5" fmla="*/ 1257300 h 1257300"/>
                  <a:gd name="connsiteX6" fmla="*/ 776402 w 2095500"/>
                  <a:gd name="connsiteY6" fmla="*/ 628650 h 1257300"/>
                  <a:gd name="connsiteX7" fmla="*/ 1195502 w 2095500"/>
                  <a:gd name="connsiteY7" fmla="*/ 1047750 h 1257300"/>
                  <a:gd name="connsiteX8" fmla="*/ 1855565 w 2095500"/>
                  <a:gd name="connsiteY8" fmla="*/ 388709 h 1257300"/>
                  <a:gd name="connsiteX9" fmla="*/ 2095500 w 2095500"/>
                  <a:gd name="connsiteY9" fmla="*/ 628650 h 1257300"/>
                  <a:gd name="connsiteX10" fmla="*/ 2095500 w 2095500"/>
                  <a:gd name="connsiteY10" fmla="*/ 0 h 1257300"/>
                  <a:gd name="connsiteX11" fmla="*/ 1466850 w 2095500"/>
                  <a:gd name="connsiteY11" fmla="*/ 0 h 1257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95500" h="1257300">
                    <a:moveTo>
                      <a:pt x="1466850" y="0"/>
                    </a:moveTo>
                    <a:lnTo>
                      <a:pt x="1706785" y="239941"/>
                    </a:lnTo>
                    <a:lnTo>
                      <a:pt x="1195496" y="751231"/>
                    </a:lnTo>
                    <a:lnTo>
                      <a:pt x="776395" y="332130"/>
                    </a:lnTo>
                    <a:lnTo>
                      <a:pt x="0" y="1109548"/>
                    </a:lnTo>
                    <a:lnTo>
                      <a:pt x="147752" y="1257300"/>
                    </a:lnTo>
                    <a:lnTo>
                      <a:pt x="776402" y="628650"/>
                    </a:lnTo>
                    <a:lnTo>
                      <a:pt x="1195502" y="1047750"/>
                    </a:lnTo>
                    <a:lnTo>
                      <a:pt x="1855565" y="388709"/>
                    </a:lnTo>
                    <a:lnTo>
                      <a:pt x="2095500" y="628650"/>
                    </a:lnTo>
                    <a:lnTo>
                      <a:pt x="2095500" y="0"/>
                    </a:lnTo>
                    <a:lnTo>
                      <a:pt x="1466850" y="0"/>
                    </a:lnTo>
                    <a:close/>
                  </a:path>
                </a:pathLst>
              </a:custGeom>
              <a:solidFill>
                <a:srgbClr val="FFFFFF"/>
              </a:solidFill>
              <a:ln w="6350" cap="flat">
                <a:noFill/>
                <a:prstDash val="solid"/>
                <a:miter/>
              </a:ln>
            </p:spPr>
            <p:txBody>
              <a:bodyPr rtlCol="0" anchor="ctr"/>
              <a:lstStyle/>
              <a:p>
                <a:endParaRPr lang="en-US" sz="1600" dirty="0"/>
              </a:p>
            </p:txBody>
          </p:sp>
        </p:grpSp>
        <p:sp>
          <p:nvSpPr>
            <p:cNvPr id="113" name="TextBox 112">
              <a:extLst>
                <a:ext uri="{FF2B5EF4-FFF2-40B4-BE49-F238E27FC236}">
                  <a16:creationId xmlns:a16="http://schemas.microsoft.com/office/drawing/2014/main" id="{5597E1D4-E40E-0E4F-85EB-992C301993EC}"/>
                </a:ext>
              </a:extLst>
            </p:cNvPr>
            <p:cNvSpPr txBox="1"/>
            <p:nvPr/>
          </p:nvSpPr>
          <p:spPr>
            <a:xfrm>
              <a:off x="3028223" y="3152480"/>
              <a:ext cx="1776448" cy="523220"/>
            </a:xfrm>
            <a:prstGeom prst="rect">
              <a:avLst/>
            </a:prstGeom>
            <a:noFill/>
          </p:spPr>
          <p:txBody>
            <a:bodyPr wrap="square" rtlCol="0">
              <a:spAutoFit/>
            </a:bodyPr>
            <a:lstStyle/>
            <a:p>
              <a:pPr algn="ctr"/>
              <a:r>
                <a:rPr lang="en-US" sz="1400" b="1" dirty="0">
                  <a:solidFill>
                    <a:schemeClr val="bg1"/>
                  </a:solidFill>
                </a:rPr>
                <a:t>Continuous</a:t>
              </a:r>
              <a:br>
                <a:rPr lang="en-US" sz="1400" b="1" dirty="0">
                  <a:solidFill>
                    <a:schemeClr val="bg1"/>
                  </a:solidFill>
                </a:rPr>
              </a:br>
              <a:r>
                <a:rPr lang="en-US" sz="1400" b="1" dirty="0">
                  <a:solidFill>
                    <a:schemeClr val="bg1"/>
                  </a:solidFill>
                </a:rPr>
                <a:t>Improvement</a:t>
              </a:r>
            </a:p>
          </p:txBody>
        </p:sp>
      </p:grpSp>
      <p:sp>
        <p:nvSpPr>
          <p:cNvPr id="116" name="Content Placeholder 115">
            <a:extLst>
              <a:ext uri="{FF2B5EF4-FFF2-40B4-BE49-F238E27FC236}">
                <a16:creationId xmlns:a16="http://schemas.microsoft.com/office/drawing/2014/main" id="{588C6F7C-47B7-984B-A5A5-1F7B6CCCB659}"/>
              </a:ext>
            </a:extLst>
          </p:cNvPr>
          <p:cNvSpPr>
            <a:spLocks noGrp="1"/>
          </p:cNvSpPr>
          <p:nvPr>
            <p:ph sz="quarter" idx="11" hasCustomPrompt="1"/>
          </p:nvPr>
        </p:nvSpPr>
        <p:spPr>
          <a:xfrm>
            <a:off x="3076783" y="1052736"/>
            <a:ext cx="6049019" cy="249675"/>
          </a:xfrm>
          <a:prstGeom prst="rect">
            <a:avLst/>
          </a:prstGeom>
        </p:spPr>
        <p:txBody>
          <a:bodyPr anchor="ctr">
            <a:noAutofit/>
          </a:bodyPr>
          <a:lstStyle>
            <a:lvl1pPr marL="0" indent="0" algn="ctr">
              <a:lnSpc>
                <a:spcPct val="100000"/>
              </a:lnSpc>
              <a:buNone/>
              <a:defRPr sz="1600" b="0">
                <a:solidFill>
                  <a:schemeClr val="tx2"/>
                </a:solidFill>
              </a:defRPr>
            </a:lvl1pPr>
          </a:lstStyle>
          <a:p>
            <a:pPr lvl="0"/>
            <a:r>
              <a:rPr lang="en-US" dirty="0"/>
              <a:t>Viima can help drive innovation for you in many ways:</a:t>
            </a:r>
          </a:p>
        </p:txBody>
      </p:sp>
      <p:grpSp>
        <p:nvGrpSpPr>
          <p:cNvPr id="43" name="Group 42">
            <a:extLst>
              <a:ext uri="{FF2B5EF4-FFF2-40B4-BE49-F238E27FC236}">
                <a16:creationId xmlns:a16="http://schemas.microsoft.com/office/drawing/2014/main" id="{CA15E587-A6E8-0D4B-BD63-769970E9A0AE}"/>
              </a:ext>
            </a:extLst>
          </p:cNvPr>
          <p:cNvGrpSpPr>
            <a:grpSpLocks noChangeAspect="1"/>
          </p:cNvGrpSpPr>
          <p:nvPr userDrawn="1"/>
        </p:nvGrpSpPr>
        <p:grpSpPr>
          <a:xfrm>
            <a:off x="1768325" y="1840976"/>
            <a:ext cx="2088000" cy="2088000"/>
            <a:chOff x="7431634" y="4558804"/>
            <a:chExt cx="1980000" cy="1980000"/>
          </a:xfrm>
        </p:grpSpPr>
        <p:grpSp>
          <p:nvGrpSpPr>
            <p:cNvPr id="44" name="Group 43">
              <a:extLst>
                <a:ext uri="{FF2B5EF4-FFF2-40B4-BE49-F238E27FC236}">
                  <a16:creationId xmlns:a16="http://schemas.microsoft.com/office/drawing/2014/main" id="{2ECAB965-DF77-1141-AC76-95C4255F3421}"/>
                </a:ext>
              </a:extLst>
            </p:cNvPr>
            <p:cNvGrpSpPr>
              <a:grpSpLocks noChangeAspect="1"/>
            </p:cNvGrpSpPr>
            <p:nvPr userDrawn="1"/>
          </p:nvGrpSpPr>
          <p:grpSpPr>
            <a:xfrm>
              <a:off x="7431634" y="4558804"/>
              <a:ext cx="1980000" cy="1980000"/>
              <a:chOff x="4476311" y="947220"/>
              <a:chExt cx="5238750" cy="5238750"/>
            </a:xfrm>
          </p:grpSpPr>
          <p:sp>
            <p:nvSpPr>
              <p:cNvPr id="49" name="Freeform 48">
                <a:extLst>
                  <a:ext uri="{FF2B5EF4-FFF2-40B4-BE49-F238E27FC236}">
                    <a16:creationId xmlns:a16="http://schemas.microsoft.com/office/drawing/2014/main" id="{847EF7A3-BCA0-CA43-9AB9-5BB8499379FA}"/>
                  </a:ext>
                </a:extLst>
              </p:cNvPr>
              <p:cNvSpPr/>
              <p:nvPr/>
            </p:nvSpPr>
            <p:spPr>
              <a:xfrm>
                <a:off x="4476311" y="947220"/>
                <a:ext cx="5238750" cy="5238750"/>
              </a:xfrm>
              <a:custGeom>
                <a:avLst/>
                <a:gdLst>
                  <a:gd name="connsiteX0" fmla="*/ 3810000 w 3810000"/>
                  <a:gd name="connsiteY0" fmla="*/ 1905000 h 3810000"/>
                  <a:gd name="connsiteX1" fmla="*/ 1905000 w 3810000"/>
                  <a:gd name="connsiteY1" fmla="*/ 3810000 h 3810000"/>
                  <a:gd name="connsiteX2" fmla="*/ 0 w 3810000"/>
                  <a:gd name="connsiteY2" fmla="*/ 1905000 h 3810000"/>
                  <a:gd name="connsiteX3" fmla="*/ 1905000 w 3810000"/>
                  <a:gd name="connsiteY3" fmla="*/ 0 h 3810000"/>
                  <a:gd name="connsiteX4" fmla="*/ 3810000 w 3810000"/>
                  <a:gd name="connsiteY4" fmla="*/ 190500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3810000">
                    <a:moveTo>
                      <a:pt x="3810000" y="1905000"/>
                    </a:moveTo>
                    <a:cubicBezTo>
                      <a:pt x="3810000" y="2957103"/>
                      <a:pt x="2957103" y="3810000"/>
                      <a:pt x="1905000" y="3810000"/>
                    </a:cubicBezTo>
                    <a:cubicBezTo>
                      <a:pt x="852898" y="3810000"/>
                      <a:pt x="0" y="2957103"/>
                      <a:pt x="0" y="1905000"/>
                    </a:cubicBezTo>
                    <a:cubicBezTo>
                      <a:pt x="0" y="852898"/>
                      <a:pt x="852898" y="0"/>
                      <a:pt x="1905000" y="0"/>
                    </a:cubicBezTo>
                    <a:cubicBezTo>
                      <a:pt x="2957103" y="0"/>
                      <a:pt x="3810000" y="852898"/>
                      <a:pt x="3810000" y="1905000"/>
                    </a:cubicBezTo>
                    <a:close/>
                  </a:path>
                </a:pathLst>
              </a:custGeom>
              <a:solidFill>
                <a:schemeClr val="accent1"/>
              </a:solidFill>
              <a:ln w="6350" cap="flat">
                <a:noFill/>
                <a:prstDash val="solid"/>
                <a:miter/>
              </a:ln>
            </p:spPr>
            <p:txBody>
              <a:bodyPr rtlCol="0" anchor="ctr"/>
              <a:lstStyle/>
              <a:p>
                <a:endParaRPr lang="en-US" sz="1600" dirty="0"/>
              </a:p>
            </p:txBody>
          </p:sp>
          <p:sp>
            <p:nvSpPr>
              <p:cNvPr id="50" name="Freeform 49">
                <a:extLst>
                  <a:ext uri="{FF2B5EF4-FFF2-40B4-BE49-F238E27FC236}">
                    <a16:creationId xmlns:a16="http://schemas.microsoft.com/office/drawing/2014/main" id="{A3C084CA-7EEA-2546-8F4B-C0E8F202E8E1}"/>
                  </a:ext>
                </a:extLst>
              </p:cNvPr>
              <p:cNvSpPr/>
              <p:nvPr/>
            </p:nvSpPr>
            <p:spPr>
              <a:xfrm>
                <a:off x="6283950" y="2578413"/>
                <a:ext cx="590550" cy="590550"/>
              </a:xfrm>
              <a:custGeom>
                <a:avLst/>
                <a:gdLst>
                  <a:gd name="connsiteX0" fmla="*/ 296354 w 590550"/>
                  <a:gd name="connsiteY0" fmla="*/ 0 h 590550"/>
                  <a:gd name="connsiteX1" fmla="*/ 592665 w 590550"/>
                  <a:gd name="connsiteY1" fmla="*/ 296348 h 590550"/>
                  <a:gd name="connsiteX2" fmla="*/ 296354 w 590550"/>
                  <a:gd name="connsiteY2" fmla="*/ 592601 h 590550"/>
                  <a:gd name="connsiteX3" fmla="*/ 0 w 590550"/>
                  <a:gd name="connsiteY3" fmla="*/ 296348 h 590550"/>
                  <a:gd name="connsiteX4" fmla="*/ 296354 w 590550"/>
                  <a:gd name="connsiteY4" fmla="*/ 0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550" h="590550">
                    <a:moveTo>
                      <a:pt x="296354" y="0"/>
                    </a:moveTo>
                    <a:cubicBezTo>
                      <a:pt x="459994" y="0"/>
                      <a:pt x="592665" y="132664"/>
                      <a:pt x="592665" y="296348"/>
                    </a:cubicBezTo>
                    <a:cubicBezTo>
                      <a:pt x="592665" y="460026"/>
                      <a:pt x="459988" y="592601"/>
                      <a:pt x="296354" y="592601"/>
                    </a:cubicBezTo>
                    <a:cubicBezTo>
                      <a:pt x="132671" y="592601"/>
                      <a:pt x="0" y="460026"/>
                      <a:pt x="0" y="296348"/>
                    </a:cubicBezTo>
                    <a:cubicBezTo>
                      <a:pt x="0" y="132664"/>
                      <a:pt x="132671" y="0"/>
                      <a:pt x="296354" y="0"/>
                    </a:cubicBezTo>
                    <a:close/>
                  </a:path>
                </a:pathLst>
              </a:custGeom>
              <a:solidFill>
                <a:srgbClr val="FFFFFF"/>
              </a:solidFill>
              <a:ln w="6350" cap="flat">
                <a:noFill/>
                <a:prstDash val="solid"/>
                <a:miter/>
              </a:ln>
            </p:spPr>
            <p:txBody>
              <a:bodyPr rtlCol="0" anchor="ctr"/>
              <a:lstStyle/>
              <a:p>
                <a:endParaRPr lang="en-US" sz="1600"/>
              </a:p>
            </p:txBody>
          </p:sp>
          <p:sp>
            <p:nvSpPr>
              <p:cNvPr id="51" name="Freeform 50">
                <a:extLst>
                  <a:ext uri="{FF2B5EF4-FFF2-40B4-BE49-F238E27FC236}">
                    <a16:creationId xmlns:a16="http://schemas.microsoft.com/office/drawing/2014/main" id="{5968171A-C59E-1C49-8560-1A6FD1D6C06E}"/>
                  </a:ext>
                </a:extLst>
              </p:cNvPr>
              <p:cNvSpPr/>
              <p:nvPr/>
            </p:nvSpPr>
            <p:spPr>
              <a:xfrm>
                <a:off x="7098864" y="3022895"/>
                <a:ext cx="368300" cy="368300"/>
              </a:xfrm>
              <a:custGeom>
                <a:avLst/>
                <a:gdLst>
                  <a:gd name="connsiteX0" fmla="*/ 370408 w 368300"/>
                  <a:gd name="connsiteY0" fmla="*/ 185204 h 368300"/>
                  <a:gd name="connsiteX1" fmla="*/ 185204 w 368300"/>
                  <a:gd name="connsiteY1" fmla="*/ 370408 h 368300"/>
                  <a:gd name="connsiteX2" fmla="*/ 0 w 368300"/>
                  <a:gd name="connsiteY2" fmla="*/ 185204 h 368300"/>
                  <a:gd name="connsiteX3" fmla="*/ 185204 w 368300"/>
                  <a:gd name="connsiteY3" fmla="*/ 0 h 368300"/>
                  <a:gd name="connsiteX4" fmla="*/ 370408 w 368300"/>
                  <a:gd name="connsiteY4" fmla="*/ 185204 h 368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8300" h="368300">
                    <a:moveTo>
                      <a:pt x="370408" y="185204"/>
                    </a:moveTo>
                    <a:cubicBezTo>
                      <a:pt x="370408" y="287489"/>
                      <a:pt x="287490" y="370408"/>
                      <a:pt x="185204" y="370408"/>
                    </a:cubicBezTo>
                    <a:cubicBezTo>
                      <a:pt x="82919" y="370408"/>
                      <a:pt x="0" y="287490"/>
                      <a:pt x="0" y="185204"/>
                    </a:cubicBezTo>
                    <a:cubicBezTo>
                      <a:pt x="0" y="82919"/>
                      <a:pt x="82918" y="0"/>
                      <a:pt x="185204" y="0"/>
                    </a:cubicBezTo>
                    <a:cubicBezTo>
                      <a:pt x="287489" y="0"/>
                      <a:pt x="370408" y="82918"/>
                      <a:pt x="370408" y="185204"/>
                    </a:cubicBezTo>
                    <a:close/>
                  </a:path>
                </a:pathLst>
              </a:custGeom>
              <a:solidFill>
                <a:srgbClr val="FFFFFF"/>
              </a:solidFill>
              <a:ln w="6350" cap="flat">
                <a:noFill/>
                <a:prstDash val="solid"/>
                <a:miter/>
              </a:ln>
            </p:spPr>
            <p:txBody>
              <a:bodyPr rtlCol="0" anchor="ctr"/>
              <a:lstStyle/>
              <a:p>
                <a:endParaRPr lang="en-US" sz="1600"/>
              </a:p>
            </p:txBody>
          </p:sp>
          <p:sp>
            <p:nvSpPr>
              <p:cNvPr id="52" name="Freeform 51">
                <a:extLst>
                  <a:ext uri="{FF2B5EF4-FFF2-40B4-BE49-F238E27FC236}">
                    <a16:creationId xmlns:a16="http://schemas.microsoft.com/office/drawing/2014/main" id="{6642D661-4243-294A-B6EA-D27691C053EF}"/>
                  </a:ext>
                </a:extLst>
              </p:cNvPr>
              <p:cNvSpPr/>
              <p:nvPr/>
            </p:nvSpPr>
            <p:spPr>
              <a:xfrm>
                <a:off x="6876614" y="1911637"/>
                <a:ext cx="889000" cy="882650"/>
              </a:xfrm>
              <a:custGeom>
                <a:avLst/>
                <a:gdLst>
                  <a:gd name="connsiteX0" fmla="*/ 444513 w 889000"/>
                  <a:gd name="connsiteY0" fmla="*/ 0 h 882650"/>
                  <a:gd name="connsiteX1" fmla="*/ 889000 w 889000"/>
                  <a:gd name="connsiteY1" fmla="*/ 444481 h 882650"/>
                  <a:gd name="connsiteX2" fmla="*/ 444513 w 889000"/>
                  <a:gd name="connsiteY2" fmla="*/ 888955 h 882650"/>
                  <a:gd name="connsiteX3" fmla="*/ 0 w 889000"/>
                  <a:gd name="connsiteY3" fmla="*/ 444481 h 882650"/>
                  <a:gd name="connsiteX4" fmla="*/ 444513 w 889000"/>
                  <a:gd name="connsiteY4" fmla="*/ 0 h 882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000" h="882650">
                    <a:moveTo>
                      <a:pt x="444513" y="0"/>
                    </a:moveTo>
                    <a:cubicBezTo>
                      <a:pt x="690054" y="0"/>
                      <a:pt x="889000" y="198996"/>
                      <a:pt x="889000" y="444481"/>
                    </a:cubicBezTo>
                    <a:cubicBezTo>
                      <a:pt x="889000" y="690016"/>
                      <a:pt x="690054" y="888955"/>
                      <a:pt x="444513" y="888955"/>
                    </a:cubicBezTo>
                    <a:cubicBezTo>
                      <a:pt x="198996" y="888955"/>
                      <a:pt x="0" y="690010"/>
                      <a:pt x="0" y="444481"/>
                    </a:cubicBezTo>
                    <a:cubicBezTo>
                      <a:pt x="0" y="198996"/>
                      <a:pt x="198996" y="0"/>
                      <a:pt x="444513" y="0"/>
                    </a:cubicBezTo>
                    <a:close/>
                  </a:path>
                </a:pathLst>
              </a:custGeom>
              <a:solidFill>
                <a:srgbClr val="FFFFFF"/>
              </a:solidFill>
              <a:ln w="6350" cap="flat">
                <a:noFill/>
                <a:prstDash val="solid"/>
                <a:miter/>
              </a:ln>
            </p:spPr>
            <p:txBody>
              <a:bodyPr rtlCol="0" anchor="ctr"/>
              <a:lstStyle/>
              <a:p>
                <a:endParaRPr lang="en-US" sz="1600"/>
              </a:p>
            </p:txBody>
          </p:sp>
        </p:grpSp>
        <p:sp>
          <p:nvSpPr>
            <p:cNvPr id="48" name="TextBox 47">
              <a:extLst>
                <a:ext uri="{FF2B5EF4-FFF2-40B4-BE49-F238E27FC236}">
                  <a16:creationId xmlns:a16="http://schemas.microsoft.com/office/drawing/2014/main" id="{224A942F-579E-C042-AAD6-0FC565B73A07}"/>
                </a:ext>
              </a:extLst>
            </p:cNvPr>
            <p:cNvSpPr txBox="1"/>
            <p:nvPr userDrawn="1"/>
          </p:nvSpPr>
          <p:spPr>
            <a:xfrm>
              <a:off x="7712620" y="5657148"/>
              <a:ext cx="1436611" cy="523220"/>
            </a:xfrm>
            <a:prstGeom prst="rect">
              <a:avLst/>
            </a:prstGeom>
            <a:noFill/>
          </p:spPr>
          <p:txBody>
            <a:bodyPr wrap="none" rtlCol="0">
              <a:spAutoFit/>
            </a:bodyPr>
            <a:lstStyle/>
            <a:p>
              <a:pPr algn="ctr"/>
              <a:r>
                <a:rPr lang="en-US" sz="1400" b="1" dirty="0">
                  <a:solidFill>
                    <a:schemeClr val="bg1"/>
                  </a:solidFill>
                </a:rPr>
                <a:t>Idea</a:t>
              </a:r>
              <a:br>
                <a:rPr lang="en-US" sz="1400" b="1" dirty="0">
                  <a:solidFill>
                    <a:schemeClr val="bg1"/>
                  </a:solidFill>
                </a:rPr>
              </a:br>
              <a:r>
                <a:rPr lang="en-US" sz="1400" b="1" dirty="0">
                  <a:solidFill>
                    <a:schemeClr val="bg1"/>
                  </a:solidFill>
                </a:rPr>
                <a:t> Management</a:t>
              </a:r>
            </a:p>
          </p:txBody>
        </p:sp>
      </p:grpSp>
      <p:grpSp>
        <p:nvGrpSpPr>
          <p:cNvPr id="53" name="Group 52">
            <a:extLst>
              <a:ext uri="{FF2B5EF4-FFF2-40B4-BE49-F238E27FC236}">
                <a16:creationId xmlns:a16="http://schemas.microsoft.com/office/drawing/2014/main" id="{D03FF94E-8B12-6F4A-90C0-A7ABE7EC5CC5}"/>
              </a:ext>
            </a:extLst>
          </p:cNvPr>
          <p:cNvGrpSpPr>
            <a:grpSpLocks noChangeAspect="1"/>
          </p:cNvGrpSpPr>
          <p:nvPr userDrawn="1"/>
        </p:nvGrpSpPr>
        <p:grpSpPr>
          <a:xfrm>
            <a:off x="8442473" y="1845056"/>
            <a:ext cx="2088000" cy="2088000"/>
            <a:chOff x="7165234" y="2178326"/>
            <a:chExt cx="1980000" cy="1980000"/>
          </a:xfrm>
        </p:grpSpPr>
        <p:grpSp>
          <p:nvGrpSpPr>
            <p:cNvPr id="54" name="Graphic 84">
              <a:extLst>
                <a:ext uri="{FF2B5EF4-FFF2-40B4-BE49-F238E27FC236}">
                  <a16:creationId xmlns:a16="http://schemas.microsoft.com/office/drawing/2014/main" id="{9DF0069D-9FAA-B441-9775-D967448DEBBF}"/>
                </a:ext>
              </a:extLst>
            </p:cNvPr>
            <p:cNvGrpSpPr>
              <a:grpSpLocks noChangeAspect="1"/>
            </p:cNvGrpSpPr>
            <p:nvPr/>
          </p:nvGrpSpPr>
          <p:grpSpPr>
            <a:xfrm>
              <a:off x="7165234" y="2178326"/>
              <a:ext cx="1980000" cy="1980000"/>
              <a:chOff x="4491000" y="1824000"/>
              <a:chExt cx="5238750" cy="5238750"/>
            </a:xfrm>
          </p:grpSpPr>
          <p:sp>
            <p:nvSpPr>
              <p:cNvPr id="56" name="Freeform 55">
                <a:extLst>
                  <a:ext uri="{FF2B5EF4-FFF2-40B4-BE49-F238E27FC236}">
                    <a16:creationId xmlns:a16="http://schemas.microsoft.com/office/drawing/2014/main" id="{F33ED1B4-D377-8444-ADD2-37AEF6DB4D56}"/>
                  </a:ext>
                </a:extLst>
              </p:cNvPr>
              <p:cNvSpPr>
                <a:spLocks noChangeAspect="1"/>
              </p:cNvSpPr>
              <p:nvPr/>
            </p:nvSpPr>
            <p:spPr>
              <a:xfrm>
                <a:off x="4491000" y="1824000"/>
                <a:ext cx="5238750" cy="5238750"/>
              </a:xfrm>
              <a:custGeom>
                <a:avLst/>
                <a:gdLst>
                  <a:gd name="connsiteX0" fmla="*/ 3810000 w 3810000"/>
                  <a:gd name="connsiteY0" fmla="*/ 1905000 h 3810000"/>
                  <a:gd name="connsiteX1" fmla="*/ 1905000 w 3810000"/>
                  <a:gd name="connsiteY1" fmla="*/ 3810000 h 3810000"/>
                  <a:gd name="connsiteX2" fmla="*/ 0 w 3810000"/>
                  <a:gd name="connsiteY2" fmla="*/ 1905000 h 3810000"/>
                  <a:gd name="connsiteX3" fmla="*/ 1905000 w 3810000"/>
                  <a:gd name="connsiteY3" fmla="*/ 0 h 3810000"/>
                  <a:gd name="connsiteX4" fmla="*/ 3810000 w 3810000"/>
                  <a:gd name="connsiteY4" fmla="*/ 190500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3810000">
                    <a:moveTo>
                      <a:pt x="3810000" y="1905000"/>
                    </a:moveTo>
                    <a:cubicBezTo>
                      <a:pt x="3810000" y="2957103"/>
                      <a:pt x="2957103" y="3810000"/>
                      <a:pt x="1905000" y="3810000"/>
                    </a:cubicBezTo>
                    <a:cubicBezTo>
                      <a:pt x="852898" y="3810000"/>
                      <a:pt x="0" y="2957103"/>
                      <a:pt x="0" y="1905000"/>
                    </a:cubicBezTo>
                    <a:cubicBezTo>
                      <a:pt x="0" y="852898"/>
                      <a:pt x="852898" y="0"/>
                      <a:pt x="1905000" y="0"/>
                    </a:cubicBezTo>
                    <a:cubicBezTo>
                      <a:pt x="2957103" y="0"/>
                      <a:pt x="3810000" y="852898"/>
                      <a:pt x="3810000" y="1905000"/>
                    </a:cubicBezTo>
                    <a:close/>
                  </a:path>
                </a:pathLst>
              </a:custGeom>
              <a:solidFill>
                <a:schemeClr val="accent1"/>
              </a:solidFill>
              <a:ln w="6350" cap="flat">
                <a:noFill/>
                <a:prstDash val="solid"/>
                <a:miter/>
              </a:ln>
            </p:spPr>
            <p:txBody>
              <a:bodyPr rtlCol="0" anchor="ctr"/>
              <a:lstStyle/>
              <a:p>
                <a:endParaRPr lang="en-US" sz="1600" dirty="0"/>
              </a:p>
            </p:txBody>
          </p:sp>
          <p:sp>
            <p:nvSpPr>
              <p:cNvPr id="57" name="Freeform 56">
                <a:extLst>
                  <a:ext uri="{FF2B5EF4-FFF2-40B4-BE49-F238E27FC236}">
                    <a16:creationId xmlns:a16="http://schemas.microsoft.com/office/drawing/2014/main" id="{F4C461CF-1552-744E-B254-8A4C374BAA09}"/>
                  </a:ext>
                </a:extLst>
              </p:cNvPr>
              <p:cNvSpPr/>
              <p:nvPr/>
            </p:nvSpPr>
            <p:spPr>
              <a:xfrm>
                <a:off x="6280427" y="2550942"/>
                <a:ext cx="1898650" cy="1905001"/>
              </a:xfrm>
              <a:custGeom>
                <a:avLst/>
                <a:gdLst>
                  <a:gd name="connsiteX0" fmla="*/ 1678210 w 1898650"/>
                  <a:gd name="connsiteY0" fmla="*/ 907142 h 1905000"/>
                  <a:gd name="connsiteX1" fmla="*/ 1542136 w 1898650"/>
                  <a:gd name="connsiteY1" fmla="*/ 907142 h 1905000"/>
                  <a:gd name="connsiteX2" fmla="*/ 1542136 w 1898650"/>
                  <a:gd name="connsiteY2" fmla="*/ 544284 h 1905000"/>
                  <a:gd name="connsiteX3" fmla="*/ 1360710 w 1898650"/>
                  <a:gd name="connsiteY3" fmla="*/ 362858 h 1905000"/>
                  <a:gd name="connsiteX4" fmla="*/ 997852 w 1898650"/>
                  <a:gd name="connsiteY4" fmla="*/ 362858 h 1905000"/>
                  <a:gd name="connsiteX5" fmla="*/ 997852 w 1898650"/>
                  <a:gd name="connsiteY5" fmla="*/ 226790 h 1905000"/>
                  <a:gd name="connsiteX6" fmla="*/ 771068 w 1898650"/>
                  <a:gd name="connsiteY6" fmla="*/ 0 h 1905000"/>
                  <a:gd name="connsiteX7" fmla="*/ 544284 w 1898650"/>
                  <a:gd name="connsiteY7" fmla="*/ 226790 h 1905000"/>
                  <a:gd name="connsiteX8" fmla="*/ 544284 w 1898650"/>
                  <a:gd name="connsiteY8" fmla="*/ 362858 h 1905000"/>
                  <a:gd name="connsiteX9" fmla="*/ 181426 w 1898650"/>
                  <a:gd name="connsiteY9" fmla="*/ 362858 h 1905000"/>
                  <a:gd name="connsiteX10" fmla="*/ 883 w 1898650"/>
                  <a:gd name="connsiteY10" fmla="*/ 544284 h 1905000"/>
                  <a:gd name="connsiteX11" fmla="*/ 883 w 1898650"/>
                  <a:gd name="connsiteY11" fmla="*/ 888981 h 1905000"/>
                  <a:gd name="connsiteX12" fmla="*/ 136068 w 1898650"/>
                  <a:gd name="connsiteY12" fmla="*/ 888981 h 1905000"/>
                  <a:gd name="connsiteX13" fmla="*/ 381019 w 1898650"/>
                  <a:gd name="connsiteY13" fmla="*/ 1133926 h 1905000"/>
                  <a:gd name="connsiteX14" fmla="*/ 136068 w 1898650"/>
                  <a:gd name="connsiteY14" fmla="*/ 1378871 h 1905000"/>
                  <a:gd name="connsiteX15" fmla="*/ 0 w 1898650"/>
                  <a:gd name="connsiteY15" fmla="*/ 1378871 h 1905000"/>
                  <a:gd name="connsiteX16" fmla="*/ 0 w 1898650"/>
                  <a:gd name="connsiteY16" fmla="*/ 1723568 h 1905000"/>
                  <a:gd name="connsiteX17" fmla="*/ 181426 w 1898650"/>
                  <a:gd name="connsiteY17" fmla="*/ 1904987 h 1905000"/>
                  <a:gd name="connsiteX18" fmla="*/ 526123 w 1898650"/>
                  <a:gd name="connsiteY18" fmla="*/ 1904987 h 1905000"/>
                  <a:gd name="connsiteX19" fmla="*/ 526123 w 1898650"/>
                  <a:gd name="connsiteY19" fmla="*/ 1768920 h 1905000"/>
                  <a:gd name="connsiteX20" fmla="*/ 771068 w 1898650"/>
                  <a:gd name="connsiteY20" fmla="*/ 1523974 h 1905000"/>
                  <a:gd name="connsiteX21" fmla="*/ 1016013 w 1898650"/>
                  <a:gd name="connsiteY21" fmla="*/ 1768920 h 1905000"/>
                  <a:gd name="connsiteX22" fmla="*/ 1016013 w 1898650"/>
                  <a:gd name="connsiteY22" fmla="*/ 1905000 h 1905000"/>
                  <a:gd name="connsiteX23" fmla="*/ 1360703 w 1898650"/>
                  <a:gd name="connsiteY23" fmla="*/ 1905000 h 1905000"/>
                  <a:gd name="connsiteX24" fmla="*/ 1542129 w 1898650"/>
                  <a:gd name="connsiteY24" fmla="*/ 1723581 h 1905000"/>
                  <a:gd name="connsiteX25" fmla="*/ 1542129 w 1898650"/>
                  <a:gd name="connsiteY25" fmla="*/ 1360710 h 1905000"/>
                  <a:gd name="connsiteX26" fmla="*/ 1678203 w 1898650"/>
                  <a:gd name="connsiteY26" fmla="*/ 1360710 h 1905000"/>
                  <a:gd name="connsiteX27" fmla="*/ 1904994 w 1898650"/>
                  <a:gd name="connsiteY27" fmla="*/ 1133932 h 1905000"/>
                  <a:gd name="connsiteX28" fmla="*/ 1678210 w 1898650"/>
                  <a:gd name="connsiteY28" fmla="*/ 907142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98650" h="1905000">
                    <a:moveTo>
                      <a:pt x="1678210" y="907142"/>
                    </a:moveTo>
                    <a:lnTo>
                      <a:pt x="1542136" y="907142"/>
                    </a:lnTo>
                    <a:lnTo>
                      <a:pt x="1542136" y="544284"/>
                    </a:lnTo>
                    <a:cubicBezTo>
                      <a:pt x="1542136" y="444538"/>
                      <a:pt x="1460462" y="362858"/>
                      <a:pt x="1360710" y="362858"/>
                    </a:cubicBezTo>
                    <a:lnTo>
                      <a:pt x="997852" y="362858"/>
                    </a:lnTo>
                    <a:lnTo>
                      <a:pt x="997852" y="226790"/>
                    </a:lnTo>
                    <a:cubicBezTo>
                      <a:pt x="997852" y="101613"/>
                      <a:pt x="896239" y="0"/>
                      <a:pt x="771068" y="0"/>
                    </a:cubicBezTo>
                    <a:cubicBezTo>
                      <a:pt x="645890" y="0"/>
                      <a:pt x="544284" y="101613"/>
                      <a:pt x="544284" y="226790"/>
                    </a:cubicBezTo>
                    <a:lnTo>
                      <a:pt x="544284" y="362858"/>
                    </a:lnTo>
                    <a:lnTo>
                      <a:pt x="181426" y="362858"/>
                    </a:lnTo>
                    <a:cubicBezTo>
                      <a:pt x="81629" y="362858"/>
                      <a:pt x="883" y="444538"/>
                      <a:pt x="883" y="544284"/>
                    </a:cubicBezTo>
                    <a:lnTo>
                      <a:pt x="883" y="888981"/>
                    </a:lnTo>
                    <a:lnTo>
                      <a:pt x="136068" y="888981"/>
                    </a:lnTo>
                    <a:cubicBezTo>
                      <a:pt x="271259" y="888981"/>
                      <a:pt x="381019" y="998741"/>
                      <a:pt x="381019" y="1133926"/>
                    </a:cubicBezTo>
                    <a:cubicBezTo>
                      <a:pt x="381019" y="1269111"/>
                      <a:pt x="271259" y="1378871"/>
                      <a:pt x="136068" y="1378871"/>
                    </a:cubicBezTo>
                    <a:lnTo>
                      <a:pt x="0" y="1378871"/>
                    </a:lnTo>
                    <a:lnTo>
                      <a:pt x="0" y="1723568"/>
                    </a:lnTo>
                    <a:cubicBezTo>
                      <a:pt x="0" y="1823320"/>
                      <a:pt x="81629" y="1904987"/>
                      <a:pt x="181426" y="1904987"/>
                    </a:cubicBezTo>
                    <a:lnTo>
                      <a:pt x="526123" y="1904987"/>
                    </a:lnTo>
                    <a:lnTo>
                      <a:pt x="526123" y="1768920"/>
                    </a:lnTo>
                    <a:cubicBezTo>
                      <a:pt x="526123" y="1633734"/>
                      <a:pt x="635883" y="1523974"/>
                      <a:pt x="771068" y="1523974"/>
                    </a:cubicBezTo>
                    <a:cubicBezTo>
                      <a:pt x="906253" y="1523974"/>
                      <a:pt x="1016013" y="1633734"/>
                      <a:pt x="1016013" y="1768920"/>
                    </a:cubicBezTo>
                    <a:lnTo>
                      <a:pt x="1016013" y="1905000"/>
                    </a:lnTo>
                    <a:lnTo>
                      <a:pt x="1360703" y="1905000"/>
                    </a:lnTo>
                    <a:cubicBezTo>
                      <a:pt x="1460456" y="1905000"/>
                      <a:pt x="1542129" y="1823333"/>
                      <a:pt x="1542129" y="1723581"/>
                    </a:cubicBezTo>
                    <a:lnTo>
                      <a:pt x="1542129" y="1360710"/>
                    </a:lnTo>
                    <a:lnTo>
                      <a:pt x="1678203" y="1360710"/>
                    </a:lnTo>
                    <a:cubicBezTo>
                      <a:pt x="1803381" y="1360710"/>
                      <a:pt x="1904994" y="1259110"/>
                      <a:pt x="1904994" y="1133932"/>
                    </a:cubicBezTo>
                    <a:cubicBezTo>
                      <a:pt x="1904994" y="1008755"/>
                      <a:pt x="1803387" y="907142"/>
                      <a:pt x="1678210" y="907142"/>
                    </a:cubicBezTo>
                    <a:close/>
                  </a:path>
                </a:pathLst>
              </a:custGeom>
              <a:solidFill>
                <a:srgbClr val="FFFFFF"/>
              </a:solidFill>
              <a:ln w="6350" cap="flat">
                <a:noFill/>
                <a:prstDash val="solid"/>
                <a:miter/>
              </a:ln>
            </p:spPr>
            <p:txBody>
              <a:bodyPr rtlCol="0" anchor="ctr"/>
              <a:lstStyle/>
              <a:p>
                <a:endParaRPr lang="en-US" sz="1600"/>
              </a:p>
            </p:txBody>
          </p:sp>
          <p:sp>
            <p:nvSpPr>
              <p:cNvPr id="58" name="Freeform 57">
                <a:extLst>
                  <a:ext uri="{FF2B5EF4-FFF2-40B4-BE49-F238E27FC236}">
                    <a16:creationId xmlns:a16="http://schemas.microsoft.com/office/drawing/2014/main" id="{38AE3E2B-C924-9745-8DAD-63A9BEFD7A46}"/>
                  </a:ext>
                </a:extLst>
              </p:cNvPr>
              <p:cNvSpPr/>
              <p:nvPr/>
            </p:nvSpPr>
            <p:spPr>
              <a:xfrm>
                <a:off x="5278400" y="2617750"/>
                <a:ext cx="2222500" cy="2222500"/>
              </a:xfrm>
              <a:custGeom>
                <a:avLst/>
                <a:gdLst>
                  <a:gd name="connsiteX0" fmla="*/ 0 w 2222500"/>
                  <a:gd name="connsiteY0" fmla="*/ 0 h 2222500"/>
                  <a:gd name="connsiteX1" fmla="*/ 2222500 w 2222500"/>
                  <a:gd name="connsiteY1" fmla="*/ 0 h 2222500"/>
                  <a:gd name="connsiteX2" fmla="*/ 2222500 w 2222500"/>
                  <a:gd name="connsiteY2" fmla="*/ 2222500 h 2222500"/>
                  <a:gd name="connsiteX3" fmla="*/ 0 w 2222500"/>
                  <a:gd name="connsiteY3" fmla="*/ 2222500 h 2222500"/>
                  <a:gd name="connsiteX4" fmla="*/ 0 w 2222500"/>
                  <a:gd name="connsiteY4" fmla="*/ 0 h 222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2500" h="2222500">
                    <a:moveTo>
                      <a:pt x="0" y="0"/>
                    </a:moveTo>
                    <a:lnTo>
                      <a:pt x="2222500" y="0"/>
                    </a:lnTo>
                    <a:lnTo>
                      <a:pt x="2222500" y="2222500"/>
                    </a:lnTo>
                    <a:lnTo>
                      <a:pt x="0" y="2222500"/>
                    </a:lnTo>
                    <a:lnTo>
                      <a:pt x="0" y="0"/>
                    </a:lnTo>
                    <a:close/>
                  </a:path>
                </a:pathLst>
              </a:custGeom>
              <a:noFill/>
              <a:ln w="6350" cap="flat">
                <a:noFill/>
                <a:prstDash val="solid"/>
                <a:miter/>
              </a:ln>
            </p:spPr>
            <p:txBody>
              <a:bodyPr rtlCol="0" anchor="ctr"/>
              <a:lstStyle/>
              <a:p>
                <a:endParaRPr lang="en-US" sz="1600"/>
              </a:p>
            </p:txBody>
          </p:sp>
        </p:grpSp>
        <p:sp>
          <p:nvSpPr>
            <p:cNvPr id="55" name="TextBox 54">
              <a:extLst>
                <a:ext uri="{FF2B5EF4-FFF2-40B4-BE49-F238E27FC236}">
                  <a16:creationId xmlns:a16="http://schemas.microsoft.com/office/drawing/2014/main" id="{9D2FD65A-64B7-074A-9F08-FFA9D28589D4}"/>
                </a:ext>
              </a:extLst>
            </p:cNvPr>
            <p:cNvSpPr txBox="1"/>
            <p:nvPr userDrawn="1"/>
          </p:nvSpPr>
          <p:spPr>
            <a:xfrm>
              <a:off x="7435234" y="3295129"/>
              <a:ext cx="1440000" cy="523220"/>
            </a:xfrm>
            <a:prstGeom prst="rect">
              <a:avLst/>
            </a:prstGeom>
            <a:noFill/>
          </p:spPr>
          <p:txBody>
            <a:bodyPr wrap="square" rtlCol="0">
              <a:spAutoFit/>
            </a:bodyPr>
            <a:lstStyle/>
            <a:p>
              <a:pPr algn="ctr"/>
              <a:r>
                <a:rPr lang="en-US" sz="1400" b="1" dirty="0">
                  <a:solidFill>
                    <a:schemeClr val="bg1"/>
                  </a:solidFill>
                </a:rPr>
                <a:t>Idea </a:t>
              </a:r>
              <a:br>
                <a:rPr lang="en-US" sz="1400" b="1" dirty="0">
                  <a:solidFill>
                    <a:schemeClr val="bg1"/>
                  </a:solidFill>
                </a:rPr>
              </a:br>
              <a:r>
                <a:rPr lang="en-US" sz="1400" b="1" dirty="0">
                  <a:solidFill>
                    <a:schemeClr val="bg1"/>
                  </a:solidFill>
                </a:rPr>
                <a:t>Challenges</a:t>
              </a:r>
            </a:p>
          </p:txBody>
        </p:sp>
      </p:grpSp>
      <p:grpSp>
        <p:nvGrpSpPr>
          <p:cNvPr id="59" name="Group 58">
            <a:extLst>
              <a:ext uri="{FF2B5EF4-FFF2-40B4-BE49-F238E27FC236}">
                <a16:creationId xmlns:a16="http://schemas.microsoft.com/office/drawing/2014/main" id="{ACCCE633-C7EB-D44E-8EBC-4DBFE2CD11EA}"/>
              </a:ext>
            </a:extLst>
          </p:cNvPr>
          <p:cNvGrpSpPr>
            <a:grpSpLocks noChangeAspect="1"/>
          </p:cNvGrpSpPr>
          <p:nvPr userDrawn="1"/>
        </p:nvGrpSpPr>
        <p:grpSpPr>
          <a:xfrm>
            <a:off x="1768325" y="4437344"/>
            <a:ext cx="2088000" cy="2088000"/>
            <a:chOff x="6771561" y="1694377"/>
            <a:chExt cx="1980000" cy="1980000"/>
          </a:xfrm>
        </p:grpSpPr>
        <p:grpSp>
          <p:nvGrpSpPr>
            <p:cNvPr id="60" name="Graphic 80">
              <a:extLst>
                <a:ext uri="{FF2B5EF4-FFF2-40B4-BE49-F238E27FC236}">
                  <a16:creationId xmlns:a16="http://schemas.microsoft.com/office/drawing/2014/main" id="{6BA85319-4B50-094F-9A57-C0EB573E8ED0}"/>
                </a:ext>
              </a:extLst>
            </p:cNvPr>
            <p:cNvGrpSpPr>
              <a:grpSpLocks noChangeAspect="1"/>
            </p:cNvGrpSpPr>
            <p:nvPr/>
          </p:nvGrpSpPr>
          <p:grpSpPr>
            <a:xfrm>
              <a:off x="6771561" y="1694377"/>
              <a:ext cx="1980000" cy="1980000"/>
              <a:chOff x="3591949" y="1360945"/>
              <a:chExt cx="5238750" cy="5238750"/>
            </a:xfrm>
          </p:grpSpPr>
          <p:sp>
            <p:nvSpPr>
              <p:cNvPr id="62" name="Freeform 61">
                <a:extLst>
                  <a:ext uri="{FF2B5EF4-FFF2-40B4-BE49-F238E27FC236}">
                    <a16:creationId xmlns:a16="http://schemas.microsoft.com/office/drawing/2014/main" id="{D4A441C6-D9F5-CF43-AAF0-72ABCD090EB7}"/>
                  </a:ext>
                </a:extLst>
              </p:cNvPr>
              <p:cNvSpPr>
                <a:spLocks noChangeAspect="1"/>
              </p:cNvSpPr>
              <p:nvPr/>
            </p:nvSpPr>
            <p:spPr>
              <a:xfrm>
                <a:off x="3591949" y="1360945"/>
                <a:ext cx="5238750" cy="5238750"/>
              </a:xfrm>
              <a:custGeom>
                <a:avLst/>
                <a:gdLst>
                  <a:gd name="connsiteX0" fmla="*/ 3810000 w 3810000"/>
                  <a:gd name="connsiteY0" fmla="*/ 1905000 h 3810000"/>
                  <a:gd name="connsiteX1" fmla="*/ 1905000 w 3810000"/>
                  <a:gd name="connsiteY1" fmla="*/ 3810000 h 3810000"/>
                  <a:gd name="connsiteX2" fmla="*/ 0 w 3810000"/>
                  <a:gd name="connsiteY2" fmla="*/ 1905000 h 3810000"/>
                  <a:gd name="connsiteX3" fmla="*/ 1905000 w 3810000"/>
                  <a:gd name="connsiteY3" fmla="*/ 0 h 3810000"/>
                  <a:gd name="connsiteX4" fmla="*/ 3810000 w 3810000"/>
                  <a:gd name="connsiteY4" fmla="*/ 190500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3810000">
                    <a:moveTo>
                      <a:pt x="3810000" y="1905000"/>
                    </a:moveTo>
                    <a:cubicBezTo>
                      <a:pt x="3810000" y="2957103"/>
                      <a:pt x="2957103" y="3810000"/>
                      <a:pt x="1905000" y="3810000"/>
                    </a:cubicBezTo>
                    <a:cubicBezTo>
                      <a:pt x="852898" y="3810000"/>
                      <a:pt x="0" y="2957103"/>
                      <a:pt x="0" y="1905000"/>
                    </a:cubicBezTo>
                    <a:cubicBezTo>
                      <a:pt x="0" y="852898"/>
                      <a:pt x="852898" y="0"/>
                      <a:pt x="1905000" y="0"/>
                    </a:cubicBezTo>
                    <a:cubicBezTo>
                      <a:pt x="2957103" y="0"/>
                      <a:pt x="3810000" y="852898"/>
                      <a:pt x="3810000" y="1905000"/>
                    </a:cubicBezTo>
                    <a:close/>
                  </a:path>
                </a:pathLst>
              </a:custGeom>
              <a:solidFill>
                <a:schemeClr val="accent1"/>
              </a:solidFill>
              <a:ln w="6350" cap="flat">
                <a:noFill/>
                <a:prstDash val="solid"/>
                <a:miter/>
              </a:ln>
            </p:spPr>
            <p:txBody>
              <a:bodyPr rtlCol="0" anchor="ctr"/>
              <a:lstStyle/>
              <a:p>
                <a:endParaRPr lang="en-US" sz="1400" b="1" dirty="0">
                  <a:solidFill>
                    <a:schemeClr val="bg1"/>
                  </a:solidFill>
                </a:endParaRPr>
              </a:p>
            </p:txBody>
          </p:sp>
          <p:sp>
            <p:nvSpPr>
              <p:cNvPr id="63" name="Freeform 62">
                <a:extLst>
                  <a:ext uri="{FF2B5EF4-FFF2-40B4-BE49-F238E27FC236}">
                    <a16:creationId xmlns:a16="http://schemas.microsoft.com/office/drawing/2014/main" id="{5101E38F-6515-B641-A934-279A294EB045}"/>
                  </a:ext>
                </a:extLst>
              </p:cNvPr>
              <p:cNvSpPr/>
              <p:nvPr/>
            </p:nvSpPr>
            <p:spPr>
              <a:xfrm>
                <a:off x="5232797" y="2053981"/>
                <a:ext cx="1879600" cy="2095500"/>
              </a:xfrm>
              <a:custGeom>
                <a:avLst/>
                <a:gdLst>
                  <a:gd name="connsiteX0" fmla="*/ 1552090 w 1879600"/>
                  <a:gd name="connsiteY0" fmla="*/ 258763 h 2095500"/>
                  <a:gd name="connsiteX1" fmla="*/ 1527941 w 1879600"/>
                  <a:gd name="connsiteY1" fmla="*/ 252520 h 2095500"/>
                  <a:gd name="connsiteX2" fmla="*/ 944319 w 1879600"/>
                  <a:gd name="connsiteY2" fmla="*/ 104775 h 2095500"/>
                  <a:gd name="connsiteX3" fmla="*/ 360754 w 1879600"/>
                  <a:gd name="connsiteY3" fmla="*/ 252520 h 2095500"/>
                  <a:gd name="connsiteX4" fmla="*/ 289475 w 1879600"/>
                  <a:gd name="connsiteY4" fmla="*/ 231546 h 2095500"/>
                  <a:gd name="connsiteX5" fmla="*/ 310455 w 1879600"/>
                  <a:gd name="connsiteY5" fmla="*/ 160338 h 2095500"/>
                  <a:gd name="connsiteX6" fmla="*/ 944319 w 1879600"/>
                  <a:gd name="connsiteY6" fmla="*/ 0 h 2095500"/>
                  <a:gd name="connsiteX7" fmla="*/ 1576137 w 1879600"/>
                  <a:gd name="connsiteY7" fmla="*/ 159258 h 2095500"/>
                  <a:gd name="connsiteX8" fmla="*/ 1598140 w 1879600"/>
                  <a:gd name="connsiteY8" fmla="*/ 229445 h 2095500"/>
                  <a:gd name="connsiteX9" fmla="*/ 1552090 w 1879600"/>
                  <a:gd name="connsiteY9" fmla="*/ 258763 h 2095500"/>
                  <a:gd name="connsiteX10" fmla="*/ 52709 w 1879600"/>
                  <a:gd name="connsiteY10" fmla="*/ 808831 h 2095500"/>
                  <a:gd name="connsiteX11" fmla="*/ 22324 w 1879600"/>
                  <a:gd name="connsiteY11" fmla="*/ 799427 h 2095500"/>
                  <a:gd name="connsiteX12" fmla="*/ 9745 w 1879600"/>
                  <a:gd name="connsiteY12" fmla="*/ 726116 h 2095500"/>
                  <a:gd name="connsiteX13" fmla="*/ 402651 w 1879600"/>
                  <a:gd name="connsiteY13" fmla="*/ 383502 h 2095500"/>
                  <a:gd name="connsiteX14" fmla="*/ 1482932 w 1879600"/>
                  <a:gd name="connsiteY14" fmla="*/ 382429 h 2095500"/>
                  <a:gd name="connsiteX15" fmla="*/ 1875838 w 1879600"/>
                  <a:gd name="connsiteY15" fmla="*/ 722948 h 2095500"/>
                  <a:gd name="connsiteX16" fmla="*/ 1863259 w 1879600"/>
                  <a:gd name="connsiteY16" fmla="*/ 796309 h 2095500"/>
                  <a:gd name="connsiteX17" fmla="*/ 1789898 w 1879600"/>
                  <a:gd name="connsiteY17" fmla="*/ 783730 h 2095500"/>
                  <a:gd name="connsiteX18" fmla="*/ 1434640 w 1879600"/>
                  <a:gd name="connsiteY18" fmla="*/ 475698 h 2095500"/>
                  <a:gd name="connsiteX19" fmla="*/ 449819 w 1879600"/>
                  <a:gd name="connsiteY19" fmla="*/ 476720 h 2095500"/>
                  <a:gd name="connsiteX20" fmla="*/ 93590 w 1879600"/>
                  <a:gd name="connsiteY20" fmla="*/ 786848 h 2095500"/>
                  <a:gd name="connsiteX21" fmla="*/ 52709 w 1879600"/>
                  <a:gd name="connsiteY21" fmla="*/ 808831 h 2095500"/>
                  <a:gd name="connsiteX22" fmla="*/ 707559 w 1879600"/>
                  <a:gd name="connsiteY22" fmla="*/ 2073497 h 2095500"/>
                  <a:gd name="connsiteX23" fmla="*/ 670875 w 1879600"/>
                  <a:gd name="connsiteY23" fmla="*/ 2057845 h 2095500"/>
                  <a:gd name="connsiteX24" fmla="*/ 460309 w 1879600"/>
                  <a:gd name="connsiteY24" fmla="*/ 1781169 h 2095500"/>
                  <a:gd name="connsiteX25" fmla="*/ 350251 w 1879600"/>
                  <a:gd name="connsiteY25" fmla="*/ 1326464 h 2095500"/>
                  <a:gd name="connsiteX26" fmla="*/ 943309 w 1879600"/>
                  <a:gd name="connsiteY26" fmla="*/ 761714 h 2095500"/>
                  <a:gd name="connsiteX27" fmla="*/ 1536348 w 1879600"/>
                  <a:gd name="connsiteY27" fmla="*/ 1326464 h 2095500"/>
                  <a:gd name="connsiteX28" fmla="*/ 1483955 w 1879600"/>
                  <a:gd name="connsiteY28" fmla="*/ 1378852 h 2095500"/>
                  <a:gd name="connsiteX29" fmla="*/ 1431573 w 1879600"/>
                  <a:gd name="connsiteY29" fmla="*/ 1326464 h 2095500"/>
                  <a:gd name="connsiteX30" fmla="*/ 943309 w 1879600"/>
                  <a:gd name="connsiteY30" fmla="*/ 866489 h 2095500"/>
                  <a:gd name="connsiteX31" fmla="*/ 455026 w 1879600"/>
                  <a:gd name="connsiteY31" fmla="*/ 1326464 h 2095500"/>
                  <a:gd name="connsiteX32" fmla="*/ 552492 w 1879600"/>
                  <a:gd name="connsiteY32" fmla="*/ 1729816 h 2095500"/>
                  <a:gd name="connsiteX33" fmla="*/ 746338 w 1879600"/>
                  <a:gd name="connsiteY33" fmla="*/ 1983365 h 2095500"/>
                  <a:gd name="connsiteX34" fmla="*/ 746338 w 1879600"/>
                  <a:gd name="connsiteY34" fmla="*/ 2057851 h 2095500"/>
                  <a:gd name="connsiteX35" fmla="*/ 707559 w 1879600"/>
                  <a:gd name="connsiteY35" fmla="*/ 2073497 h 2095500"/>
                  <a:gd name="connsiteX36" fmla="*/ 1458783 w 1879600"/>
                  <a:gd name="connsiteY36" fmla="*/ 1879606 h 2095500"/>
                  <a:gd name="connsiteX37" fmla="*/ 1134019 w 1879600"/>
                  <a:gd name="connsiteY37" fmla="*/ 1786388 h 2095500"/>
                  <a:gd name="connsiteX38" fmla="*/ 884629 w 1879600"/>
                  <a:gd name="connsiteY38" fmla="*/ 1326458 h 2095500"/>
                  <a:gd name="connsiteX39" fmla="*/ 937003 w 1879600"/>
                  <a:gd name="connsiteY39" fmla="*/ 1274070 h 2095500"/>
                  <a:gd name="connsiteX40" fmla="*/ 989391 w 1879600"/>
                  <a:gd name="connsiteY40" fmla="*/ 1326458 h 2095500"/>
                  <a:gd name="connsiteX41" fmla="*/ 1192655 w 1879600"/>
                  <a:gd name="connsiteY41" fmla="*/ 1699413 h 2095500"/>
                  <a:gd name="connsiteX42" fmla="*/ 1458783 w 1879600"/>
                  <a:gd name="connsiteY42" fmla="*/ 1773803 h 2095500"/>
                  <a:gd name="connsiteX43" fmla="*/ 1567755 w 1879600"/>
                  <a:gd name="connsiteY43" fmla="*/ 1763363 h 2095500"/>
                  <a:gd name="connsiteX44" fmla="*/ 1628531 w 1879600"/>
                  <a:gd name="connsiteY44" fmla="*/ 1806340 h 2095500"/>
                  <a:gd name="connsiteX45" fmla="*/ 1585555 w 1879600"/>
                  <a:gd name="connsiteY45" fmla="*/ 1867116 h 2095500"/>
                  <a:gd name="connsiteX46" fmla="*/ 1458783 w 1879600"/>
                  <a:gd name="connsiteY46" fmla="*/ 1879606 h 2095500"/>
                  <a:gd name="connsiteX47" fmla="*/ 1248217 w 1879600"/>
                  <a:gd name="connsiteY47" fmla="*/ 2095500 h 2095500"/>
                  <a:gd name="connsiteX48" fmla="*/ 1234596 w 1879600"/>
                  <a:gd name="connsiteY48" fmla="*/ 2093455 h 2095500"/>
                  <a:gd name="connsiteX49" fmla="*/ 844814 w 1879600"/>
                  <a:gd name="connsiteY49" fmla="*/ 1873364 h 2095500"/>
                  <a:gd name="connsiteX50" fmla="*/ 617459 w 1879600"/>
                  <a:gd name="connsiteY50" fmla="*/ 1326464 h 2095500"/>
                  <a:gd name="connsiteX51" fmla="*/ 940122 w 1879600"/>
                  <a:gd name="connsiteY51" fmla="*/ 1018381 h 2095500"/>
                  <a:gd name="connsiteX52" fmla="*/ 1262841 w 1879600"/>
                  <a:gd name="connsiteY52" fmla="*/ 1326464 h 2095500"/>
                  <a:gd name="connsiteX53" fmla="*/ 1480773 w 1879600"/>
                  <a:gd name="connsiteY53" fmla="*/ 1529677 h 2095500"/>
                  <a:gd name="connsiteX54" fmla="*/ 1698705 w 1879600"/>
                  <a:gd name="connsiteY54" fmla="*/ 1326464 h 2095500"/>
                  <a:gd name="connsiteX55" fmla="*/ 939093 w 1879600"/>
                  <a:gd name="connsiteY55" fmla="*/ 610845 h 2095500"/>
                  <a:gd name="connsiteX56" fmla="*/ 246549 w 1879600"/>
                  <a:gd name="connsiteY56" fmla="*/ 1033012 h 2095500"/>
                  <a:gd name="connsiteX57" fmla="*/ 184694 w 1879600"/>
                  <a:gd name="connsiteY57" fmla="*/ 1326458 h 2095500"/>
                  <a:gd name="connsiteX58" fmla="*/ 254937 w 1879600"/>
                  <a:gd name="connsiteY58" fmla="*/ 1704632 h 2095500"/>
                  <a:gd name="connsiteX59" fmla="*/ 224559 w 1879600"/>
                  <a:gd name="connsiteY59" fmla="*/ 1771758 h 2095500"/>
                  <a:gd name="connsiteX60" fmla="*/ 157484 w 1879600"/>
                  <a:gd name="connsiteY60" fmla="*/ 1741367 h 2095500"/>
                  <a:gd name="connsiteX61" fmla="*/ 81005 w 1879600"/>
                  <a:gd name="connsiteY61" fmla="*/ 1326458 h 2095500"/>
                  <a:gd name="connsiteX62" fmla="*/ 152271 w 1879600"/>
                  <a:gd name="connsiteY62" fmla="*/ 986968 h 2095500"/>
                  <a:gd name="connsiteX63" fmla="*/ 939105 w 1879600"/>
                  <a:gd name="connsiteY63" fmla="*/ 504990 h 2095500"/>
                  <a:gd name="connsiteX64" fmla="*/ 1803493 w 1879600"/>
                  <a:gd name="connsiteY64" fmla="*/ 1325442 h 2095500"/>
                  <a:gd name="connsiteX65" fmla="*/ 1480786 w 1879600"/>
                  <a:gd name="connsiteY65" fmla="*/ 1633423 h 2095500"/>
                  <a:gd name="connsiteX66" fmla="*/ 1158079 w 1879600"/>
                  <a:gd name="connsiteY66" fmla="*/ 1325442 h 2095500"/>
                  <a:gd name="connsiteX67" fmla="*/ 940134 w 1879600"/>
                  <a:gd name="connsiteY67" fmla="*/ 1122128 h 2095500"/>
                  <a:gd name="connsiteX68" fmla="*/ 722247 w 1879600"/>
                  <a:gd name="connsiteY68" fmla="*/ 1325442 h 2095500"/>
                  <a:gd name="connsiteX69" fmla="*/ 918138 w 1879600"/>
                  <a:gd name="connsiteY69" fmla="*/ 1797952 h 2095500"/>
                  <a:gd name="connsiteX70" fmla="*/ 1260809 w 1879600"/>
                  <a:gd name="connsiteY70" fmla="*/ 1991747 h 2095500"/>
                  <a:gd name="connsiteX71" fmla="*/ 1297442 w 1879600"/>
                  <a:gd name="connsiteY71" fmla="*/ 2055698 h 2095500"/>
                  <a:gd name="connsiteX72" fmla="*/ 1248217 w 1879600"/>
                  <a:gd name="connsiteY72" fmla="*/ 2095500 h 2095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1879600" h="2095500">
                    <a:moveTo>
                      <a:pt x="1552090" y="258763"/>
                    </a:moveTo>
                    <a:cubicBezTo>
                      <a:pt x="1543708" y="258763"/>
                      <a:pt x="1535320" y="256718"/>
                      <a:pt x="1527941" y="252520"/>
                    </a:cubicBezTo>
                    <a:cubicBezTo>
                      <a:pt x="1326786" y="148774"/>
                      <a:pt x="1152853" y="104775"/>
                      <a:pt x="944319" y="104775"/>
                    </a:cubicBezTo>
                    <a:cubicBezTo>
                      <a:pt x="736915" y="104775"/>
                      <a:pt x="539900" y="153988"/>
                      <a:pt x="360754" y="252520"/>
                    </a:cubicBezTo>
                    <a:cubicBezTo>
                      <a:pt x="335620" y="266129"/>
                      <a:pt x="304156" y="256724"/>
                      <a:pt x="289475" y="231546"/>
                    </a:cubicBezTo>
                    <a:cubicBezTo>
                      <a:pt x="275867" y="206375"/>
                      <a:pt x="285284" y="173939"/>
                      <a:pt x="310455" y="160338"/>
                    </a:cubicBezTo>
                    <a:cubicBezTo>
                      <a:pt x="505324" y="54483"/>
                      <a:pt x="719072" y="0"/>
                      <a:pt x="944319" y="0"/>
                    </a:cubicBezTo>
                    <a:cubicBezTo>
                      <a:pt x="1167585" y="0"/>
                      <a:pt x="1362403" y="49213"/>
                      <a:pt x="1576137" y="159258"/>
                    </a:cubicBezTo>
                    <a:cubicBezTo>
                      <a:pt x="1602338" y="172866"/>
                      <a:pt x="1611748" y="204330"/>
                      <a:pt x="1598140" y="229445"/>
                    </a:cubicBezTo>
                    <a:cubicBezTo>
                      <a:pt x="1588730" y="248323"/>
                      <a:pt x="1570924" y="258763"/>
                      <a:pt x="1552090" y="258763"/>
                    </a:cubicBezTo>
                    <a:close/>
                    <a:moveTo>
                      <a:pt x="52709" y="808831"/>
                    </a:moveTo>
                    <a:cubicBezTo>
                      <a:pt x="42225" y="808831"/>
                      <a:pt x="31741" y="805713"/>
                      <a:pt x="22324" y="799427"/>
                    </a:cubicBezTo>
                    <a:cubicBezTo>
                      <a:pt x="-1774" y="782644"/>
                      <a:pt x="-6988" y="750215"/>
                      <a:pt x="9745" y="726116"/>
                    </a:cubicBezTo>
                    <a:cubicBezTo>
                      <a:pt x="113491" y="579444"/>
                      <a:pt x="245476" y="464179"/>
                      <a:pt x="402651" y="383502"/>
                    </a:cubicBezTo>
                    <a:cubicBezTo>
                      <a:pt x="731657" y="213754"/>
                      <a:pt x="1152859" y="212731"/>
                      <a:pt x="1482932" y="382429"/>
                    </a:cubicBezTo>
                    <a:cubicBezTo>
                      <a:pt x="1640101" y="463105"/>
                      <a:pt x="1772092" y="577291"/>
                      <a:pt x="1875838" y="722948"/>
                    </a:cubicBezTo>
                    <a:cubicBezTo>
                      <a:pt x="1892622" y="746017"/>
                      <a:pt x="1887306" y="779526"/>
                      <a:pt x="1863259" y="796309"/>
                    </a:cubicBezTo>
                    <a:cubicBezTo>
                      <a:pt x="1839110" y="813041"/>
                      <a:pt x="1806681" y="807822"/>
                      <a:pt x="1789898" y="783730"/>
                    </a:cubicBezTo>
                    <a:cubicBezTo>
                      <a:pt x="1695556" y="651682"/>
                      <a:pt x="1576144" y="547986"/>
                      <a:pt x="1434640" y="475698"/>
                    </a:cubicBezTo>
                    <a:cubicBezTo>
                      <a:pt x="1134025" y="321659"/>
                      <a:pt x="749463" y="321659"/>
                      <a:pt x="449819" y="476720"/>
                    </a:cubicBezTo>
                    <a:cubicBezTo>
                      <a:pt x="307337" y="550082"/>
                      <a:pt x="187881" y="654857"/>
                      <a:pt x="93590" y="786848"/>
                    </a:cubicBezTo>
                    <a:cubicBezTo>
                      <a:pt x="85196" y="801522"/>
                      <a:pt x="69492" y="808831"/>
                      <a:pt x="52709" y="808831"/>
                    </a:cubicBezTo>
                    <a:close/>
                    <a:moveTo>
                      <a:pt x="707559" y="2073497"/>
                    </a:moveTo>
                    <a:cubicBezTo>
                      <a:pt x="693938" y="2073497"/>
                      <a:pt x="680337" y="2068284"/>
                      <a:pt x="670875" y="2057845"/>
                    </a:cubicBezTo>
                    <a:cubicBezTo>
                      <a:pt x="579765" y="1966576"/>
                      <a:pt x="530496" y="1907946"/>
                      <a:pt x="460309" y="1781169"/>
                    </a:cubicBezTo>
                    <a:cubicBezTo>
                      <a:pt x="388014" y="1652245"/>
                      <a:pt x="350251" y="1495082"/>
                      <a:pt x="350251" y="1326464"/>
                    </a:cubicBezTo>
                    <a:cubicBezTo>
                      <a:pt x="350251" y="1015212"/>
                      <a:pt x="616386" y="761714"/>
                      <a:pt x="943309" y="761714"/>
                    </a:cubicBezTo>
                    <a:cubicBezTo>
                      <a:pt x="1270213" y="761714"/>
                      <a:pt x="1536348" y="1015212"/>
                      <a:pt x="1536348" y="1326464"/>
                    </a:cubicBezTo>
                    <a:cubicBezTo>
                      <a:pt x="1536348" y="1355731"/>
                      <a:pt x="1513221" y="1378852"/>
                      <a:pt x="1483955" y="1378852"/>
                    </a:cubicBezTo>
                    <a:cubicBezTo>
                      <a:pt x="1454592" y="1378852"/>
                      <a:pt x="1431573" y="1355731"/>
                      <a:pt x="1431573" y="1326464"/>
                    </a:cubicBezTo>
                    <a:cubicBezTo>
                      <a:pt x="1431573" y="1072915"/>
                      <a:pt x="1212613" y="866489"/>
                      <a:pt x="943309" y="866489"/>
                    </a:cubicBezTo>
                    <a:cubicBezTo>
                      <a:pt x="674050" y="866489"/>
                      <a:pt x="455026" y="1072915"/>
                      <a:pt x="455026" y="1326464"/>
                    </a:cubicBezTo>
                    <a:cubicBezTo>
                      <a:pt x="455026" y="1477289"/>
                      <a:pt x="488592" y="1616647"/>
                      <a:pt x="552492" y="1729816"/>
                    </a:cubicBezTo>
                    <a:cubicBezTo>
                      <a:pt x="619567" y="1850346"/>
                      <a:pt x="665662" y="1901705"/>
                      <a:pt x="746338" y="1983365"/>
                    </a:cubicBezTo>
                    <a:cubicBezTo>
                      <a:pt x="766240" y="2004339"/>
                      <a:pt x="766240" y="2036775"/>
                      <a:pt x="746338" y="2057851"/>
                    </a:cubicBezTo>
                    <a:cubicBezTo>
                      <a:pt x="734769" y="2068284"/>
                      <a:pt x="721161" y="2073497"/>
                      <a:pt x="707559" y="2073497"/>
                    </a:cubicBezTo>
                    <a:close/>
                    <a:moveTo>
                      <a:pt x="1458783" y="1879606"/>
                    </a:moveTo>
                    <a:cubicBezTo>
                      <a:pt x="1334158" y="1879606"/>
                      <a:pt x="1224068" y="1848295"/>
                      <a:pt x="1134019" y="1786388"/>
                    </a:cubicBezTo>
                    <a:cubicBezTo>
                      <a:pt x="977885" y="1680591"/>
                      <a:pt x="884629" y="1508798"/>
                      <a:pt x="884629" y="1326458"/>
                    </a:cubicBezTo>
                    <a:cubicBezTo>
                      <a:pt x="884629" y="1297096"/>
                      <a:pt x="907692" y="1274070"/>
                      <a:pt x="937003" y="1274070"/>
                    </a:cubicBezTo>
                    <a:cubicBezTo>
                      <a:pt x="966321" y="1274070"/>
                      <a:pt x="989391" y="1297096"/>
                      <a:pt x="989391" y="1326458"/>
                    </a:cubicBezTo>
                    <a:cubicBezTo>
                      <a:pt x="989391" y="1474216"/>
                      <a:pt x="1064861" y="1613573"/>
                      <a:pt x="1192655" y="1699413"/>
                    </a:cubicBezTo>
                    <a:cubicBezTo>
                      <a:pt x="1267038" y="1749761"/>
                      <a:pt x="1354008" y="1773803"/>
                      <a:pt x="1458783" y="1773803"/>
                    </a:cubicBezTo>
                    <a:cubicBezTo>
                      <a:pt x="1483948" y="1773803"/>
                      <a:pt x="1525909" y="1770736"/>
                      <a:pt x="1567755" y="1763363"/>
                    </a:cubicBezTo>
                    <a:cubicBezTo>
                      <a:pt x="1596102" y="1758150"/>
                      <a:pt x="1623318" y="1776971"/>
                      <a:pt x="1628531" y="1806340"/>
                    </a:cubicBezTo>
                    <a:cubicBezTo>
                      <a:pt x="1633751" y="1834578"/>
                      <a:pt x="1614917" y="1861795"/>
                      <a:pt x="1585555" y="1867116"/>
                    </a:cubicBezTo>
                    <a:cubicBezTo>
                      <a:pt x="1525909" y="1878584"/>
                      <a:pt x="1473515" y="1879606"/>
                      <a:pt x="1458783" y="1879606"/>
                    </a:cubicBezTo>
                    <a:close/>
                    <a:moveTo>
                      <a:pt x="1248217" y="2095500"/>
                    </a:moveTo>
                    <a:cubicBezTo>
                      <a:pt x="1244020" y="2095500"/>
                      <a:pt x="1238800" y="2094471"/>
                      <a:pt x="1234596" y="2093455"/>
                    </a:cubicBezTo>
                    <a:cubicBezTo>
                      <a:pt x="1067928" y="2047310"/>
                      <a:pt x="959006" y="1985505"/>
                      <a:pt x="844814" y="1873364"/>
                    </a:cubicBezTo>
                    <a:cubicBezTo>
                      <a:pt x="698136" y="1727765"/>
                      <a:pt x="617459" y="1533976"/>
                      <a:pt x="617459" y="1326464"/>
                    </a:cubicBezTo>
                    <a:cubicBezTo>
                      <a:pt x="617459" y="1156722"/>
                      <a:pt x="762036" y="1018381"/>
                      <a:pt x="940122" y="1018381"/>
                    </a:cubicBezTo>
                    <a:cubicBezTo>
                      <a:pt x="1118252" y="1018381"/>
                      <a:pt x="1262841" y="1156716"/>
                      <a:pt x="1262841" y="1326464"/>
                    </a:cubicBezTo>
                    <a:cubicBezTo>
                      <a:pt x="1262841" y="1438605"/>
                      <a:pt x="1360346" y="1529677"/>
                      <a:pt x="1480773" y="1529677"/>
                    </a:cubicBezTo>
                    <a:cubicBezTo>
                      <a:pt x="1601309" y="1529677"/>
                      <a:pt x="1698705" y="1438605"/>
                      <a:pt x="1698705" y="1326464"/>
                    </a:cubicBezTo>
                    <a:cubicBezTo>
                      <a:pt x="1698705" y="931463"/>
                      <a:pt x="1358193" y="610845"/>
                      <a:pt x="939093" y="610845"/>
                    </a:cubicBezTo>
                    <a:cubicBezTo>
                      <a:pt x="641551" y="610845"/>
                      <a:pt x="369123" y="776395"/>
                      <a:pt x="246549" y="1033012"/>
                    </a:cubicBezTo>
                    <a:cubicBezTo>
                      <a:pt x="205668" y="1117936"/>
                      <a:pt x="184694" y="1217492"/>
                      <a:pt x="184694" y="1326458"/>
                    </a:cubicBezTo>
                    <a:cubicBezTo>
                      <a:pt x="184694" y="1408113"/>
                      <a:pt x="192053" y="1537036"/>
                      <a:pt x="254937" y="1704632"/>
                    </a:cubicBezTo>
                    <a:cubicBezTo>
                      <a:pt x="265434" y="1731956"/>
                      <a:pt x="251769" y="1762347"/>
                      <a:pt x="224559" y="1771758"/>
                    </a:cubicBezTo>
                    <a:cubicBezTo>
                      <a:pt x="197286" y="1782197"/>
                      <a:pt x="166895" y="1767561"/>
                      <a:pt x="157484" y="1741367"/>
                    </a:cubicBezTo>
                    <a:cubicBezTo>
                      <a:pt x="106119" y="1604156"/>
                      <a:pt x="81005" y="1467866"/>
                      <a:pt x="81005" y="1326458"/>
                    </a:cubicBezTo>
                    <a:cubicBezTo>
                      <a:pt x="81005" y="1200709"/>
                      <a:pt x="105103" y="1086523"/>
                      <a:pt x="152271" y="986968"/>
                    </a:cubicBezTo>
                    <a:cubicBezTo>
                      <a:pt x="291621" y="694639"/>
                      <a:pt x="600682" y="504990"/>
                      <a:pt x="939105" y="504990"/>
                    </a:cubicBezTo>
                    <a:cubicBezTo>
                      <a:pt x="1415806" y="504990"/>
                      <a:pt x="1803493" y="872776"/>
                      <a:pt x="1803493" y="1325442"/>
                    </a:cubicBezTo>
                    <a:cubicBezTo>
                      <a:pt x="1803493" y="1495082"/>
                      <a:pt x="1658916" y="1633423"/>
                      <a:pt x="1480786" y="1633423"/>
                    </a:cubicBezTo>
                    <a:cubicBezTo>
                      <a:pt x="1302643" y="1633423"/>
                      <a:pt x="1158079" y="1495082"/>
                      <a:pt x="1158079" y="1325442"/>
                    </a:cubicBezTo>
                    <a:cubicBezTo>
                      <a:pt x="1158079" y="1213295"/>
                      <a:pt x="1060663" y="1122128"/>
                      <a:pt x="940134" y="1122128"/>
                    </a:cubicBezTo>
                    <a:cubicBezTo>
                      <a:pt x="819656" y="1122128"/>
                      <a:pt x="722247" y="1213288"/>
                      <a:pt x="722247" y="1325442"/>
                    </a:cubicBezTo>
                    <a:cubicBezTo>
                      <a:pt x="722247" y="1504499"/>
                      <a:pt x="791360" y="1672196"/>
                      <a:pt x="918138" y="1797952"/>
                    </a:cubicBezTo>
                    <a:cubicBezTo>
                      <a:pt x="1017699" y="1896383"/>
                      <a:pt x="1113051" y="1950923"/>
                      <a:pt x="1260809" y="1991747"/>
                    </a:cubicBezTo>
                    <a:cubicBezTo>
                      <a:pt x="1289041" y="1999107"/>
                      <a:pt x="1304808" y="2028381"/>
                      <a:pt x="1297442" y="2055698"/>
                    </a:cubicBezTo>
                    <a:cubicBezTo>
                      <a:pt x="1292210" y="2079746"/>
                      <a:pt x="1270207" y="2095500"/>
                      <a:pt x="1248217" y="2095500"/>
                    </a:cubicBezTo>
                    <a:close/>
                  </a:path>
                </a:pathLst>
              </a:custGeom>
              <a:solidFill>
                <a:srgbClr val="FFFFFF"/>
              </a:solidFill>
              <a:ln w="6350" cap="flat">
                <a:noFill/>
                <a:prstDash val="solid"/>
                <a:miter/>
              </a:ln>
            </p:spPr>
            <p:txBody>
              <a:bodyPr rtlCol="0" anchor="ctr"/>
              <a:lstStyle/>
              <a:p>
                <a:endParaRPr lang="en-US" sz="1400" b="1" dirty="0">
                  <a:solidFill>
                    <a:schemeClr val="bg1"/>
                  </a:solidFill>
                </a:endParaRPr>
              </a:p>
            </p:txBody>
          </p:sp>
        </p:grpSp>
        <p:sp>
          <p:nvSpPr>
            <p:cNvPr id="61" name="TextBox 60">
              <a:extLst>
                <a:ext uri="{FF2B5EF4-FFF2-40B4-BE49-F238E27FC236}">
                  <a16:creationId xmlns:a16="http://schemas.microsoft.com/office/drawing/2014/main" id="{61DE7189-A962-5A4E-A2A9-A5EF5CEAE2DD}"/>
                </a:ext>
              </a:extLst>
            </p:cNvPr>
            <p:cNvSpPr txBox="1"/>
            <p:nvPr userDrawn="1"/>
          </p:nvSpPr>
          <p:spPr>
            <a:xfrm>
              <a:off x="6905187" y="2834873"/>
              <a:ext cx="1683474" cy="523220"/>
            </a:xfrm>
            <a:prstGeom prst="rect">
              <a:avLst/>
            </a:prstGeom>
            <a:noFill/>
          </p:spPr>
          <p:txBody>
            <a:bodyPr wrap="none" rtlCol="0">
              <a:spAutoFit/>
            </a:bodyPr>
            <a:lstStyle/>
            <a:p>
              <a:pPr algn="ctr"/>
              <a:r>
                <a:rPr lang="en-US" sz="1400" b="1" dirty="0">
                  <a:solidFill>
                    <a:schemeClr val="bg1"/>
                  </a:solidFill>
                </a:rPr>
                <a:t>Collaborative </a:t>
              </a:r>
              <a:br>
                <a:rPr lang="en-US" sz="1400" b="1" dirty="0">
                  <a:solidFill>
                    <a:schemeClr val="bg1"/>
                  </a:solidFill>
                </a:rPr>
              </a:br>
              <a:r>
                <a:rPr lang="en-US" sz="1400" b="1" dirty="0">
                  <a:solidFill>
                    <a:schemeClr val="bg1"/>
                  </a:solidFill>
                </a:rPr>
                <a:t>Strategy Process</a:t>
              </a:r>
            </a:p>
          </p:txBody>
        </p:sp>
      </p:grpSp>
      <p:grpSp>
        <p:nvGrpSpPr>
          <p:cNvPr id="64" name="Group 63">
            <a:extLst>
              <a:ext uri="{FF2B5EF4-FFF2-40B4-BE49-F238E27FC236}">
                <a16:creationId xmlns:a16="http://schemas.microsoft.com/office/drawing/2014/main" id="{B1640546-6FED-0C44-8D3F-7AFB0454451D}"/>
              </a:ext>
            </a:extLst>
          </p:cNvPr>
          <p:cNvGrpSpPr>
            <a:grpSpLocks noChangeAspect="1"/>
          </p:cNvGrpSpPr>
          <p:nvPr userDrawn="1"/>
        </p:nvGrpSpPr>
        <p:grpSpPr>
          <a:xfrm>
            <a:off x="8442473" y="4437344"/>
            <a:ext cx="2088000" cy="2088000"/>
            <a:chOff x="5131514" y="4412654"/>
            <a:chExt cx="1980000" cy="1980000"/>
          </a:xfrm>
        </p:grpSpPr>
        <p:grpSp>
          <p:nvGrpSpPr>
            <p:cNvPr id="65" name="Graphic 34">
              <a:extLst>
                <a:ext uri="{FF2B5EF4-FFF2-40B4-BE49-F238E27FC236}">
                  <a16:creationId xmlns:a16="http://schemas.microsoft.com/office/drawing/2014/main" id="{051B5CF4-4CFA-9740-A3C6-CA079995B76C}"/>
                </a:ext>
              </a:extLst>
            </p:cNvPr>
            <p:cNvGrpSpPr>
              <a:grpSpLocks noChangeAspect="1"/>
            </p:cNvGrpSpPr>
            <p:nvPr/>
          </p:nvGrpSpPr>
          <p:grpSpPr>
            <a:xfrm>
              <a:off x="5131514" y="4412654"/>
              <a:ext cx="1980000" cy="1980000"/>
              <a:chOff x="5091000" y="2424000"/>
              <a:chExt cx="5238750" cy="5238750"/>
            </a:xfrm>
          </p:grpSpPr>
          <p:sp>
            <p:nvSpPr>
              <p:cNvPr id="67" name="Freeform 66">
                <a:extLst>
                  <a:ext uri="{FF2B5EF4-FFF2-40B4-BE49-F238E27FC236}">
                    <a16:creationId xmlns:a16="http://schemas.microsoft.com/office/drawing/2014/main" id="{4B0C5A59-7514-914A-A55A-C2E52168F0A8}"/>
                  </a:ext>
                </a:extLst>
              </p:cNvPr>
              <p:cNvSpPr>
                <a:spLocks noChangeAspect="1"/>
              </p:cNvSpPr>
              <p:nvPr/>
            </p:nvSpPr>
            <p:spPr>
              <a:xfrm>
                <a:off x="5091000" y="2424000"/>
                <a:ext cx="5238750" cy="5238750"/>
              </a:xfrm>
              <a:custGeom>
                <a:avLst/>
                <a:gdLst>
                  <a:gd name="connsiteX0" fmla="*/ 3810000 w 3810000"/>
                  <a:gd name="connsiteY0" fmla="*/ 1905000 h 3810000"/>
                  <a:gd name="connsiteX1" fmla="*/ 1905000 w 3810000"/>
                  <a:gd name="connsiteY1" fmla="*/ 3810000 h 3810000"/>
                  <a:gd name="connsiteX2" fmla="*/ 0 w 3810000"/>
                  <a:gd name="connsiteY2" fmla="*/ 1905000 h 3810000"/>
                  <a:gd name="connsiteX3" fmla="*/ 1905000 w 3810000"/>
                  <a:gd name="connsiteY3" fmla="*/ 0 h 3810000"/>
                  <a:gd name="connsiteX4" fmla="*/ 3810000 w 3810000"/>
                  <a:gd name="connsiteY4" fmla="*/ 190500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3810000">
                    <a:moveTo>
                      <a:pt x="3810000" y="1905000"/>
                    </a:moveTo>
                    <a:cubicBezTo>
                      <a:pt x="3810000" y="2957103"/>
                      <a:pt x="2957103" y="3810000"/>
                      <a:pt x="1905000" y="3810000"/>
                    </a:cubicBezTo>
                    <a:cubicBezTo>
                      <a:pt x="852898" y="3810000"/>
                      <a:pt x="0" y="2957103"/>
                      <a:pt x="0" y="1905000"/>
                    </a:cubicBezTo>
                    <a:cubicBezTo>
                      <a:pt x="0" y="852898"/>
                      <a:pt x="852898" y="0"/>
                      <a:pt x="1905000" y="0"/>
                    </a:cubicBezTo>
                    <a:cubicBezTo>
                      <a:pt x="2957103" y="0"/>
                      <a:pt x="3810000" y="852898"/>
                      <a:pt x="3810000" y="1905000"/>
                    </a:cubicBezTo>
                    <a:close/>
                  </a:path>
                </a:pathLst>
              </a:custGeom>
              <a:solidFill>
                <a:schemeClr val="accent1"/>
              </a:solidFill>
              <a:ln w="6350" cap="flat">
                <a:noFill/>
                <a:prstDash val="solid"/>
                <a:miter/>
              </a:ln>
            </p:spPr>
            <p:txBody>
              <a:bodyPr rtlCol="0" anchor="ctr"/>
              <a:lstStyle/>
              <a:p>
                <a:endParaRPr lang="en-US" sz="1400" b="1" dirty="0">
                  <a:solidFill>
                    <a:schemeClr val="bg1"/>
                  </a:solidFill>
                </a:endParaRPr>
              </a:p>
            </p:txBody>
          </p:sp>
          <p:sp>
            <p:nvSpPr>
              <p:cNvPr id="68" name="Freeform 67">
                <a:extLst>
                  <a:ext uri="{FF2B5EF4-FFF2-40B4-BE49-F238E27FC236}">
                    <a16:creationId xmlns:a16="http://schemas.microsoft.com/office/drawing/2014/main" id="{B0E48575-D86E-7C42-9EDD-614B18C4D527}"/>
                  </a:ext>
                </a:extLst>
              </p:cNvPr>
              <p:cNvSpPr/>
              <p:nvPr/>
            </p:nvSpPr>
            <p:spPr>
              <a:xfrm>
                <a:off x="5878400" y="3217750"/>
                <a:ext cx="2222500" cy="2222500"/>
              </a:xfrm>
              <a:custGeom>
                <a:avLst/>
                <a:gdLst>
                  <a:gd name="connsiteX0" fmla="*/ 0 w 2222500"/>
                  <a:gd name="connsiteY0" fmla="*/ 0 h 2222500"/>
                  <a:gd name="connsiteX1" fmla="*/ 2222500 w 2222500"/>
                  <a:gd name="connsiteY1" fmla="*/ 0 h 2222500"/>
                  <a:gd name="connsiteX2" fmla="*/ 2222500 w 2222500"/>
                  <a:gd name="connsiteY2" fmla="*/ 2222500 h 2222500"/>
                  <a:gd name="connsiteX3" fmla="*/ 0 w 2222500"/>
                  <a:gd name="connsiteY3" fmla="*/ 2222500 h 2222500"/>
                  <a:gd name="connsiteX4" fmla="*/ 0 w 2222500"/>
                  <a:gd name="connsiteY4" fmla="*/ 0 h 222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2500" h="2222500">
                    <a:moveTo>
                      <a:pt x="0" y="0"/>
                    </a:moveTo>
                    <a:lnTo>
                      <a:pt x="2222500" y="0"/>
                    </a:lnTo>
                    <a:lnTo>
                      <a:pt x="2222500" y="2222500"/>
                    </a:lnTo>
                    <a:lnTo>
                      <a:pt x="0" y="2222500"/>
                    </a:lnTo>
                    <a:lnTo>
                      <a:pt x="0" y="0"/>
                    </a:lnTo>
                    <a:close/>
                  </a:path>
                </a:pathLst>
              </a:custGeom>
              <a:noFill/>
              <a:ln w="6350" cap="flat">
                <a:noFill/>
                <a:prstDash val="solid"/>
                <a:miter/>
              </a:ln>
            </p:spPr>
            <p:txBody>
              <a:bodyPr rtlCol="0" anchor="ctr"/>
              <a:lstStyle/>
              <a:p>
                <a:endParaRPr lang="en-US" sz="1400" b="1">
                  <a:solidFill>
                    <a:schemeClr val="bg1"/>
                  </a:solidFill>
                </a:endParaRPr>
              </a:p>
            </p:txBody>
          </p:sp>
          <p:sp>
            <p:nvSpPr>
              <p:cNvPr id="69" name="Freeform 68">
                <a:extLst>
                  <a:ext uri="{FF2B5EF4-FFF2-40B4-BE49-F238E27FC236}">
                    <a16:creationId xmlns:a16="http://schemas.microsoft.com/office/drawing/2014/main" id="{FB75A8B5-88F0-2F4C-A4A8-A52C4CD59337}"/>
                  </a:ext>
                </a:extLst>
              </p:cNvPr>
              <p:cNvSpPr/>
              <p:nvPr/>
            </p:nvSpPr>
            <p:spPr>
              <a:xfrm>
                <a:off x="6662625" y="3210609"/>
                <a:ext cx="2095500" cy="2095500"/>
              </a:xfrm>
              <a:custGeom>
                <a:avLst/>
                <a:gdLst>
                  <a:gd name="connsiteX0" fmla="*/ 1111250 w 2222500"/>
                  <a:gd name="connsiteY0" fmla="*/ 0 h 2222500"/>
                  <a:gd name="connsiteX1" fmla="*/ 0 w 2222500"/>
                  <a:gd name="connsiteY1" fmla="*/ 1111250 h 2222500"/>
                  <a:gd name="connsiteX2" fmla="*/ 1111250 w 2222500"/>
                  <a:gd name="connsiteY2" fmla="*/ 2222500 h 2222500"/>
                  <a:gd name="connsiteX3" fmla="*/ 2222500 w 2222500"/>
                  <a:gd name="connsiteY3" fmla="*/ 1111250 h 2222500"/>
                  <a:gd name="connsiteX4" fmla="*/ 1111250 w 2222500"/>
                  <a:gd name="connsiteY4" fmla="*/ 0 h 2222500"/>
                  <a:gd name="connsiteX5" fmla="*/ 1000125 w 2222500"/>
                  <a:gd name="connsiteY5" fmla="*/ 1992440 h 2222500"/>
                  <a:gd name="connsiteX6" fmla="*/ 222250 w 2222500"/>
                  <a:gd name="connsiteY6" fmla="*/ 1111250 h 2222500"/>
                  <a:gd name="connsiteX7" fmla="*/ 245586 w 2222500"/>
                  <a:gd name="connsiteY7" fmla="*/ 912336 h 2222500"/>
                  <a:gd name="connsiteX8" fmla="*/ 777875 w 2222500"/>
                  <a:gd name="connsiteY8" fmla="*/ 1444625 h 2222500"/>
                  <a:gd name="connsiteX9" fmla="*/ 777875 w 2222500"/>
                  <a:gd name="connsiteY9" fmla="*/ 1555750 h 2222500"/>
                  <a:gd name="connsiteX10" fmla="*/ 1000125 w 2222500"/>
                  <a:gd name="connsiteY10" fmla="*/ 1778000 h 2222500"/>
                  <a:gd name="connsiteX11" fmla="*/ 1000125 w 2222500"/>
                  <a:gd name="connsiteY11" fmla="*/ 1992440 h 2222500"/>
                  <a:gd name="connsiteX12" fmla="*/ 1766932 w 2222500"/>
                  <a:gd name="connsiteY12" fmla="*/ 1710284 h 2222500"/>
                  <a:gd name="connsiteX13" fmla="*/ 1555750 w 2222500"/>
                  <a:gd name="connsiteY13" fmla="*/ 1555750 h 2222500"/>
                  <a:gd name="connsiteX14" fmla="*/ 1444625 w 2222500"/>
                  <a:gd name="connsiteY14" fmla="*/ 1555750 h 2222500"/>
                  <a:gd name="connsiteX15" fmla="*/ 1444625 w 2222500"/>
                  <a:gd name="connsiteY15" fmla="*/ 1222375 h 2222500"/>
                  <a:gd name="connsiteX16" fmla="*/ 1333500 w 2222500"/>
                  <a:gd name="connsiteY16" fmla="*/ 1111250 h 2222500"/>
                  <a:gd name="connsiteX17" fmla="*/ 666750 w 2222500"/>
                  <a:gd name="connsiteY17" fmla="*/ 1111250 h 2222500"/>
                  <a:gd name="connsiteX18" fmla="*/ 666750 w 2222500"/>
                  <a:gd name="connsiteY18" fmla="*/ 889000 h 2222500"/>
                  <a:gd name="connsiteX19" fmla="*/ 889000 w 2222500"/>
                  <a:gd name="connsiteY19" fmla="*/ 889000 h 2222500"/>
                  <a:gd name="connsiteX20" fmla="*/ 1000125 w 2222500"/>
                  <a:gd name="connsiteY20" fmla="*/ 777875 h 2222500"/>
                  <a:gd name="connsiteX21" fmla="*/ 1000125 w 2222500"/>
                  <a:gd name="connsiteY21" fmla="*/ 555625 h 2222500"/>
                  <a:gd name="connsiteX22" fmla="*/ 1222375 w 2222500"/>
                  <a:gd name="connsiteY22" fmla="*/ 555625 h 2222500"/>
                  <a:gd name="connsiteX23" fmla="*/ 1444625 w 2222500"/>
                  <a:gd name="connsiteY23" fmla="*/ 333375 h 2222500"/>
                  <a:gd name="connsiteX24" fmla="*/ 1444625 w 2222500"/>
                  <a:gd name="connsiteY24" fmla="*/ 287795 h 2222500"/>
                  <a:gd name="connsiteX25" fmla="*/ 2000250 w 2222500"/>
                  <a:gd name="connsiteY25" fmla="*/ 1111250 h 2222500"/>
                  <a:gd name="connsiteX26" fmla="*/ 1766932 w 2222500"/>
                  <a:gd name="connsiteY26" fmla="*/ 1710284 h 222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222500" h="2222500">
                    <a:moveTo>
                      <a:pt x="1111250" y="0"/>
                    </a:moveTo>
                    <a:cubicBezTo>
                      <a:pt x="497840" y="0"/>
                      <a:pt x="0" y="497891"/>
                      <a:pt x="0" y="1111250"/>
                    </a:cubicBezTo>
                    <a:cubicBezTo>
                      <a:pt x="0" y="1724609"/>
                      <a:pt x="497840" y="2222500"/>
                      <a:pt x="1111250" y="2222500"/>
                    </a:cubicBezTo>
                    <a:cubicBezTo>
                      <a:pt x="1724609" y="2222500"/>
                      <a:pt x="2222500" y="1724609"/>
                      <a:pt x="2222500" y="1111250"/>
                    </a:cubicBezTo>
                    <a:cubicBezTo>
                      <a:pt x="2222500" y="497891"/>
                      <a:pt x="1724609" y="0"/>
                      <a:pt x="1111250" y="0"/>
                    </a:cubicBezTo>
                    <a:close/>
                    <a:moveTo>
                      <a:pt x="1000125" y="1992440"/>
                    </a:moveTo>
                    <a:cubicBezTo>
                      <a:pt x="561162" y="1937957"/>
                      <a:pt x="222250" y="1564646"/>
                      <a:pt x="222250" y="1111250"/>
                    </a:cubicBezTo>
                    <a:cubicBezTo>
                      <a:pt x="222250" y="1042333"/>
                      <a:pt x="231146" y="976789"/>
                      <a:pt x="245586" y="912336"/>
                    </a:cubicBezTo>
                    <a:lnTo>
                      <a:pt x="777875" y="1444625"/>
                    </a:lnTo>
                    <a:lnTo>
                      <a:pt x="777875" y="1555750"/>
                    </a:lnTo>
                    <a:cubicBezTo>
                      <a:pt x="777875" y="1677943"/>
                      <a:pt x="877881" y="1778000"/>
                      <a:pt x="1000125" y="1778000"/>
                    </a:cubicBezTo>
                    <a:lnTo>
                      <a:pt x="1000125" y="1992440"/>
                    </a:lnTo>
                    <a:close/>
                    <a:moveTo>
                      <a:pt x="1766932" y="1710284"/>
                    </a:moveTo>
                    <a:cubicBezTo>
                      <a:pt x="1738065" y="1620209"/>
                      <a:pt x="1655807" y="1555750"/>
                      <a:pt x="1555750" y="1555750"/>
                    </a:cubicBezTo>
                    <a:lnTo>
                      <a:pt x="1444625" y="1555750"/>
                    </a:lnTo>
                    <a:lnTo>
                      <a:pt x="1444625" y="1222375"/>
                    </a:lnTo>
                    <a:cubicBezTo>
                      <a:pt x="1444625" y="1161275"/>
                      <a:pt x="1394600" y="1111250"/>
                      <a:pt x="1333500" y="1111250"/>
                    </a:cubicBezTo>
                    <a:lnTo>
                      <a:pt x="666750" y="1111250"/>
                    </a:lnTo>
                    <a:lnTo>
                      <a:pt x="666750" y="889000"/>
                    </a:lnTo>
                    <a:lnTo>
                      <a:pt x="889000" y="889000"/>
                    </a:lnTo>
                    <a:cubicBezTo>
                      <a:pt x="950100" y="889000"/>
                      <a:pt x="1000125" y="838975"/>
                      <a:pt x="1000125" y="777875"/>
                    </a:cubicBezTo>
                    <a:lnTo>
                      <a:pt x="1000125" y="555625"/>
                    </a:lnTo>
                    <a:lnTo>
                      <a:pt x="1222375" y="555625"/>
                    </a:lnTo>
                    <a:cubicBezTo>
                      <a:pt x="1344568" y="555625"/>
                      <a:pt x="1444625" y="455568"/>
                      <a:pt x="1444625" y="333375"/>
                    </a:cubicBezTo>
                    <a:lnTo>
                      <a:pt x="1444625" y="287795"/>
                    </a:lnTo>
                    <a:cubicBezTo>
                      <a:pt x="1770190" y="420084"/>
                      <a:pt x="2000250" y="739026"/>
                      <a:pt x="2000250" y="1111250"/>
                    </a:cubicBezTo>
                    <a:cubicBezTo>
                      <a:pt x="2000250" y="1342396"/>
                      <a:pt x="1911369" y="1552384"/>
                      <a:pt x="1766932" y="1710284"/>
                    </a:cubicBezTo>
                    <a:close/>
                  </a:path>
                </a:pathLst>
              </a:custGeom>
              <a:solidFill>
                <a:srgbClr val="FFFFFF"/>
              </a:solidFill>
              <a:ln w="6350" cap="flat">
                <a:noFill/>
                <a:prstDash val="solid"/>
                <a:miter/>
              </a:ln>
            </p:spPr>
            <p:txBody>
              <a:bodyPr rtlCol="0" anchor="ctr"/>
              <a:lstStyle/>
              <a:p>
                <a:endParaRPr lang="en-US" sz="1400" b="1">
                  <a:solidFill>
                    <a:schemeClr val="bg1"/>
                  </a:solidFill>
                </a:endParaRPr>
              </a:p>
            </p:txBody>
          </p:sp>
        </p:grpSp>
        <p:sp>
          <p:nvSpPr>
            <p:cNvPr id="66" name="TextBox 65">
              <a:extLst>
                <a:ext uri="{FF2B5EF4-FFF2-40B4-BE49-F238E27FC236}">
                  <a16:creationId xmlns:a16="http://schemas.microsoft.com/office/drawing/2014/main" id="{37CCBD59-BA58-F846-83E8-3366674F7C6D}"/>
                </a:ext>
              </a:extLst>
            </p:cNvPr>
            <p:cNvSpPr txBox="1"/>
            <p:nvPr userDrawn="1"/>
          </p:nvSpPr>
          <p:spPr>
            <a:xfrm>
              <a:off x="5500992" y="5588366"/>
              <a:ext cx="1241044" cy="523220"/>
            </a:xfrm>
            <a:prstGeom prst="rect">
              <a:avLst/>
            </a:prstGeom>
            <a:noFill/>
          </p:spPr>
          <p:txBody>
            <a:bodyPr wrap="none" rtlCol="0">
              <a:spAutoFit/>
            </a:bodyPr>
            <a:lstStyle/>
            <a:p>
              <a:pPr algn="ctr"/>
              <a:r>
                <a:rPr lang="en-US" sz="1400" b="1" dirty="0">
                  <a:solidFill>
                    <a:schemeClr val="bg1"/>
                  </a:solidFill>
                </a:rPr>
                <a:t>Voice of the</a:t>
              </a:r>
              <a:br>
                <a:rPr lang="en-US" sz="1400" b="1" dirty="0">
                  <a:solidFill>
                    <a:schemeClr val="bg1"/>
                  </a:solidFill>
                </a:rPr>
              </a:br>
              <a:r>
                <a:rPr lang="en-US" sz="1400" b="1" dirty="0">
                  <a:solidFill>
                    <a:schemeClr val="bg1"/>
                  </a:solidFill>
                </a:rPr>
                <a:t>Customer</a:t>
              </a:r>
            </a:p>
          </p:txBody>
        </p:sp>
      </p:grpSp>
      <p:grpSp>
        <p:nvGrpSpPr>
          <p:cNvPr id="70" name="Group 69">
            <a:extLst>
              <a:ext uri="{FF2B5EF4-FFF2-40B4-BE49-F238E27FC236}">
                <a16:creationId xmlns:a16="http://schemas.microsoft.com/office/drawing/2014/main" id="{49055ACD-74AA-BF42-8617-FBABCF696D92}"/>
              </a:ext>
            </a:extLst>
          </p:cNvPr>
          <p:cNvGrpSpPr>
            <a:grpSpLocks noChangeAspect="1"/>
          </p:cNvGrpSpPr>
          <p:nvPr userDrawn="1"/>
        </p:nvGrpSpPr>
        <p:grpSpPr>
          <a:xfrm>
            <a:off x="5051998" y="4414523"/>
            <a:ext cx="2088000" cy="2088000"/>
            <a:chOff x="2859661" y="4250474"/>
            <a:chExt cx="1980000" cy="1980000"/>
          </a:xfrm>
        </p:grpSpPr>
        <p:grpSp>
          <p:nvGrpSpPr>
            <p:cNvPr id="71" name="Graphic 32">
              <a:extLst>
                <a:ext uri="{FF2B5EF4-FFF2-40B4-BE49-F238E27FC236}">
                  <a16:creationId xmlns:a16="http://schemas.microsoft.com/office/drawing/2014/main" id="{5B812E0F-DBDB-D34D-9841-F86832A70614}"/>
                </a:ext>
              </a:extLst>
            </p:cNvPr>
            <p:cNvGrpSpPr>
              <a:grpSpLocks noChangeAspect="1"/>
            </p:cNvGrpSpPr>
            <p:nvPr/>
          </p:nvGrpSpPr>
          <p:grpSpPr>
            <a:xfrm>
              <a:off x="2859661" y="4250474"/>
              <a:ext cx="1980000" cy="1980000"/>
              <a:chOff x="4941000" y="2274000"/>
              <a:chExt cx="5238750" cy="5238750"/>
            </a:xfrm>
          </p:grpSpPr>
          <p:sp>
            <p:nvSpPr>
              <p:cNvPr id="74" name="Freeform 73">
                <a:extLst>
                  <a:ext uri="{FF2B5EF4-FFF2-40B4-BE49-F238E27FC236}">
                    <a16:creationId xmlns:a16="http://schemas.microsoft.com/office/drawing/2014/main" id="{1A602A73-7EE0-E542-87A0-313ABA73FCFD}"/>
                  </a:ext>
                </a:extLst>
              </p:cNvPr>
              <p:cNvSpPr>
                <a:spLocks noChangeAspect="1"/>
              </p:cNvSpPr>
              <p:nvPr/>
            </p:nvSpPr>
            <p:spPr>
              <a:xfrm>
                <a:off x="4941000" y="2274000"/>
                <a:ext cx="5238750" cy="5238750"/>
              </a:xfrm>
              <a:custGeom>
                <a:avLst/>
                <a:gdLst>
                  <a:gd name="connsiteX0" fmla="*/ 3810000 w 3810000"/>
                  <a:gd name="connsiteY0" fmla="*/ 1905000 h 3810000"/>
                  <a:gd name="connsiteX1" fmla="*/ 1905000 w 3810000"/>
                  <a:gd name="connsiteY1" fmla="*/ 3810000 h 3810000"/>
                  <a:gd name="connsiteX2" fmla="*/ 0 w 3810000"/>
                  <a:gd name="connsiteY2" fmla="*/ 1905000 h 3810000"/>
                  <a:gd name="connsiteX3" fmla="*/ 1905000 w 3810000"/>
                  <a:gd name="connsiteY3" fmla="*/ 0 h 3810000"/>
                  <a:gd name="connsiteX4" fmla="*/ 3810000 w 3810000"/>
                  <a:gd name="connsiteY4" fmla="*/ 190500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3810000">
                    <a:moveTo>
                      <a:pt x="3810000" y="1905000"/>
                    </a:moveTo>
                    <a:cubicBezTo>
                      <a:pt x="3810000" y="2957103"/>
                      <a:pt x="2957103" y="3810000"/>
                      <a:pt x="1905000" y="3810000"/>
                    </a:cubicBezTo>
                    <a:cubicBezTo>
                      <a:pt x="852898" y="3810000"/>
                      <a:pt x="0" y="2957103"/>
                      <a:pt x="0" y="1905000"/>
                    </a:cubicBezTo>
                    <a:cubicBezTo>
                      <a:pt x="0" y="852898"/>
                      <a:pt x="852898" y="0"/>
                      <a:pt x="1905000" y="0"/>
                    </a:cubicBezTo>
                    <a:cubicBezTo>
                      <a:pt x="2957103" y="0"/>
                      <a:pt x="3810000" y="852898"/>
                      <a:pt x="3810000" y="1905000"/>
                    </a:cubicBezTo>
                    <a:close/>
                  </a:path>
                </a:pathLst>
              </a:custGeom>
              <a:solidFill>
                <a:schemeClr val="accent1"/>
              </a:solidFill>
              <a:ln w="6350" cap="flat">
                <a:noFill/>
                <a:prstDash val="solid"/>
                <a:miter/>
              </a:ln>
            </p:spPr>
            <p:txBody>
              <a:bodyPr rtlCol="0" anchor="ctr"/>
              <a:lstStyle/>
              <a:p>
                <a:endParaRPr lang="en-US" sz="1400" b="1" dirty="0">
                  <a:solidFill>
                    <a:schemeClr val="bg1"/>
                  </a:solidFill>
                </a:endParaRPr>
              </a:p>
            </p:txBody>
          </p:sp>
          <p:sp>
            <p:nvSpPr>
              <p:cNvPr id="79" name="Freeform 78">
                <a:extLst>
                  <a:ext uri="{FF2B5EF4-FFF2-40B4-BE49-F238E27FC236}">
                    <a16:creationId xmlns:a16="http://schemas.microsoft.com/office/drawing/2014/main" id="{7D6344EB-3E04-DB45-905B-C8F7FFEF4C12}"/>
                  </a:ext>
                </a:extLst>
              </p:cNvPr>
              <p:cNvSpPr/>
              <p:nvPr/>
            </p:nvSpPr>
            <p:spPr>
              <a:xfrm>
                <a:off x="5728400" y="3067750"/>
                <a:ext cx="2222500" cy="2222500"/>
              </a:xfrm>
              <a:custGeom>
                <a:avLst/>
                <a:gdLst>
                  <a:gd name="connsiteX0" fmla="*/ 0 w 2222500"/>
                  <a:gd name="connsiteY0" fmla="*/ 0 h 2222500"/>
                  <a:gd name="connsiteX1" fmla="*/ 2222500 w 2222500"/>
                  <a:gd name="connsiteY1" fmla="*/ 0 h 2222500"/>
                  <a:gd name="connsiteX2" fmla="*/ 2222500 w 2222500"/>
                  <a:gd name="connsiteY2" fmla="*/ 2222500 h 2222500"/>
                  <a:gd name="connsiteX3" fmla="*/ 0 w 2222500"/>
                  <a:gd name="connsiteY3" fmla="*/ 2222500 h 2222500"/>
                  <a:gd name="connsiteX4" fmla="*/ 0 w 2222500"/>
                  <a:gd name="connsiteY4" fmla="*/ 0 h 222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2500" h="2222500">
                    <a:moveTo>
                      <a:pt x="0" y="0"/>
                    </a:moveTo>
                    <a:lnTo>
                      <a:pt x="2222500" y="0"/>
                    </a:lnTo>
                    <a:lnTo>
                      <a:pt x="2222500" y="2222500"/>
                    </a:lnTo>
                    <a:lnTo>
                      <a:pt x="0" y="2222500"/>
                    </a:lnTo>
                    <a:lnTo>
                      <a:pt x="0" y="0"/>
                    </a:lnTo>
                    <a:close/>
                  </a:path>
                </a:pathLst>
              </a:custGeom>
              <a:noFill/>
              <a:ln w="6350" cap="flat">
                <a:noFill/>
                <a:prstDash val="solid"/>
                <a:miter/>
              </a:ln>
            </p:spPr>
            <p:txBody>
              <a:bodyPr rtlCol="0" anchor="ctr"/>
              <a:lstStyle/>
              <a:p>
                <a:endParaRPr lang="en-US" sz="1400" b="1">
                  <a:solidFill>
                    <a:schemeClr val="bg1"/>
                  </a:solidFill>
                </a:endParaRPr>
              </a:p>
            </p:txBody>
          </p:sp>
          <p:sp>
            <p:nvSpPr>
              <p:cNvPr id="80" name="Freeform 79">
                <a:extLst>
                  <a:ext uri="{FF2B5EF4-FFF2-40B4-BE49-F238E27FC236}">
                    <a16:creationId xmlns:a16="http://schemas.microsoft.com/office/drawing/2014/main" id="{FBB1784C-E820-CF4F-B383-44C6FE225519}"/>
                  </a:ext>
                </a:extLst>
              </p:cNvPr>
              <p:cNvSpPr>
                <a:spLocks noChangeAspect="1"/>
              </p:cNvSpPr>
              <p:nvPr/>
            </p:nvSpPr>
            <p:spPr>
              <a:xfrm>
                <a:off x="6679312" y="2712150"/>
                <a:ext cx="1762125" cy="2308384"/>
              </a:xfrm>
              <a:custGeom>
                <a:avLst/>
                <a:gdLst>
                  <a:gd name="connsiteX0" fmla="*/ 952500 w 1905000"/>
                  <a:gd name="connsiteY0" fmla="*/ 1905000 h 2495550"/>
                  <a:gd name="connsiteX1" fmla="*/ 1190625 w 1905000"/>
                  <a:gd name="connsiteY1" fmla="*/ 1666875 h 2495550"/>
                  <a:gd name="connsiteX2" fmla="*/ 952500 w 1905000"/>
                  <a:gd name="connsiteY2" fmla="*/ 1428750 h 2495550"/>
                  <a:gd name="connsiteX3" fmla="*/ 714375 w 1905000"/>
                  <a:gd name="connsiteY3" fmla="*/ 1666875 h 2495550"/>
                  <a:gd name="connsiteX4" fmla="*/ 952500 w 1905000"/>
                  <a:gd name="connsiteY4" fmla="*/ 1905000 h 2495550"/>
                  <a:gd name="connsiteX5" fmla="*/ 1666875 w 1905000"/>
                  <a:gd name="connsiteY5" fmla="*/ 833438 h 2495550"/>
                  <a:gd name="connsiteX6" fmla="*/ 1547813 w 1905000"/>
                  <a:gd name="connsiteY6" fmla="*/ 833438 h 2495550"/>
                  <a:gd name="connsiteX7" fmla="*/ 1547813 w 1905000"/>
                  <a:gd name="connsiteY7" fmla="*/ 595313 h 2495550"/>
                  <a:gd name="connsiteX8" fmla="*/ 952500 w 1905000"/>
                  <a:gd name="connsiteY8" fmla="*/ 0 h 2495550"/>
                  <a:gd name="connsiteX9" fmla="*/ 357188 w 1905000"/>
                  <a:gd name="connsiteY9" fmla="*/ 595313 h 2495550"/>
                  <a:gd name="connsiteX10" fmla="*/ 583393 w 1905000"/>
                  <a:gd name="connsiteY10" fmla="*/ 595313 h 2495550"/>
                  <a:gd name="connsiteX11" fmla="*/ 952500 w 1905000"/>
                  <a:gd name="connsiteY11" fmla="*/ 226270 h 2495550"/>
                  <a:gd name="connsiteX12" fmla="*/ 1321543 w 1905000"/>
                  <a:gd name="connsiteY12" fmla="*/ 595313 h 2495550"/>
                  <a:gd name="connsiteX13" fmla="*/ 1321543 w 1905000"/>
                  <a:gd name="connsiteY13" fmla="*/ 833438 h 2495550"/>
                  <a:gd name="connsiteX14" fmla="*/ 238125 w 1905000"/>
                  <a:gd name="connsiteY14" fmla="*/ 833438 h 2495550"/>
                  <a:gd name="connsiteX15" fmla="*/ 0 w 1905000"/>
                  <a:gd name="connsiteY15" fmla="*/ 1071563 h 2495550"/>
                  <a:gd name="connsiteX16" fmla="*/ 0 w 1905000"/>
                  <a:gd name="connsiteY16" fmla="*/ 2262188 h 2495550"/>
                  <a:gd name="connsiteX17" fmla="*/ 238125 w 1905000"/>
                  <a:gd name="connsiteY17" fmla="*/ 2500313 h 2495550"/>
                  <a:gd name="connsiteX18" fmla="*/ 1666875 w 1905000"/>
                  <a:gd name="connsiteY18" fmla="*/ 2500313 h 2495550"/>
                  <a:gd name="connsiteX19" fmla="*/ 1905000 w 1905000"/>
                  <a:gd name="connsiteY19" fmla="*/ 2262188 h 2495550"/>
                  <a:gd name="connsiteX20" fmla="*/ 1905000 w 1905000"/>
                  <a:gd name="connsiteY20" fmla="*/ 1071563 h 2495550"/>
                  <a:gd name="connsiteX21" fmla="*/ 1666875 w 1905000"/>
                  <a:gd name="connsiteY21" fmla="*/ 833438 h 2495550"/>
                  <a:gd name="connsiteX22" fmla="*/ 1666875 w 1905000"/>
                  <a:gd name="connsiteY22" fmla="*/ 2262188 h 2495550"/>
                  <a:gd name="connsiteX23" fmla="*/ 238125 w 1905000"/>
                  <a:gd name="connsiteY23" fmla="*/ 2262188 h 2495550"/>
                  <a:gd name="connsiteX24" fmla="*/ 238125 w 1905000"/>
                  <a:gd name="connsiteY24" fmla="*/ 1071563 h 2495550"/>
                  <a:gd name="connsiteX25" fmla="*/ 1666875 w 1905000"/>
                  <a:gd name="connsiteY25" fmla="*/ 1071563 h 2495550"/>
                  <a:gd name="connsiteX26" fmla="*/ 1666875 w 1905000"/>
                  <a:gd name="connsiteY26" fmla="*/ 2262188 h 2495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905000" h="2495550">
                    <a:moveTo>
                      <a:pt x="952500" y="1905000"/>
                    </a:moveTo>
                    <a:cubicBezTo>
                      <a:pt x="1083418" y="1905000"/>
                      <a:pt x="1190625" y="1797793"/>
                      <a:pt x="1190625" y="1666875"/>
                    </a:cubicBezTo>
                    <a:cubicBezTo>
                      <a:pt x="1190625" y="1535957"/>
                      <a:pt x="1083418" y="1428750"/>
                      <a:pt x="952500" y="1428750"/>
                    </a:cubicBezTo>
                    <a:cubicBezTo>
                      <a:pt x="821518" y="1428750"/>
                      <a:pt x="714375" y="1535957"/>
                      <a:pt x="714375" y="1666875"/>
                    </a:cubicBezTo>
                    <a:cubicBezTo>
                      <a:pt x="714375" y="1797793"/>
                      <a:pt x="821518" y="1905000"/>
                      <a:pt x="952500" y="1905000"/>
                    </a:cubicBezTo>
                    <a:close/>
                    <a:moveTo>
                      <a:pt x="1666875" y="833438"/>
                    </a:moveTo>
                    <a:lnTo>
                      <a:pt x="1547813" y="833438"/>
                    </a:lnTo>
                    <a:lnTo>
                      <a:pt x="1547813" y="595313"/>
                    </a:lnTo>
                    <a:cubicBezTo>
                      <a:pt x="1547813" y="266725"/>
                      <a:pt x="1281087" y="0"/>
                      <a:pt x="952500" y="0"/>
                    </a:cubicBezTo>
                    <a:cubicBezTo>
                      <a:pt x="623913" y="0"/>
                      <a:pt x="357188" y="266725"/>
                      <a:pt x="357188" y="595313"/>
                    </a:cubicBezTo>
                    <a:lnTo>
                      <a:pt x="583393" y="595313"/>
                    </a:lnTo>
                    <a:cubicBezTo>
                      <a:pt x="583393" y="391719"/>
                      <a:pt x="748906" y="226270"/>
                      <a:pt x="952500" y="226270"/>
                    </a:cubicBezTo>
                    <a:cubicBezTo>
                      <a:pt x="1156094" y="226270"/>
                      <a:pt x="1321543" y="391725"/>
                      <a:pt x="1321543" y="595313"/>
                    </a:cubicBezTo>
                    <a:lnTo>
                      <a:pt x="1321543" y="833438"/>
                    </a:lnTo>
                    <a:lnTo>
                      <a:pt x="238125" y="833438"/>
                    </a:lnTo>
                    <a:cubicBezTo>
                      <a:pt x="107143" y="833438"/>
                      <a:pt x="0" y="940645"/>
                      <a:pt x="0" y="1071563"/>
                    </a:cubicBezTo>
                    <a:lnTo>
                      <a:pt x="0" y="2262188"/>
                    </a:lnTo>
                    <a:cubicBezTo>
                      <a:pt x="0" y="2393106"/>
                      <a:pt x="107143" y="2500313"/>
                      <a:pt x="238125" y="2500313"/>
                    </a:cubicBezTo>
                    <a:lnTo>
                      <a:pt x="1666875" y="2500313"/>
                    </a:lnTo>
                    <a:cubicBezTo>
                      <a:pt x="1797793" y="2500313"/>
                      <a:pt x="1905000" y="2393106"/>
                      <a:pt x="1905000" y="2262188"/>
                    </a:cubicBezTo>
                    <a:lnTo>
                      <a:pt x="1905000" y="1071563"/>
                    </a:lnTo>
                    <a:cubicBezTo>
                      <a:pt x="1905000" y="940645"/>
                      <a:pt x="1797793" y="833438"/>
                      <a:pt x="1666875" y="833438"/>
                    </a:cubicBezTo>
                    <a:close/>
                    <a:moveTo>
                      <a:pt x="1666875" y="2262188"/>
                    </a:moveTo>
                    <a:lnTo>
                      <a:pt x="238125" y="2262188"/>
                    </a:lnTo>
                    <a:lnTo>
                      <a:pt x="238125" y="1071563"/>
                    </a:lnTo>
                    <a:lnTo>
                      <a:pt x="1666875" y="1071563"/>
                    </a:lnTo>
                    <a:lnTo>
                      <a:pt x="1666875" y="2262188"/>
                    </a:lnTo>
                    <a:close/>
                  </a:path>
                </a:pathLst>
              </a:custGeom>
              <a:solidFill>
                <a:srgbClr val="FFFFFF"/>
              </a:solidFill>
              <a:ln w="6350" cap="flat">
                <a:noFill/>
                <a:prstDash val="solid"/>
                <a:miter/>
              </a:ln>
            </p:spPr>
            <p:txBody>
              <a:bodyPr rtlCol="0" anchor="ctr"/>
              <a:lstStyle/>
              <a:p>
                <a:endParaRPr lang="en-US" sz="1400" b="1">
                  <a:solidFill>
                    <a:schemeClr val="bg1"/>
                  </a:solidFill>
                </a:endParaRPr>
              </a:p>
            </p:txBody>
          </p:sp>
        </p:grpSp>
        <p:sp>
          <p:nvSpPr>
            <p:cNvPr id="72" name="TextBox 71">
              <a:extLst>
                <a:ext uri="{FF2B5EF4-FFF2-40B4-BE49-F238E27FC236}">
                  <a16:creationId xmlns:a16="http://schemas.microsoft.com/office/drawing/2014/main" id="{75C0A094-D7DD-3646-B95C-C5BF0B91D151}"/>
                </a:ext>
              </a:extLst>
            </p:cNvPr>
            <p:cNvSpPr txBox="1"/>
            <p:nvPr userDrawn="1"/>
          </p:nvSpPr>
          <p:spPr>
            <a:xfrm>
              <a:off x="3267762" y="5405976"/>
              <a:ext cx="1176924" cy="523220"/>
            </a:xfrm>
            <a:prstGeom prst="rect">
              <a:avLst/>
            </a:prstGeom>
            <a:noFill/>
          </p:spPr>
          <p:txBody>
            <a:bodyPr wrap="none" rtlCol="0">
              <a:spAutoFit/>
            </a:bodyPr>
            <a:lstStyle/>
            <a:p>
              <a:pPr algn="ctr"/>
              <a:r>
                <a:rPr lang="en-US" sz="1400" b="1" dirty="0">
                  <a:solidFill>
                    <a:schemeClr val="bg1"/>
                  </a:solidFill>
                </a:rPr>
                <a:t>Open </a:t>
              </a:r>
              <a:br>
                <a:rPr lang="en-US" sz="1400" b="1" dirty="0">
                  <a:solidFill>
                    <a:schemeClr val="bg1"/>
                  </a:solidFill>
                </a:rPr>
              </a:br>
              <a:r>
                <a:rPr lang="en-US" sz="1400" b="1" dirty="0">
                  <a:solidFill>
                    <a:schemeClr val="bg1"/>
                  </a:solidFill>
                </a:rPr>
                <a:t>Innovation</a:t>
              </a:r>
            </a:p>
          </p:txBody>
        </p:sp>
      </p:grpSp>
      <p:grpSp>
        <p:nvGrpSpPr>
          <p:cNvPr id="81" name="Group 80">
            <a:extLst>
              <a:ext uri="{FF2B5EF4-FFF2-40B4-BE49-F238E27FC236}">
                <a16:creationId xmlns:a16="http://schemas.microsoft.com/office/drawing/2014/main" id="{6E2EB2AA-19A5-A34A-9B26-659A801E8BCF}"/>
              </a:ext>
            </a:extLst>
          </p:cNvPr>
          <p:cNvGrpSpPr>
            <a:grpSpLocks noChangeAspect="1"/>
          </p:cNvGrpSpPr>
          <p:nvPr userDrawn="1"/>
        </p:nvGrpSpPr>
        <p:grpSpPr>
          <a:xfrm>
            <a:off x="5050372" y="1840976"/>
            <a:ext cx="2088000" cy="2088000"/>
            <a:chOff x="2926447" y="2002258"/>
            <a:chExt cx="1980000" cy="1980000"/>
          </a:xfrm>
        </p:grpSpPr>
        <p:grpSp>
          <p:nvGrpSpPr>
            <p:cNvPr id="82" name="Graphic 82">
              <a:extLst>
                <a:ext uri="{FF2B5EF4-FFF2-40B4-BE49-F238E27FC236}">
                  <a16:creationId xmlns:a16="http://schemas.microsoft.com/office/drawing/2014/main" id="{E19F01E6-EE0C-2044-9B73-F0392DF251A4}"/>
                </a:ext>
              </a:extLst>
            </p:cNvPr>
            <p:cNvGrpSpPr>
              <a:grpSpLocks noChangeAspect="1"/>
            </p:cNvGrpSpPr>
            <p:nvPr/>
          </p:nvGrpSpPr>
          <p:grpSpPr>
            <a:xfrm>
              <a:off x="2926447" y="2002258"/>
              <a:ext cx="1980000" cy="1980000"/>
              <a:chOff x="4341000" y="1674000"/>
              <a:chExt cx="5238750" cy="5238750"/>
            </a:xfrm>
          </p:grpSpPr>
          <p:sp>
            <p:nvSpPr>
              <p:cNvPr id="84" name="Freeform 83">
                <a:extLst>
                  <a:ext uri="{FF2B5EF4-FFF2-40B4-BE49-F238E27FC236}">
                    <a16:creationId xmlns:a16="http://schemas.microsoft.com/office/drawing/2014/main" id="{56D7E6A8-BBE6-9544-ABE3-4513D3ECBBA2}"/>
                  </a:ext>
                </a:extLst>
              </p:cNvPr>
              <p:cNvSpPr>
                <a:spLocks noChangeAspect="1"/>
              </p:cNvSpPr>
              <p:nvPr/>
            </p:nvSpPr>
            <p:spPr>
              <a:xfrm>
                <a:off x="4341000" y="1674000"/>
                <a:ext cx="5238750" cy="5238750"/>
              </a:xfrm>
              <a:custGeom>
                <a:avLst/>
                <a:gdLst>
                  <a:gd name="connsiteX0" fmla="*/ 3810000 w 3810000"/>
                  <a:gd name="connsiteY0" fmla="*/ 1905000 h 3810000"/>
                  <a:gd name="connsiteX1" fmla="*/ 1905000 w 3810000"/>
                  <a:gd name="connsiteY1" fmla="*/ 3810000 h 3810000"/>
                  <a:gd name="connsiteX2" fmla="*/ 0 w 3810000"/>
                  <a:gd name="connsiteY2" fmla="*/ 1905000 h 3810000"/>
                  <a:gd name="connsiteX3" fmla="*/ 1905000 w 3810000"/>
                  <a:gd name="connsiteY3" fmla="*/ 0 h 3810000"/>
                  <a:gd name="connsiteX4" fmla="*/ 3810000 w 3810000"/>
                  <a:gd name="connsiteY4" fmla="*/ 190500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3810000">
                    <a:moveTo>
                      <a:pt x="3810000" y="1905000"/>
                    </a:moveTo>
                    <a:cubicBezTo>
                      <a:pt x="3810000" y="2957103"/>
                      <a:pt x="2957103" y="3810000"/>
                      <a:pt x="1905000" y="3810000"/>
                    </a:cubicBezTo>
                    <a:cubicBezTo>
                      <a:pt x="852898" y="3810000"/>
                      <a:pt x="0" y="2957103"/>
                      <a:pt x="0" y="1905000"/>
                    </a:cubicBezTo>
                    <a:cubicBezTo>
                      <a:pt x="0" y="852898"/>
                      <a:pt x="852898" y="0"/>
                      <a:pt x="1905000" y="0"/>
                    </a:cubicBezTo>
                    <a:cubicBezTo>
                      <a:pt x="2957103" y="0"/>
                      <a:pt x="3810000" y="852898"/>
                      <a:pt x="3810000" y="1905000"/>
                    </a:cubicBezTo>
                    <a:close/>
                  </a:path>
                </a:pathLst>
              </a:custGeom>
              <a:solidFill>
                <a:schemeClr val="accent1"/>
              </a:solidFill>
              <a:ln w="6350" cap="flat">
                <a:noFill/>
                <a:prstDash val="solid"/>
                <a:miter/>
              </a:ln>
            </p:spPr>
            <p:txBody>
              <a:bodyPr rtlCol="0" anchor="ctr"/>
              <a:lstStyle/>
              <a:p>
                <a:endParaRPr lang="en-US" sz="1600" dirty="0"/>
              </a:p>
            </p:txBody>
          </p:sp>
          <p:sp>
            <p:nvSpPr>
              <p:cNvPr id="85" name="Freeform 84">
                <a:extLst>
                  <a:ext uri="{FF2B5EF4-FFF2-40B4-BE49-F238E27FC236}">
                    <a16:creationId xmlns:a16="http://schemas.microsoft.com/office/drawing/2014/main" id="{501FAC4D-5B1E-7845-B10A-3EBE69581286}"/>
                  </a:ext>
                </a:extLst>
              </p:cNvPr>
              <p:cNvSpPr/>
              <p:nvPr/>
            </p:nvSpPr>
            <p:spPr>
              <a:xfrm>
                <a:off x="5128400" y="2467750"/>
                <a:ext cx="2222500" cy="2222500"/>
              </a:xfrm>
              <a:custGeom>
                <a:avLst/>
                <a:gdLst>
                  <a:gd name="connsiteX0" fmla="*/ 0 w 2222500"/>
                  <a:gd name="connsiteY0" fmla="*/ 0 h 2222500"/>
                  <a:gd name="connsiteX1" fmla="*/ 2222500 w 2222500"/>
                  <a:gd name="connsiteY1" fmla="*/ 0 h 2222500"/>
                  <a:gd name="connsiteX2" fmla="*/ 2222500 w 2222500"/>
                  <a:gd name="connsiteY2" fmla="*/ 2222500 h 2222500"/>
                  <a:gd name="connsiteX3" fmla="*/ 0 w 2222500"/>
                  <a:gd name="connsiteY3" fmla="*/ 2222500 h 2222500"/>
                  <a:gd name="connsiteX4" fmla="*/ 0 w 2222500"/>
                  <a:gd name="connsiteY4" fmla="*/ 0 h 222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2500" h="2222500">
                    <a:moveTo>
                      <a:pt x="0" y="0"/>
                    </a:moveTo>
                    <a:lnTo>
                      <a:pt x="2222500" y="0"/>
                    </a:lnTo>
                    <a:lnTo>
                      <a:pt x="2222500" y="2222500"/>
                    </a:lnTo>
                    <a:lnTo>
                      <a:pt x="0" y="2222500"/>
                    </a:lnTo>
                    <a:lnTo>
                      <a:pt x="0" y="0"/>
                    </a:lnTo>
                    <a:close/>
                  </a:path>
                </a:pathLst>
              </a:custGeom>
              <a:noFill/>
              <a:ln w="6350" cap="flat">
                <a:noFill/>
                <a:prstDash val="solid"/>
                <a:miter/>
              </a:ln>
            </p:spPr>
            <p:txBody>
              <a:bodyPr rtlCol="0" anchor="ctr"/>
              <a:lstStyle/>
              <a:p>
                <a:endParaRPr lang="en-US" sz="1600"/>
              </a:p>
            </p:txBody>
          </p:sp>
          <p:sp>
            <p:nvSpPr>
              <p:cNvPr id="87" name="Freeform 86">
                <a:extLst>
                  <a:ext uri="{FF2B5EF4-FFF2-40B4-BE49-F238E27FC236}">
                    <a16:creationId xmlns:a16="http://schemas.microsoft.com/office/drawing/2014/main" id="{08BF7D93-37FA-F94D-997B-AA85314888F7}"/>
                  </a:ext>
                </a:extLst>
              </p:cNvPr>
              <p:cNvSpPr>
                <a:spLocks noChangeAspect="1"/>
              </p:cNvSpPr>
              <p:nvPr/>
            </p:nvSpPr>
            <p:spPr>
              <a:xfrm>
                <a:off x="5929990" y="2784316"/>
                <a:ext cx="2095500" cy="1257300"/>
              </a:xfrm>
              <a:custGeom>
                <a:avLst/>
                <a:gdLst>
                  <a:gd name="connsiteX0" fmla="*/ 1466850 w 2095500"/>
                  <a:gd name="connsiteY0" fmla="*/ 0 h 1257300"/>
                  <a:gd name="connsiteX1" fmla="*/ 1706785 w 2095500"/>
                  <a:gd name="connsiteY1" fmla="*/ 239941 h 1257300"/>
                  <a:gd name="connsiteX2" fmla="*/ 1195496 w 2095500"/>
                  <a:gd name="connsiteY2" fmla="*/ 751231 h 1257300"/>
                  <a:gd name="connsiteX3" fmla="*/ 776395 w 2095500"/>
                  <a:gd name="connsiteY3" fmla="*/ 332130 h 1257300"/>
                  <a:gd name="connsiteX4" fmla="*/ 0 w 2095500"/>
                  <a:gd name="connsiteY4" fmla="*/ 1109548 h 1257300"/>
                  <a:gd name="connsiteX5" fmla="*/ 147752 w 2095500"/>
                  <a:gd name="connsiteY5" fmla="*/ 1257300 h 1257300"/>
                  <a:gd name="connsiteX6" fmla="*/ 776402 w 2095500"/>
                  <a:gd name="connsiteY6" fmla="*/ 628650 h 1257300"/>
                  <a:gd name="connsiteX7" fmla="*/ 1195502 w 2095500"/>
                  <a:gd name="connsiteY7" fmla="*/ 1047750 h 1257300"/>
                  <a:gd name="connsiteX8" fmla="*/ 1855565 w 2095500"/>
                  <a:gd name="connsiteY8" fmla="*/ 388709 h 1257300"/>
                  <a:gd name="connsiteX9" fmla="*/ 2095500 w 2095500"/>
                  <a:gd name="connsiteY9" fmla="*/ 628650 h 1257300"/>
                  <a:gd name="connsiteX10" fmla="*/ 2095500 w 2095500"/>
                  <a:gd name="connsiteY10" fmla="*/ 0 h 1257300"/>
                  <a:gd name="connsiteX11" fmla="*/ 1466850 w 2095500"/>
                  <a:gd name="connsiteY11" fmla="*/ 0 h 1257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95500" h="1257300">
                    <a:moveTo>
                      <a:pt x="1466850" y="0"/>
                    </a:moveTo>
                    <a:lnTo>
                      <a:pt x="1706785" y="239941"/>
                    </a:lnTo>
                    <a:lnTo>
                      <a:pt x="1195496" y="751231"/>
                    </a:lnTo>
                    <a:lnTo>
                      <a:pt x="776395" y="332130"/>
                    </a:lnTo>
                    <a:lnTo>
                      <a:pt x="0" y="1109548"/>
                    </a:lnTo>
                    <a:lnTo>
                      <a:pt x="147752" y="1257300"/>
                    </a:lnTo>
                    <a:lnTo>
                      <a:pt x="776402" y="628650"/>
                    </a:lnTo>
                    <a:lnTo>
                      <a:pt x="1195502" y="1047750"/>
                    </a:lnTo>
                    <a:lnTo>
                      <a:pt x="1855565" y="388709"/>
                    </a:lnTo>
                    <a:lnTo>
                      <a:pt x="2095500" y="628650"/>
                    </a:lnTo>
                    <a:lnTo>
                      <a:pt x="2095500" y="0"/>
                    </a:lnTo>
                    <a:lnTo>
                      <a:pt x="1466850" y="0"/>
                    </a:lnTo>
                    <a:close/>
                  </a:path>
                </a:pathLst>
              </a:custGeom>
              <a:solidFill>
                <a:srgbClr val="FFFFFF"/>
              </a:solidFill>
              <a:ln w="6350" cap="flat">
                <a:noFill/>
                <a:prstDash val="solid"/>
                <a:miter/>
              </a:ln>
            </p:spPr>
            <p:txBody>
              <a:bodyPr rtlCol="0" anchor="ctr"/>
              <a:lstStyle/>
              <a:p>
                <a:endParaRPr lang="en-US" sz="1600" dirty="0"/>
              </a:p>
            </p:txBody>
          </p:sp>
        </p:grpSp>
        <p:sp>
          <p:nvSpPr>
            <p:cNvPr id="83" name="TextBox 82">
              <a:extLst>
                <a:ext uri="{FF2B5EF4-FFF2-40B4-BE49-F238E27FC236}">
                  <a16:creationId xmlns:a16="http://schemas.microsoft.com/office/drawing/2014/main" id="{EA651132-7D10-7549-AB28-9B3A394C5F74}"/>
                </a:ext>
              </a:extLst>
            </p:cNvPr>
            <p:cNvSpPr txBox="1"/>
            <p:nvPr userDrawn="1"/>
          </p:nvSpPr>
          <p:spPr>
            <a:xfrm>
              <a:off x="3028223" y="3152480"/>
              <a:ext cx="1776448" cy="523220"/>
            </a:xfrm>
            <a:prstGeom prst="rect">
              <a:avLst/>
            </a:prstGeom>
            <a:noFill/>
          </p:spPr>
          <p:txBody>
            <a:bodyPr wrap="square" rtlCol="0">
              <a:spAutoFit/>
            </a:bodyPr>
            <a:lstStyle/>
            <a:p>
              <a:pPr algn="ctr"/>
              <a:r>
                <a:rPr lang="en-US" sz="1400" b="1" dirty="0">
                  <a:solidFill>
                    <a:schemeClr val="bg1"/>
                  </a:solidFill>
                </a:rPr>
                <a:t>Continuous</a:t>
              </a:r>
              <a:br>
                <a:rPr lang="en-US" sz="1400" b="1" dirty="0">
                  <a:solidFill>
                    <a:schemeClr val="bg1"/>
                  </a:solidFill>
                </a:rPr>
              </a:br>
              <a:r>
                <a:rPr lang="en-US" sz="1400" b="1" dirty="0">
                  <a:solidFill>
                    <a:schemeClr val="bg1"/>
                  </a:solidFill>
                </a:rPr>
                <a:t>Improvement</a:t>
              </a:r>
            </a:p>
          </p:txBody>
        </p:sp>
      </p:grpSp>
      <p:sp>
        <p:nvSpPr>
          <p:cNvPr id="88" name="Text Placeholder 5">
            <a:extLst>
              <a:ext uri="{FF2B5EF4-FFF2-40B4-BE49-F238E27FC236}">
                <a16:creationId xmlns:a16="http://schemas.microsoft.com/office/drawing/2014/main" id="{AB99245C-A428-4AAF-84F1-3E334BBBFF95}"/>
              </a:ext>
            </a:extLst>
          </p:cNvPr>
          <p:cNvSpPr>
            <a:spLocks noGrp="1"/>
          </p:cNvSpPr>
          <p:nvPr>
            <p:ph type="body" sz="quarter" idx="14" hasCustomPrompt="1"/>
          </p:nvPr>
        </p:nvSpPr>
        <p:spPr>
          <a:xfrm>
            <a:off x="3359696" y="188641"/>
            <a:ext cx="5472408" cy="1325561"/>
          </a:xfrm>
          <a:prstGeom prst="rect">
            <a:avLst/>
          </a:prstGeom>
        </p:spPr>
        <p:txBody>
          <a:bodyPr anchor="ctr">
            <a:noAutofit/>
          </a:bodyPr>
          <a:lstStyle>
            <a:lvl1pPr marL="0" indent="0" algn="ctr">
              <a:buNone/>
              <a:defRPr sz="3200" b="1" cap="none" spc="0">
                <a:ln w="0"/>
                <a:solidFill>
                  <a:schemeClr val="tx1"/>
                </a:solidFill>
                <a:effectLst/>
              </a:defRPr>
            </a:lvl1pPr>
          </a:lstStyle>
          <a:p>
            <a:pPr lvl="0"/>
            <a:r>
              <a:rPr lang="fi-FI" dirty="0"/>
              <a:t>Use Cases</a:t>
            </a:r>
          </a:p>
        </p:txBody>
      </p:sp>
    </p:spTree>
    <p:extLst>
      <p:ext uri="{BB962C8B-B14F-4D97-AF65-F5344CB8AC3E}">
        <p14:creationId xmlns:p14="http://schemas.microsoft.com/office/powerpoint/2010/main" val="1313249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92E19C-1AA8-F146-881B-82724F279D5D}"/>
              </a:ext>
            </a:extLst>
          </p:cNvPr>
          <p:cNvSpPr>
            <a:spLocks noGrp="1"/>
          </p:cNvSpPr>
          <p:nvPr>
            <p:ph type="title"/>
          </p:nvPr>
        </p:nvSpPr>
        <p:spPr>
          <a:xfrm>
            <a:off x="554596" y="181901"/>
            <a:ext cx="10797988" cy="1325563"/>
          </a:xfrm>
          <a:prstGeom prst="rect">
            <a:avLst/>
          </a:prstGeom>
        </p:spPr>
        <p:txBody>
          <a:bodyPr vert="horz" lIns="91440" tIns="45720" rIns="91440" bIns="45720" rtlCol="0" anchor="ctr">
            <a:normAutofit/>
          </a:bodyPr>
          <a:lstStyle/>
          <a:p>
            <a:r>
              <a:rPr lang="en-US" dirty="0"/>
              <a:t>Click to edit Master title style</a:t>
            </a:r>
            <a:endParaRPr lang="fi-FI" dirty="0"/>
          </a:p>
        </p:txBody>
      </p:sp>
      <p:sp>
        <p:nvSpPr>
          <p:cNvPr id="7" name="Text Placeholder 6">
            <a:extLst>
              <a:ext uri="{FF2B5EF4-FFF2-40B4-BE49-F238E27FC236}">
                <a16:creationId xmlns:a16="http://schemas.microsoft.com/office/drawing/2014/main" id="{F1126B07-13AD-FD42-A9D9-22E065678729}"/>
              </a:ext>
            </a:extLst>
          </p:cNvPr>
          <p:cNvSpPr>
            <a:spLocks noGrp="1"/>
          </p:cNvSpPr>
          <p:nvPr>
            <p:ph type="body" idx="1"/>
          </p:nvPr>
        </p:nvSpPr>
        <p:spPr>
          <a:xfrm>
            <a:off x="553706" y="1769649"/>
            <a:ext cx="10941288" cy="440262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Tree>
    <p:extLst>
      <p:ext uri="{BB962C8B-B14F-4D97-AF65-F5344CB8AC3E}">
        <p14:creationId xmlns:p14="http://schemas.microsoft.com/office/powerpoint/2010/main" val="99575223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94" r:id="rId15"/>
    <p:sldLayoutId id="2147483688" r:id="rId16"/>
    <p:sldLayoutId id="2147483695" r:id="rId17"/>
    <p:sldLayoutId id="2147483689" r:id="rId18"/>
    <p:sldLayoutId id="2147483690" r:id="rId19"/>
    <p:sldLayoutId id="2147483691" r:id="rId20"/>
    <p:sldLayoutId id="2147483692" r:id="rId21"/>
    <p:sldLayoutId id="2147483693" r:id="rId22"/>
  </p:sldLayoutIdLst>
  <p:txStyles>
    <p:titleStyle>
      <a:lvl1pPr algn="l" defTabSz="914400" rtl="0" eaLnBrk="1" latinLnBrk="0" hangingPunct="1">
        <a:lnSpc>
          <a:spcPct val="90000"/>
        </a:lnSpc>
        <a:spcBef>
          <a:spcPct val="0"/>
        </a:spcBef>
        <a:buNone/>
        <a:defRPr sz="3200" b="1" i="0" kern="1200">
          <a:solidFill>
            <a:schemeClr val="tx1"/>
          </a:solidFill>
          <a:latin typeface="Noto Sans" panose="020B0502040504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2"/>
          </a:solidFill>
          <a:latin typeface="Noto Sans" panose="020B0502040504020204" pitchFamily="34" charset="0"/>
          <a:ea typeface="+mn-ea"/>
          <a:cs typeface="+mn-cs"/>
        </a:defRPr>
      </a:lvl1pPr>
      <a:lvl2pPr marL="685800" indent="-228600" algn="l" defTabSz="914400" rtl="0" eaLnBrk="1" latinLnBrk="0" hangingPunct="1">
        <a:lnSpc>
          <a:spcPct val="90000"/>
        </a:lnSpc>
        <a:spcBef>
          <a:spcPts val="500"/>
        </a:spcBef>
        <a:buFont typeface="Courier New" panose="02070309020205020404" pitchFamily="49" charset="0"/>
        <a:buChar char="o"/>
        <a:defRPr sz="1800" b="0" i="0" kern="1200">
          <a:solidFill>
            <a:schemeClr val="tx2">
              <a:lumMod val="60000"/>
              <a:lumOff val="40000"/>
            </a:schemeClr>
          </a:solidFill>
          <a:latin typeface="Noto Sans" panose="020B0502040504020204" pitchFamily="34" charset="0"/>
          <a:ea typeface="+mn-ea"/>
          <a:cs typeface="+mn-cs"/>
        </a:defRPr>
      </a:lvl2pPr>
      <a:lvl3pPr marL="1143000" indent="-228600" algn="l" defTabSz="914400" rtl="0" eaLnBrk="1" latinLnBrk="0" hangingPunct="1">
        <a:lnSpc>
          <a:spcPct val="90000"/>
        </a:lnSpc>
        <a:spcBef>
          <a:spcPts val="500"/>
        </a:spcBef>
        <a:buFont typeface="Wingdings" pitchFamily="2" charset="2"/>
        <a:buChar char="§"/>
        <a:defRPr sz="1600" b="0" i="0" kern="1200">
          <a:solidFill>
            <a:schemeClr val="tx2">
              <a:lumMod val="60000"/>
              <a:lumOff val="40000"/>
            </a:schemeClr>
          </a:solidFill>
          <a:latin typeface="Noto Sans" panose="020B05020405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2">
              <a:lumMod val="60000"/>
              <a:lumOff val="40000"/>
            </a:schemeClr>
          </a:solidFill>
          <a:latin typeface="Noto Sans" panose="020B0502040504020204" pitchFamily="34" charset="0"/>
          <a:ea typeface="+mn-ea"/>
          <a:cs typeface="+mn-cs"/>
        </a:defRPr>
      </a:lvl4pPr>
      <a:lvl5pPr marL="2057400" indent="-228600" algn="l" defTabSz="914400" rtl="0" eaLnBrk="1" latinLnBrk="0" hangingPunct="1">
        <a:lnSpc>
          <a:spcPct val="90000"/>
        </a:lnSpc>
        <a:spcBef>
          <a:spcPts val="500"/>
        </a:spcBef>
        <a:buFont typeface="Courier New" panose="02070309020205020404" pitchFamily="49" charset="0"/>
        <a:buChar char="o"/>
        <a:defRPr sz="1400" b="0" i="0" kern="1200">
          <a:solidFill>
            <a:schemeClr val="tx2">
              <a:lumMod val="60000"/>
              <a:lumOff val="40000"/>
            </a:schemeClr>
          </a:solidFill>
          <a:latin typeface="Noto Sans" panose="020B05020405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6.jp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viima.com/make-innovation-happen" TargetMode="External"/><Relationship Id="rId1" Type="http://schemas.openxmlformats.org/officeDocument/2006/relationships/slideLayout" Target="../slideLayouts/slideLayout12.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245"/>
            <a:lum/>
          </a:blip>
          <a:srcRect/>
          <a:tile tx="0" ty="0" sx="100000" sy="100000" flip="none" algn="tl"/>
        </a:blipFill>
        <a:effectLst/>
      </p:bgPr>
    </p:bg>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B1D23A49-66C0-C140-8963-E0EEDB3C2967}"/>
              </a:ext>
            </a:extLst>
          </p:cNvPr>
          <p:cNvSpPr/>
          <p:nvPr/>
        </p:nvSpPr>
        <p:spPr>
          <a:xfrm>
            <a:off x="2711624" y="191947"/>
            <a:ext cx="6474105" cy="6474105"/>
          </a:xfrm>
          <a:prstGeom prst="ellipse">
            <a:avLst/>
          </a:prstGeom>
          <a:solidFill>
            <a:srgbClr val="00B0F0">
              <a:alpha val="39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dirty="0">
              <a:ln w="0"/>
              <a:solidFill>
                <a:schemeClr val="tx1"/>
              </a:solidFill>
              <a:effectLst>
                <a:outerShdw blurRad="38100" dist="19050" dir="2700000" algn="tl" rotWithShape="0">
                  <a:schemeClr val="dk1">
                    <a:alpha val="40000"/>
                  </a:schemeClr>
                </a:outerShdw>
              </a:effectLst>
            </a:endParaRPr>
          </a:p>
        </p:txBody>
      </p:sp>
      <p:grpSp>
        <p:nvGrpSpPr>
          <p:cNvPr id="8" name="Group 7">
            <a:extLst>
              <a:ext uri="{FF2B5EF4-FFF2-40B4-BE49-F238E27FC236}">
                <a16:creationId xmlns:a16="http://schemas.microsoft.com/office/drawing/2014/main" id="{1E532AD0-AD5B-7740-B72E-E48FDB141D5B}"/>
              </a:ext>
            </a:extLst>
          </p:cNvPr>
          <p:cNvGrpSpPr/>
          <p:nvPr/>
        </p:nvGrpSpPr>
        <p:grpSpPr>
          <a:xfrm>
            <a:off x="2587164" y="2396058"/>
            <a:ext cx="6723023" cy="2065881"/>
            <a:chOff x="2722003" y="2479245"/>
            <a:chExt cx="6723023" cy="2065881"/>
          </a:xfrm>
        </p:grpSpPr>
        <p:sp>
          <p:nvSpPr>
            <p:cNvPr id="9" name="TextBox 8">
              <a:extLst>
                <a:ext uri="{FF2B5EF4-FFF2-40B4-BE49-F238E27FC236}">
                  <a16:creationId xmlns:a16="http://schemas.microsoft.com/office/drawing/2014/main" id="{7B43DAE5-77E2-EF41-9643-18E23EE8BCA9}"/>
                </a:ext>
              </a:extLst>
            </p:cNvPr>
            <p:cNvSpPr txBox="1"/>
            <p:nvPr/>
          </p:nvSpPr>
          <p:spPr>
            <a:xfrm>
              <a:off x="2722003" y="2479245"/>
              <a:ext cx="6698052" cy="1846659"/>
            </a:xfrm>
            <a:prstGeom prst="rect">
              <a:avLst/>
            </a:prstGeom>
            <a:noFill/>
          </p:spPr>
          <p:txBody>
            <a:bodyPr wrap="square" rtlCol="0">
              <a:spAutoFit/>
            </a:bodyPr>
            <a:lstStyle/>
            <a:p>
              <a:pPr algn="ctr"/>
              <a:r>
                <a:rPr lang="en-US" sz="5700" b="1" dirty="0">
                  <a:solidFill>
                    <a:schemeClr val="tx2">
                      <a:lumMod val="75000"/>
                    </a:schemeClr>
                  </a:solidFill>
                </a:rPr>
                <a:t>THE INNOVATION</a:t>
              </a:r>
            </a:p>
            <a:p>
              <a:pPr algn="ctr"/>
              <a:r>
                <a:rPr lang="en-US" sz="5700" b="1" dirty="0">
                  <a:solidFill>
                    <a:schemeClr val="tx2">
                      <a:lumMod val="75000"/>
                    </a:schemeClr>
                  </a:solidFill>
                </a:rPr>
                <a:t>METHODS CANVAS</a:t>
              </a:r>
            </a:p>
          </p:txBody>
        </p:sp>
        <p:sp>
          <p:nvSpPr>
            <p:cNvPr id="10" name="TextBox 9">
              <a:extLst>
                <a:ext uri="{FF2B5EF4-FFF2-40B4-BE49-F238E27FC236}">
                  <a16:creationId xmlns:a16="http://schemas.microsoft.com/office/drawing/2014/main" id="{4C09F3F5-E328-644E-9BD3-68E275A65C2B}"/>
                </a:ext>
              </a:extLst>
            </p:cNvPr>
            <p:cNvSpPr txBox="1"/>
            <p:nvPr/>
          </p:nvSpPr>
          <p:spPr>
            <a:xfrm>
              <a:off x="2746974" y="3960351"/>
              <a:ext cx="6698052" cy="584775"/>
            </a:xfrm>
            <a:prstGeom prst="rect">
              <a:avLst/>
            </a:prstGeom>
            <a:noFill/>
          </p:spPr>
          <p:txBody>
            <a:bodyPr wrap="square" rtlCol="0">
              <a:spAutoFit/>
            </a:bodyPr>
            <a:lstStyle/>
            <a:p>
              <a:pPr algn="ctr"/>
              <a:endParaRPr lang="en-US" sz="3200" dirty="0">
                <a:solidFill>
                  <a:schemeClr val="accent1"/>
                </a:solidFill>
              </a:endParaRPr>
            </a:p>
          </p:txBody>
        </p:sp>
      </p:grpSp>
      <p:pic>
        <p:nvPicPr>
          <p:cNvPr id="12" name="Picture 11" descr="Logo&#10;&#10;Description automatically generated">
            <a:extLst>
              <a:ext uri="{FF2B5EF4-FFF2-40B4-BE49-F238E27FC236}">
                <a16:creationId xmlns:a16="http://schemas.microsoft.com/office/drawing/2014/main" id="{105CEEAD-DF73-C549-983B-577FE2D16F83}"/>
              </a:ext>
            </a:extLst>
          </p:cNvPr>
          <p:cNvPicPr>
            <a:picLocks noChangeAspect="1"/>
          </p:cNvPicPr>
          <p:nvPr/>
        </p:nvPicPr>
        <p:blipFill>
          <a:blip r:embed="rId3"/>
          <a:stretch>
            <a:fillRect/>
          </a:stretch>
        </p:blipFill>
        <p:spPr>
          <a:xfrm>
            <a:off x="4943872" y="5184105"/>
            <a:ext cx="1944216" cy="694733"/>
          </a:xfrm>
          <a:prstGeom prst="rect">
            <a:avLst/>
          </a:prstGeom>
        </p:spPr>
      </p:pic>
    </p:spTree>
    <p:extLst>
      <p:ext uri="{BB962C8B-B14F-4D97-AF65-F5344CB8AC3E}">
        <p14:creationId xmlns:p14="http://schemas.microsoft.com/office/powerpoint/2010/main" val="840769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5FA7F0-A8FA-5A4F-AA31-3B1CB37B5B13}"/>
              </a:ext>
            </a:extLst>
          </p:cNvPr>
          <p:cNvSpPr/>
          <p:nvPr/>
        </p:nvSpPr>
        <p:spPr>
          <a:xfrm>
            <a:off x="-2" y="0"/>
            <a:ext cx="12192001" cy="28747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FI" sz="2000" dirty="0">
              <a:latin typeface="Noto Sans Adlam" panose="020B0502040504020204" pitchFamily="34" charset="0"/>
              <a:ea typeface="Noto Sans Adlam" panose="020B0502040504020204" pitchFamily="34" charset="0"/>
              <a:cs typeface="Noto Sans Adlam" panose="020B0502040504020204" pitchFamily="34" charset="0"/>
            </a:endParaRPr>
          </a:p>
        </p:txBody>
      </p:sp>
      <p:sp>
        <p:nvSpPr>
          <p:cNvPr id="3" name="Text Placeholder 3">
            <a:extLst>
              <a:ext uri="{FF2B5EF4-FFF2-40B4-BE49-F238E27FC236}">
                <a16:creationId xmlns:a16="http://schemas.microsoft.com/office/drawing/2014/main" id="{7294D0E2-DAB5-FB47-B5B6-A49792FB54E0}"/>
              </a:ext>
            </a:extLst>
          </p:cNvPr>
          <p:cNvSpPr txBox="1">
            <a:spLocks/>
          </p:cNvSpPr>
          <p:nvPr/>
        </p:nvSpPr>
        <p:spPr>
          <a:xfrm>
            <a:off x="769670" y="3185615"/>
            <a:ext cx="10610989" cy="321589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b="1" dirty="0">
                <a:solidFill>
                  <a:schemeClr val="bg2">
                    <a:lumMod val="25000"/>
                  </a:schemeClr>
                </a:solidFill>
              </a:rPr>
              <a:t>How to use it</a:t>
            </a:r>
          </a:p>
          <a:p>
            <a:pPr marL="0" indent="0">
              <a:spcAft>
                <a:spcPts val="1200"/>
              </a:spcAft>
              <a:buNone/>
            </a:pPr>
            <a:r>
              <a:rPr lang="en-US" sz="1600" dirty="0">
                <a:solidFill>
                  <a:schemeClr val="bg2">
                    <a:lumMod val="25000"/>
                  </a:schemeClr>
                </a:solidFill>
              </a:rPr>
              <a:t>The purpose of this template is to provide a simple tool that can be used to choose different innovation methods.  With the help of this template, you can map your current innovation stage and assign to each of those  a method that suits your specific context. There are other useful methods and if you already have something that works you can add that to the empty column.</a:t>
            </a:r>
          </a:p>
          <a:p>
            <a:pPr marL="0" indent="0">
              <a:spcAft>
                <a:spcPts val="1200"/>
              </a:spcAft>
              <a:buNone/>
            </a:pPr>
            <a:r>
              <a:rPr lang="en-US" sz="1600" dirty="0">
                <a:solidFill>
                  <a:schemeClr val="bg2">
                    <a:lumMod val="25000"/>
                  </a:schemeClr>
                </a:solidFill>
              </a:rPr>
              <a:t>Keep in mind that although it is recommended to use more than one innovation method, it’s more important to focus on a few carefully selected ones rather than doing a little bit of everything here and there.</a:t>
            </a:r>
          </a:p>
          <a:p>
            <a:pPr marL="0" indent="0">
              <a:spcAft>
                <a:spcPts val="1200"/>
              </a:spcAft>
              <a:buNone/>
            </a:pPr>
            <a:r>
              <a:rPr lang="en-US" sz="1600" dirty="0">
                <a:solidFill>
                  <a:schemeClr val="bg2">
                    <a:lumMod val="25000"/>
                  </a:schemeClr>
                </a:solidFill>
              </a:rPr>
              <a:t>The template is for you to fill, and we’ve also included a page with a short summary of the innovation process steps as well as the core principles of the main innovation methods. </a:t>
            </a:r>
          </a:p>
        </p:txBody>
      </p:sp>
      <p:sp>
        <p:nvSpPr>
          <p:cNvPr id="7" name="Text Placeholder 3">
            <a:extLst>
              <a:ext uri="{FF2B5EF4-FFF2-40B4-BE49-F238E27FC236}">
                <a16:creationId xmlns:a16="http://schemas.microsoft.com/office/drawing/2014/main" id="{1B6B7C73-53E8-3E43-B575-0CDC36DC8AE2}"/>
              </a:ext>
            </a:extLst>
          </p:cNvPr>
          <p:cNvSpPr txBox="1">
            <a:spLocks/>
          </p:cNvSpPr>
          <p:nvPr/>
        </p:nvSpPr>
        <p:spPr>
          <a:xfrm>
            <a:off x="5303912" y="692696"/>
            <a:ext cx="5837963" cy="206242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dirty="0">
                <a:solidFill>
                  <a:schemeClr val="bg1"/>
                </a:solidFill>
              </a:rPr>
              <a:t>What is it?</a:t>
            </a:r>
            <a:endParaRPr lang="en-US" sz="1800" dirty="0">
              <a:solidFill>
                <a:schemeClr val="bg1"/>
              </a:solidFill>
            </a:endParaRPr>
          </a:p>
          <a:p>
            <a:pPr marL="0" indent="0">
              <a:buNone/>
            </a:pPr>
            <a:r>
              <a:rPr lang="en-US" sz="1600" dirty="0">
                <a:solidFill>
                  <a:schemeClr val="bg1"/>
                </a:solidFill>
              </a:rPr>
              <a:t>We’ve created a simple innovation methods template that allows you to add your selected methods next to the corresponding  innovation process. This template can easily be used and developed to make your choice easier. </a:t>
            </a:r>
          </a:p>
        </p:txBody>
      </p:sp>
      <p:sp>
        <p:nvSpPr>
          <p:cNvPr id="8" name="Text Placeholder 1">
            <a:extLst>
              <a:ext uri="{FF2B5EF4-FFF2-40B4-BE49-F238E27FC236}">
                <a16:creationId xmlns:a16="http://schemas.microsoft.com/office/drawing/2014/main" id="{630D8500-4216-2744-B850-33CCA986F441}"/>
              </a:ext>
            </a:extLst>
          </p:cNvPr>
          <p:cNvSpPr txBox="1">
            <a:spLocks/>
          </p:cNvSpPr>
          <p:nvPr/>
        </p:nvSpPr>
        <p:spPr>
          <a:xfrm>
            <a:off x="790503" y="456488"/>
            <a:ext cx="4203297" cy="1621692"/>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800" b="1" i="0" kern="1200" cap="none" spc="0">
                <a:ln w="0"/>
                <a:solidFill>
                  <a:schemeClr val="tx1"/>
                </a:solidFill>
                <a:effectLst/>
                <a:latin typeface="Noto Sans" panose="020B0502040504020204" pitchFamily="34" charset="0"/>
                <a:ea typeface="+mn-ea"/>
                <a:cs typeface="+mn-cs"/>
              </a:defRPr>
            </a:lvl1pPr>
            <a:lvl2pPr marL="685800" indent="-228600" algn="l" defTabSz="914400" rtl="0" eaLnBrk="1" latinLnBrk="0" hangingPunct="1">
              <a:lnSpc>
                <a:spcPct val="90000"/>
              </a:lnSpc>
              <a:spcBef>
                <a:spcPts val="500"/>
              </a:spcBef>
              <a:buFont typeface="Courier New" panose="02070309020205020404" pitchFamily="49" charset="0"/>
              <a:buChar char="o"/>
              <a:defRPr sz="1800" b="0" i="0" kern="1200">
                <a:solidFill>
                  <a:schemeClr val="tx2">
                    <a:lumMod val="60000"/>
                    <a:lumOff val="40000"/>
                  </a:schemeClr>
                </a:solidFill>
                <a:latin typeface="Noto Sans" panose="020B0502040504020204" pitchFamily="34" charset="0"/>
                <a:ea typeface="+mn-ea"/>
                <a:cs typeface="+mn-cs"/>
              </a:defRPr>
            </a:lvl2pPr>
            <a:lvl3pPr marL="1143000" indent="-228600" algn="l" defTabSz="914400" rtl="0" eaLnBrk="1" latinLnBrk="0" hangingPunct="1">
              <a:lnSpc>
                <a:spcPct val="90000"/>
              </a:lnSpc>
              <a:spcBef>
                <a:spcPts val="500"/>
              </a:spcBef>
              <a:buFont typeface="Wingdings" pitchFamily="2" charset="2"/>
              <a:buChar char="§"/>
              <a:defRPr sz="1600" b="0" i="0" kern="1200">
                <a:solidFill>
                  <a:schemeClr val="tx2">
                    <a:lumMod val="60000"/>
                    <a:lumOff val="40000"/>
                  </a:schemeClr>
                </a:solidFill>
                <a:latin typeface="Noto Sans" panose="020B05020405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2">
                    <a:lumMod val="60000"/>
                    <a:lumOff val="40000"/>
                  </a:schemeClr>
                </a:solidFill>
                <a:latin typeface="Noto Sans" panose="020B0502040504020204" pitchFamily="34" charset="0"/>
                <a:ea typeface="+mn-ea"/>
                <a:cs typeface="+mn-cs"/>
              </a:defRPr>
            </a:lvl4pPr>
            <a:lvl5pPr marL="2057400" indent="-228600" algn="l" defTabSz="914400" rtl="0" eaLnBrk="1" latinLnBrk="0" hangingPunct="1">
              <a:lnSpc>
                <a:spcPct val="90000"/>
              </a:lnSpc>
              <a:spcBef>
                <a:spcPts val="500"/>
              </a:spcBef>
              <a:buFont typeface="Courier New" panose="02070309020205020404" pitchFamily="49" charset="0"/>
              <a:buChar char="o"/>
              <a:defRPr sz="1400" b="0" i="0" kern="1200">
                <a:solidFill>
                  <a:schemeClr val="tx2">
                    <a:lumMod val="60000"/>
                    <a:lumOff val="40000"/>
                  </a:schemeClr>
                </a:solidFill>
                <a:latin typeface="Noto Sans" panose="020B05020405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3500" dirty="0">
                <a:solidFill>
                  <a:schemeClr val="bg1"/>
                </a:solidFill>
              </a:rPr>
              <a:t>Innovation </a:t>
            </a:r>
          </a:p>
          <a:p>
            <a:pPr algn="l"/>
            <a:r>
              <a:rPr lang="en-US" sz="3500" dirty="0">
                <a:solidFill>
                  <a:schemeClr val="bg1"/>
                </a:solidFill>
              </a:rPr>
              <a:t>methods canvas</a:t>
            </a:r>
          </a:p>
        </p:txBody>
      </p:sp>
    </p:spTree>
    <p:extLst>
      <p:ext uri="{BB962C8B-B14F-4D97-AF65-F5344CB8AC3E}">
        <p14:creationId xmlns:p14="http://schemas.microsoft.com/office/powerpoint/2010/main" val="3656727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31" name="Table 85">
            <a:extLst>
              <a:ext uri="{FF2B5EF4-FFF2-40B4-BE49-F238E27FC236}">
                <a16:creationId xmlns:a16="http://schemas.microsoft.com/office/drawing/2014/main" id="{7E9AF683-3AAD-4C37-B356-86ECF6F006E5}"/>
              </a:ext>
            </a:extLst>
          </p:cNvPr>
          <p:cNvGraphicFramePr>
            <a:graphicFrameLocks noGrp="1"/>
          </p:cNvGraphicFramePr>
          <p:nvPr>
            <p:extLst>
              <p:ext uri="{D42A27DB-BD31-4B8C-83A1-F6EECF244321}">
                <p14:modId xmlns:p14="http://schemas.microsoft.com/office/powerpoint/2010/main" val="1268196061"/>
              </p:ext>
            </p:extLst>
          </p:nvPr>
        </p:nvGraphicFramePr>
        <p:xfrm>
          <a:off x="555561" y="980728"/>
          <a:ext cx="11080878" cy="5272853"/>
        </p:xfrm>
        <a:graphic>
          <a:graphicData uri="http://schemas.openxmlformats.org/drawingml/2006/table">
            <a:tbl>
              <a:tblPr firstRow="1" bandRow="1">
                <a:effectLst>
                  <a:outerShdw blurRad="50800" dist="38100" dir="2700000" algn="tl" rotWithShape="0">
                    <a:prstClr val="black">
                      <a:alpha val="19000"/>
                    </a:prstClr>
                  </a:outerShdw>
                </a:effectLst>
                <a:tableStyleId>{69012ECD-51FC-41F1-AA8D-1B2483CD663E}</a:tableStyleId>
              </a:tblPr>
              <a:tblGrid>
                <a:gridCol w="1451125">
                  <a:extLst>
                    <a:ext uri="{9D8B030D-6E8A-4147-A177-3AD203B41FA5}">
                      <a16:colId xmlns:a16="http://schemas.microsoft.com/office/drawing/2014/main" val="1328775262"/>
                    </a:ext>
                  </a:extLst>
                </a:gridCol>
                <a:gridCol w="1008777">
                  <a:extLst>
                    <a:ext uri="{9D8B030D-6E8A-4147-A177-3AD203B41FA5}">
                      <a16:colId xmlns:a16="http://schemas.microsoft.com/office/drawing/2014/main" val="2260453747"/>
                    </a:ext>
                  </a:extLst>
                </a:gridCol>
                <a:gridCol w="1229951">
                  <a:extLst>
                    <a:ext uri="{9D8B030D-6E8A-4147-A177-3AD203B41FA5}">
                      <a16:colId xmlns:a16="http://schemas.microsoft.com/office/drawing/2014/main" val="2063616678"/>
                    </a:ext>
                  </a:extLst>
                </a:gridCol>
                <a:gridCol w="1229951">
                  <a:extLst>
                    <a:ext uri="{9D8B030D-6E8A-4147-A177-3AD203B41FA5}">
                      <a16:colId xmlns:a16="http://schemas.microsoft.com/office/drawing/2014/main" val="618825679"/>
                    </a:ext>
                  </a:extLst>
                </a:gridCol>
                <a:gridCol w="1229951">
                  <a:extLst>
                    <a:ext uri="{9D8B030D-6E8A-4147-A177-3AD203B41FA5}">
                      <a16:colId xmlns:a16="http://schemas.microsoft.com/office/drawing/2014/main" val="3453217654"/>
                    </a:ext>
                  </a:extLst>
                </a:gridCol>
                <a:gridCol w="1229951">
                  <a:extLst>
                    <a:ext uri="{9D8B030D-6E8A-4147-A177-3AD203B41FA5}">
                      <a16:colId xmlns:a16="http://schemas.microsoft.com/office/drawing/2014/main" val="3986379035"/>
                    </a:ext>
                  </a:extLst>
                </a:gridCol>
                <a:gridCol w="1233724">
                  <a:extLst>
                    <a:ext uri="{9D8B030D-6E8A-4147-A177-3AD203B41FA5}">
                      <a16:colId xmlns:a16="http://schemas.microsoft.com/office/drawing/2014/main" val="1574515247"/>
                    </a:ext>
                  </a:extLst>
                </a:gridCol>
                <a:gridCol w="1233724">
                  <a:extLst>
                    <a:ext uri="{9D8B030D-6E8A-4147-A177-3AD203B41FA5}">
                      <a16:colId xmlns:a16="http://schemas.microsoft.com/office/drawing/2014/main" val="3012182045"/>
                    </a:ext>
                  </a:extLst>
                </a:gridCol>
                <a:gridCol w="1233724">
                  <a:extLst>
                    <a:ext uri="{9D8B030D-6E8A-4147-A177-3AD203B41FA5}">
                      <a16:colId xmlns:a16="http://schemas.microsoft.com/office/drawing/2014/main" val="210178746"/>
                    </a:ext>
                  </a:extLst>
                </a:gridCol>
              </a:tblGrid>
              <a:tr h="884323">
                <a:tc>
                  <a:txBody>
                    <a:bodyPr/>
                    <a:lstStyle/>
                    <a:p>
                      <a:endParaRPr lang="en-FI" dirty="0"/>
                    </a:p>
                  </a:txBody>
                  <a:tcPr>
                    <a:lnL w="12700" cap="flat" cmpd="sng" algn="ctr">
                      <a:no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lang="en-FI" dirty="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endParaRPr lang="en-FI" dirty="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endParaRPr lang="en-FI" dirty="0">
                        <a:solidFill>
                          <a:schemeClr val="tx2"/>
                        </a:solidFill>
                      </a:endParaRPr>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endParaRPr lang="en-FI" dirty="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endParaRPr lang="en-FI" dirty="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endParaRPr lang="en-FI" dirty="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endParaRPr lang="en-FI" dirty="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endParaRPr lang="en-FI" dirty="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1696272585"/>
                  </a:ext>
                </a:extLst>
              </a:tr>
              <a:tr h="877706">
                <a:tc>
                  <a:txBody>
                    <a:bodyPr/>
                    <a:lstStyle/>
                    <a:p>
                      <a:endParaRPr lang="en-FI"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endParaRPr lang="fi-FI" sz="1300" dirty="0">
                        <a:solidFill>
                          <a:schemeClr val="bg1">
                            <a:lumMod val="95000"/>
                          </a:schemeClr>
                        </a:solidFill>
                        <a:highlight>
                          <a:srgbClr val="F5F5F5"/>
                        </a:highlight>
                      </a:endParaRPr>
                    </a:p>
                  </a:txBody>
                  <a:tcPr>
                    <a:lnL w="12700" cap="flat" cmpd="sng" algn="ctr">
                      <a:no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fi-FI" sz="1300" b="0" dirty="0">
                        <a:ln w="3175">
                          <a:solidFill>
                            <a:schemeClr val="tx1"/>
                          </a:solidFill>
                        </a:ln>
                        <a:latin typeface="+mn-lt"/>
                      </a:endParaRPr>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635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84139928"/>
                  </a:ext>
                </a:extLst>
              </a:tr>
              <a:tr h="877706">
                <a:tc>
                  <a:txBody>
                    <a:bodyPr/>
                    <a:lstStyle/>
                    <a:p>
                      <a:endParaRPr lang="en-FI"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lang="en-FI" dirty="0"/>
                    </a:p>
                  </a:txBody>
                  <a:tcPr>
                    <a:lnL w="12700" cap="flat" cmpd="sng" algn="ctr">
                      <a:no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21442147"/>
                  </a:ext>
                </a:extLst>
              </a:tr>
              <a:tr h="877706">
                <a:tc>
                  <a:txBody>
                    <a:bodyPr/>
                    <a:lstStyle/>
                    <a:p>
                      <a:endParaRPr lang="en-FI"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endParaRPr lang="fi-FI" sz="1300" dirty="0"/>
                    </a:p>
                  </a:txBody>
                  <a:tcPr>
                    <a:lnL w="12700" cap="flat" cmpd="sng" algn="ctr">
                      <a:no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04737355"/>
                  </a:ext>
                </a:extLst>
              </a:tr>
              <a:tr h="877706">
                <a:tc>
                  <a:txBody>
                    <a:bodyPr/>
                    <a:lstStyle/>
                    <a:p>
                      <a:endParaRPr lang="en-FI"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lang="en-FI" dirty="0"/>
                    </a:p>
                  </a:txBody>
                  <a:tcPr>
                    <a:lnL w="12700" cap="flat" cmpd="sng" algn="ctr">
                      <a:no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FI" sz="130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FI" sz="130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FI" sz="130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84717586"/>
                  </a:ext>
                </a:extLst>
              </a:tr>
              <a:tr h="877706">
                <a:tc>
                  <a:txBody>
                    <a:bodyPr/>
                    <a:lstStyle/>
                    <a:p>
                      <a:endParaRPr lang="en-FI"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lang="en-FI" dirty="0"/>
                    </a:p>
                  </a:txBody>
                  <a:tcPr>
                    <a:lnL w="12700" cap="flat" cmpd="sng" algn="ctr">
                      <a:no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fi-FI" sz="130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fi-FI" sz="130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fi-FI" sz="130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11744941"/>
                  </a:ext>
                </a:extLst>
              </a:tr>
            </a:tbl>
          </a:graphicData>
        </a:graphic>
      </p:graphicFrame>
      <p:grpSp>
        <p:nvGrpSpPr>
          <p:cNvPr id="3" name="Group 2">
            <a:extLst>
              <a:ext uri="{FF2B5EF4-FFF2-40B4-BE49-F238E27FC236}">
                <a16:creationId xmlns:a16="http://schemas.microsoft.com/office/drawing/2014/main" id="{4BB65E01-C664-4348-97DD-0F470D11F266}"/>
              </a:ext>
            </a:extLst>
          </p:cNvPr>
          <p:cNvGrpSpPr/>
          <p:nvPr/>
        </p:nvGrpSpPr>
        <p:grpSpPr>
          <a:xfrm>
            <a:off x="2103181" y="1189417"/>
            <a:ext cx="7985637" cy="474255"/>
            <a:chOff x="2842981" y="334035"/>
            <a:chExt cx="7985637" cy="474255"/>
          </a:xfrm>
        </p:grpSpPr>
        <p:sp>
          <p:nvSpPr>
            <p:cNvPr id="32" name="TextBox 31">
              <a:extLst>
                <a:ext uri="{FF2B5EF4-FFF2-40B4-BE49-F238E27FC236}">
                  <a16:creationId xmlns:a16="http://schemas.microsoft.com/office/drawing/2014/main" id="{72807D4E-ADF1-4BEB-986F-80881AC29F69}"/>
                </a:ext>
              </a:extLst>
            </p:cNvPr>
            <p:cNvSpPr txBox="1"/>
            <p:nvPr/>
          </p:nvSpPr>
          <p:spPr>
            <a:xfrm>
              <a:off x="8620660" y="438959"/>
              <a:ext cx="790601" cy="276999"/>
            </a:xfrm>
            <a:prstGeom prst="rect">
              <a:avLst/>
            </a:prstGeom>
            <a:noFill/>
          </p:spPr>
          <p:txBody>
            <a:bodyPr wrap="square" rtlCol="0">
              <a:spAutoFit/>
            </a:bodyPr>
            <a:lstStyle/>
            <a:p>
              <a:endParaRPr lang="en-US" sz="1200" b="1"/>
            </a:p>
          </p:txBody>
        </p:sp>
        <p:sp>
          <p:nvSpPr>
            <p:cNvPr id="33" name="TextBox 32">
              <a:extLst>
                <a:ext uri="{FF2B5EF4-FFF2-40B4-BE49-F238E27FC236}">
                  <a16:creationId xmlns:a16="http://schemas.microsoft.com/office/drawing/2014/main" id="{46DEF35F-2413-4E59-8740-833EFEB33C3B}"/>
                </a:ext>
              </a:extLst>
            </p:cNvPr>
            <p:cNvSpPr txBox="1"/>
            <p:nvPr/>
          </p:nvSpPr>
          <p:spPr>
            <a:xfrm>
              <a:off x="10092519" y="426369"/>
              <a:ext cx="736099" cy="276999"/>
            </a:xfrm>
            <a:prstGeom prst="rect">
              <a:avLst/>
            </a:prstGeom>
            <a:noFill/>
          </p:spPr>
          <p:txBody>
            <a:bodyPr wrap="square" rtlCol="0">
              <a:spAutoFit/>
            </a:bodyPr>
            <a:lstStyle/>
            <a:p>
              <a:endParaRPr lang="en-US" sz="1200" b="1"/>
            </a:p>
          </p:txBody>
        </p:sp>
        <p:sp>
          <p:nvSpPr>
            <p:cNvPr id="52" name="TextBox 51">
              <a:extLst>
                <a:ext uri="{FF2B5EF4-FFF2-40B4-BE49-F238E27FC236}">
                  <a16:creationId xmlns:a16="http://schemas.microsoft.com/office/drawing/2014/main" id="{23F32DDD-0919-4659-8393-047CC31792F2}"/>
                </a:ext>
              </a:extLst>
            </p:cNvPr>
            <p:cNvSpPr txBox="1"/>
            <p:nvPr/>
          </p:nvSpPr>
          <p:spPr>
            <a:xfrm>
              <a:off x="2842981" y="346624"/>
              <a:ext cx="1135247" cy="461665"/>
            </a:xfrm>
            <a:prstGeom prst="rect">
              <a:avLst/>
            </a:prstGeom>
            <a:noFill/>
          </p:spPr>
          <p:txBody>
            <a:bodyPr wrap="square" rtlCol="0">
              <a:spAutoFit/>
            </a:bodyPr>
            <a:lstStyle/>
            <a:p>
              <a:r>
                <a:rPr lang="en-US" sz="1200" b="1"/>
                <a:t>Innovation Mapping</a:t>
              </a:r>
            </a:p>
          </p:txBody>
        </p:sp>
        <p:sp>
          <p:nvSpPr>
            <p:cNvPr id="53" name="TextBox 52">
              <a:extLst>
                <a:ext uri="{FF2B5EF4-FFF2-40B4-BE49-F238E27FC236}">
                  <a16:creationId xmlns:a16="http://schemas.microsoft.com/office/drawing/2014/main" id="{9C099F74-FE78-4329-B5AB-D31916DCF12A}"/>
                </a:ext>
              </a:extLst>
            </p:cNvPr>
            <p:cNvSpPr txBox="1"/>
            <p:nvPr/>
          </p:nvSpPr>
          <p:spPr>
            <a:xfrm>
              <a:off x="4087515" y="334035"/>
              <a:ext cx="984565" cy="461665"/>
            </a:xfrm>
            <a:prstGeom prst="rect">
              <a:avLst/>
            </a:prstGeom>
            <a:noFill/>
          </p:spPr>
          <p:txBody>
            <a:bodyPr wrap="square" rtlCol="0">
              <a:spAutoFit/>
            </a:bodyPr>
            <a:lstStyle/>
            <a:p>
              <a:r>
                <a:rPr lang="en-US" sz="1200" b="1"/>
                <a:t>Design Thinking</a:t>
              </a:r>
            </a:p>
          </p:txBody>
        </p:sp>
        <p:sp>
          <p:nvSpPr>
            <p:cNvPr id="54" name="TextBox 53">
              <a:extLst>
                <a:ext uri="{FF2B5EF4-FFF2-40B4-BE49-F238E27FC236}">
                  <a16:creationId xmlns:a16="http://schemas.microsoft.com/office/drawing/2014/main" id="{A338E9FC-5A0D-44A6-9B8C-0CD0DDC214F0}"/>
                </a:ext>
              </a:extLst>
            </p:cNvPr>
            <p:cNvSpPr txBox="1"/>
            <p:nvPr/>
          </p:nvSpPr>
          <p:spPr>
            <a:xfrm>
              <a:off x="5231523" y="346625"/>
              <a:ext cx="1000595" cy="461665"/>
            </a:xfrm>
            <a:prstGeom prst="rect">
              <a:avLst/>
            </a:prstGeom>
            <a:noFill/>
          </p:spPr>
          <p:txBody>
            <a:bodyPr wrap="square" rtlCol="0">
              <a:spAutoFit/>
            </a:bodyPr>
            <a:lstStyle/>
            <a:p>
              <a:r>
                <a:rPr lang="en-US" sz="1200" b="1"/>
                <a:t>Design Sprints</a:t>
              </a:r>
            </a:p>
          </p:txBody>
        </p:sp>
        <p:sp>
          <p:nvSpPr>
            <p:cNvPr id="55" name="TextBox 54">
              <a:extLst>
                <a:ext uri="{FF2B5EF4-FFF2-40B4-BE49-F238E27FC236}">
                  <a16:creationId xmlns:a16="http://schemas.microsoft.com/office/drawing/2014/main" id="{7EA7E5B4-6DD8-46E7-8EE5-AC6CD37BA502}"/>
                </a:ext>
              </a:extLst>
            </p:cNvPr>
            <p:cNvSpPr txBox="1"/>
            <p:nvPr/>
          </p:nvSpPr>
          <p:spPr>
            <a:xfrm>
              <a:off x="7198494" y="432036"/>
              <a:ext cx="740908" cy="276999"/>
            </a:xfrm>
            <a:prstGeom prst="rect">
              <a:avLst/>
            </a:prstGeom>
            <a:noFill/>
          </p:spPr>
          <p:txBody>
            <a:bodyPr wrap="square" rtlCol="0">
              <a:spAutoFit/>
            </a:bodyPr>
            <a:lstStyle/>
            <a:p>
              <a:endParaRPr lang="en-US" sz="1200" b="1"/>
            </a:p>
          </p:txBody>
        </p:sp>
      </p:grpSp>
      <p:grpSp>
        <p:nvGrpSpPr>
          <p:cNvPr id="2" name="Group 1">
            <a:extLst>
              <a:ext uri="{FF2B5EF4-FFF2-40B4-BE49-F238E27FC236}">
                <a16:creationId xmlns:a16="http://schemas.microsoft.com/office/drawing/2014/main" id="{D8B2C416-5E72-46D8-A90F-8335371FCA59}"/>
              </a:ext>
            </a:extLst>
          </p:cNvPr>
          <p:cNvGrpSpPr/>
          <p:nvPr/>
        </p:nvGrpSpPr>
        <p:grpSpPr>
          <a:xfrm>
            <a:off x="608096" y="2137323"/>
            <a:ext cx="1437212" cy="3912453"/>
            <a:chOff x="987163" y="1114674"/>
            <a:chExt cx="1437212" cy="3912453"/>
          </a:xfrm>
        </p:grpSpPr>
        <p:sp>
          <p:nvSpPr>
            <p:cNvPr id="34" name="TextBox 33">
              <a:extLst>
                <a:ext uri="{FF2B5EF4-FFF2-40B4-BE49-F238E27FC236}">
                  <a16:creationId xmlns:a16="http://schemas.microsoft.com/office/drawing/2014/main" id="{52A6C0BB-15B8-4FAE-B437-16D72B5D7BE5}"/>
                </a:ext>
              </a:extLst>
            </p:cNvPr>
            <p:cNvSpPr txBox="1"/>
            <p:nvPr/>
          </p:nvSpPr>
          <p:spPr>
            <a:xfrm>
              <a:off x="1103710" y="1888720"/>
              <a:ext cx="1179198" cy="461665"/>
            </a:xfrm>
            <a:prstGeom prst="rect">
              <a:avLst/>
            </a:prstGeom>
            <a:noFill/>
          </p:spPr>
          <p:txBody>
            <a:bodyPr wrap="square" rtlCol="0">
              <a:spAutoFit/>
            </a:bodyPr>
            <a:lstStyle/>
            <a:p>
              <a:r>
                <a:rPr lang="en-US" sz="1200" b="1" dirty="0"/>
                <a:t>Advocacy and screening</a:t>
              </a:r>
            </a:p>
          </p:txBody>
        </p:sp>
        <p:sp>
          <p:nvSpPr>
            <p:cNvPr id="35" name="TextBox 34">
              <a:extLst>
                <a:ext uri="{FF2B5EF4-FFF2-40B4-BE49-F238E27FC236}">
                  <a16:creationId xmlns:a16="http://schemas.microsoft.com/office/drawing/2014/main" id="{C28592DE-6046-4BC3-B3B9-D6DD50F15F3F}"/>
                </a:ext>
              </a:extLst>
            </p:cNvPr>
            <p:cNvSpPr txBox="1"/>
            <p:nvPr/>
          </p:nvSpPr>
          <p:spPr>
            <a:xfrm>
              <a:off x="987163" y="4519295"/>
              <a:ext cx="1216909" cy="461665"/>
            </a:xfrm>
            <a:prstGeom prst="rect">
              <a:avLst/>
            </a:prstGeom>
            <a:noFill/>
          </p:spPr>
          <p:txBody>
            <a:bodyPr wrap="square" rtlCol="0">
              <a:spAutoFit/>
            </a:bodyPr>
            <a:lstStyle/>
            <a:p>
              <a:r>
                <a:rPr lang="en-US" sz="1200" b="1" dirty="0"/>
                <a:t>Diffusion and implementation</a:t>
              </a:r>
            </a:p>
          </p:txBody>
        </p:sp>
        <p:sp>
          <p:nvSpPr>
            <p:cNvPr id="41" name="TextBox 40">
              <a:extLst>
                <a:ext uri="{FF2B5EF4-FFF2-40B4-BE49-F238E27FC236}">
                  <a16:creationId xmlns:a16="http://schemas.microsoft.com/office/drawing/2014/main" id="{53C0DBBD-EF8A-49B5-9A18-DABD5713B306}"/>
                </a:ext>
              </a:extLst>
            </p:cNvPr>
            <p:cNvSpPr txBox="1"/>
            <p:nvPr/>
          </p:nvSpPr>
          <p:spPr>
            <a:xfrm flipH="1">
              <a:off x="1094953" y="2013330"/>
              <a:ext cx="1109119" cy="276999"/>
            </a:xfrm>
            <a:prstGeom prst="rect">
              <a:avLst/>
            </a:prstGeom>
            <a:noFill/>
          </p:spPr>
          <p:txBody>
            <a:bodyPr wrap="square" rtlCol="0">
              <a:spAutoFit/>
            </a:bodyPr>
            <a:lstStyle/>
            <a:p>
              <a:endParaRPr lang="en-US" sz="1200" b="1" dirty="0"/>
            </a:p>
          </p:txBody>
        </p:sp>
        <p:sp>
          <p:nvSpPr>
            <p:cNvPr id="42" name="TextBox 41">
              <a:extLst>
                <a:ext uri="{FF2B5EF4-FFF2-40B4-BE49-F238E27FC236}">
                  <a16:creationId xmlns:a16="http://schemas.microsoft.com/office/drawing/2014/main" id="{FA0199D2-266E-4F8C-A0DE-95638CF49B19}"/>
                </a:ext>
              </a:extLst>
            </p:cNvPr>
            <p:cNvSpPr txBox="1"/>
            <p:nvPr/>
          </p:nvSpPr>
          <p:spPr>
            <a:xfrm>
              <a:off x="1073866" y="1114674"/>
              <a:ext cx="1262886" cy="461665"/>
            </a:xfrm>
            <a:prstGeom prst="rect">
              <a:avLst/>
            </a:prstGeom>
            <a:noFill/>
          </p:spPr>
          <p:txBody>
            <a:bodyPr wrap="square" rtlCol="0">
              <a:spAutoFit/>
            </a:bodyPr>
            <a:lstStyle/>
            <a:p>
              <a:r>
                <a:rPr lang="en-US" sz="1200" b="1" dirty="0"/>
                <a:t>Idea generation and mobilization</a:t>
              </a:r>
            </a:p>
          </p:txBody>
        </p:sp>
        <p:sp>
          <p:nvSpPr>
            <p:cNvPr id="59" name="TextBox 58">
              <a:extLst>
                <a:ext uri="{FF2B5EF4-FFF2-40B4-BE49-F238E27FC236}">
                  <a16:creationId xmlns:a16="http://schemas.microsoft.com/office/drawing/2014/main" id="{81B84EB1-1B9C-4E8F-A617-FBB2B4A163F8}"/>
                </a:ext>
              </a:extLst>
            </p:cNvPr>
            <p:cNvSpPr txBox="1"/>
            <p:nvPr/>
          </p:nvSpPr>
          <p:spPr>
            <a:xfrm>
              <a:off x="1068200" y="2759193"/>
              <a:ext cx="1262887" cy="276999"/>
            </a:xfrm>
            <a:prstGeom prst="rect">
              <a:avLst/>
            </a:prstGeom>
            <a:noFill/>
          </p:spPr>
          <p:txBody>
            <a:bodyPr wrap="square" rtlCol="0">
              <a:spAutoFit/>
            </a:bodyPr>
            <a:lstStyle/>
            <a:p>
              <a:r>
                <a:rPr lang="en-US" sz="1200" b="1" dirty="0"/>
                <a:t>Experimentation</a:t>
              </a:r>
            </a:p>
          </p:txBody>
        </p:sp>
        <p:sp>
          <p:nvSpPr>
            <p:cNvPr id="60" name="TextBox 59">
              <a:extLst>
                <a:ext uri="{FF2B5EF4-FFF2-40B4-BE49-F238E27FC236}">
                  <a16:creationId xmlns:a16="http://schemas.microsoft.com/office/drawing/2014/main" id="{B777C99A-3D6F-47D6-A8CE-DA65C33A78A3}"/>
                </a:ext>
              </a:extLst>
            </p:cNvPr>
            <p:cNvSpPr txBox="1"/>
            <p:nvPr/>
          </p:nvSpPr>
          <p:spPr>
            <a:xfrm>
              <a:off x="1031214" y="3666849"/>
              <a:ext cx="1393161" cy="276999"/>
            </a:xfrm>
            <a:prstGeom prst="rect">
              <a:avLst/>
            </a:prstGeom>
            <a:noFill/>
          </p:spPr>
          <p:txBody>
            <a:bodyPr wrap="square" rtlCol="0">
              <a:spAutoFit/>
            </a:bodyPr>
            <a:lstStyle/>
            <a:p>
              <a:r>
                <a:rPr lang="en-US" sz="1200" b="1" dirty="0"/>
                <a:t>Commercialization</a:t>
              </a:r>
            </a:p>
          </p:txBody>
        </p:sp>
        <p:sp>
          <p:nvSpPr>
            <p:cNvPr id="61" name="TextBox 60">
              <a:extLst>
                <a:ext uri="{FF2B5EF4-FFF2-40B4-BE49-F238E27FC236}">
                  <a16:creationId xmlns:a16="http://schemas.microsoft.com/office/drawing/2014/main" id="{54ADDD35-3DDB-4DB9-92F0-49BB1C93B799}"/>
                </a:ext>
              </a:extLst>
            </p:cNvPr>
            <p:cNvSpPr txBox="1"/>
            <p:nvPr/>
          </p:nvSpPr>
          <p:spPr>
            <a:xfrm>
              <a:off x="1094953" y="4750128"/>
              <a:ext cx="1265684" cy="276999"/>
            </a:xfrm>
            <a:prstGeom prst="rect">
              <a:avLst/>
            </a:prstGeom>
            <a:noFill/>
          </p:spPr>
          <p:txBody>
            <a:bodyPr wrap="square" rtlCol="0">
              <a:spAutoFit/>
            </a:bodyPr>
            <a:lstStyle/>
            <a:p>
              <a:endParaRPr lang="en-US" sz="1200" b="1" dirty="0"/>
            </a:p>
          </p:txBody>
        </p:sp>
      </p:grpSp>
      <p:sp>
        <p:nvSpPr>
          <p:cNvPr id="20" name="TextBox 19">
            <a:extLst>
              <a:ext uri="{FF2B5EF4-FFF2-40B4-BE49-F238E27FC236}">
                <a16:creationId xmlns:a16="http://schemas.microsoft.com/office/drawing/2014/main" id="{8F4C4CB6-3429-1441-8EA8-F22088289436}"/>
              </a:ext>
            </a:extLst>
          </p:cNvPr>
          <p:cNvSpPr txBox="1"/>
          <p:nvPr/>
        </p:nvSpPr>
        <p:spPr>
          <a:xfrm>
            <a:off x="5484988" y="1219134"/>
            <a:ext cx="1000595" cy="276999"/>
          </a:xfrm>
          <a:prstGeom prst="rect">
            <a:avLst/>
          </a:prstGeom>
          <a:noFill/>
        </p:spPr>
        <p:txBody>
          <a:bodyPr wrap="square" rtlCol="0">
            <a:spAutoFit/>
          </a:bodyPr>
          <a:lstStyle/>
          <a:p>
            <a:r>
              <a:rPr lang="en-US" sz="1200" b="1"/>
              <a:t>Hackathons</a:t>
            </a:r>
          </a:p>
        </p:txBody>
      </p:sp>
      <p:sp>
        <p:nvSpPr>
          <p:cNvPr id="21" name="TextBox 20">
            <a:extLst>
              <a:ext uri="{FF2B5EF4-FFF2-40B4-BE49-F238E27FC236}">
                <a16:creationId xmlns:a16="http://schemas.microsoft.com/office/drawing/2014/main" id="{5FE6E42F-8A05-2F40-87CC-C1AC8CD5695E}"/>
              </a:ext>
            </a:extLst>
          </p:cNvPr>
          <p:cNvSpPr txBox="1"/>
          <p:nvPr/>
        </p:nvSpPr>
        <p:spPr>
          <a:xfrm>
            <a:off x="6699663" y="1183074"/>
            <a:ext cx="1000595" cy="461665"/>
          </a:xfrm>
          <a:prstGeom prst="rect">
            <a:avLst/>
          </a:prstGeom>
          <a:noFill/>
        </p:spPr>
        <p:txBody>
          <a:bodyPr wrap="square" rtlCol="0">
            <a:spAutoFit/>
          </a:bodyPr>
          <a:lstStyle/>
          <a:p>
            <a:r>
              <a:rPr lang="en-US" sz="1200" b="1"/>
              <a:t>Agile Thinking</a:t>
            </a:r>
          </a:p>
        </p:txBody>
      </p:sp>
      <p:sp>
        <p:nvSpPr>
          <p:cNvPr id="22" name="TextBox 21">
            <a:extLst>
              <a:ext uri="{FF2B5EF4-FFF2-40B4-BE49-F238E27FC236}">
                <a16:creationId xmlns:a16="http://schemas.microsoft.com/office/drawing/2014/main" id="{2C1E7C2C-9512-D849-8E8F-88DFEA95A12C}"/>
              </a:ext>
            </a:extLst>
          </p:cNvPr>
          <p:cNvSpPr txBox="1"/>
          <p:nvPr/>
        </p:nvSpPr>
        <p:spPr>
          <a:xfrm>
            <a:off x="8033359" y="1183964"/>
            <a:ext cx="1000595" cy="461665"/>
          </a:xfrm>
          <a:prstGeom prst="rect">
            <a:avLst/>
          </a:prstGeom>
          <a:noFill/>
        </p:spPr>
        <p:txBody>
          <a:bodyPr wrap="square" rtlCol="0">
            <a:spAutoFit/>
          </a:bodyPr>
          <a:lstStyle/>
          <a:p>
            <a:r>
              <a:rPr lang="en-US" sz="1200" b="1"/>
              <a:t>Blue Ocean Strategy</a:t>
            </a:r>
          </a:p>
        </p:txBody>
      </p:sp>
      <p:sp>
        <p:nvSpPr>
          <p:cNvPr id="23" name="TextBox 22">
            <a:extLst>
              <a:ext uri="{FF2B5EF4-FFF2-40B4-BE49-F238E27FC236}">
                <a16:creationId xmlns:a16="http://schemas.microsoft.com/office/drawing/2014/main" id="{C0B414F6-1089-D343-858E-3BA402F456EC}"/>
              </a:ext>
            </a:extLst>
          </p:cNvPr>
          <p:cNvSpPr txBox="1"/>
          <p:nvPr/>
        </p:nvSpPr>
        <p:spPr>
          <a:xfrm>
            <a:off x="9334601" y="1183074"/>
            <a:ext cx="1000595" cy="461665"/>
          </a:xfrm>
          <a:prstGeom prst="rect">
            <a:avLst/>
          </a:prstGeom>
          <a:noFill/>
        </p:spPr>
        <p:txBody>
          <a:bodyPr wrap="square" rtlCol="0">
            <a:spAutoFit/>
          </a:bodyPr>
          <a:lstStyle/>
          <a:p>
            <a:r>
              <a:rPr lang="en-US" sz="1200" b="1"/>
              <a:t>Jobs To Be Done</a:t>
            </a:r>
          </a:p>
        </p:txBody>
      </p:sp>
    </p:spTree>
    <p:extLst>
      <p:ext uri="{BB962C8B-B14F-4D97-AF65-F5344CB8AC3E}">
        <p14:creationId xmlns:p14="http://schemas.microsoft.com/office/powerpoint/2010/main" val="42892673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31" name="Table 85">
            <a:extLst>
              <a:ext uri="{FF2B5EF4-FFF2-40B4-BE49-F238E27FC236}">
                <a16:creationId xmlns:a16="http://schemas.microsoft.com/office/drawing/2014/main" id="{7E9AF683-3AAD-4C37-B356-86ECF6F006E5}"/>
              </a:ext>
            </a:extLst>
          </p:cNvPr>
          <p:cNvGraphicFramePr>
            <a:graphicFrameLocks noGrp="1"/>
          </p:cNvGraphicFramePr>
          <p:nvPr>
            <p:extLst>
              <p:ext uri="{D42A27DB-BD31-4B8C-83A1-F6EECF244321}">
                <p14:modId xmlns:p14="http://schemas.microsoft.com/office/powerpoint/2010/main" val="3387285687"/>
              </p:ext>
            </p:extLst>
          </p:nvPr>
        </p:nvGraphicFramePr>
        <p:xfrm>
          <a:off x="555561" y="980728"/>
          <a:ext cx="11080878" cy="4320480"/>
        </p:xfrm>
        <a:graphic>
          <a:graphicData uri="http://schemas.openxmlformats.org/drawingml/2006/table">
            <a:tbl>
              <a:tblPr firstRow="1" bandRow="1">
                <a:effectLst>
                  <a:outerShdw blurRad="50800" dist="38100" dir="2700000" algn="tl" rotWithShape="0">
                    <a:prstClr val="black">
                      <a:alpha val="19000"/>
                    </a:prstClr>
                  </a:outerShdw>
                </a:effectLst>
                <a:tableStyleId>{69012ECD-51FC-41F1-AA8D-1B2483CD663E}</a:tableStyleId>
              </a:tblPr>
              <a:tblGrid>
                <a:gridCol w="1451125">
                  <a:extLst>
                    <a:ext uri="{9D8B030D-6E8A-4147-A177-3AD203B41FA5}">
                      <a16:colId xmlns:a16="http://schemas.microsoft.com/office/drawing/2014/main" val="1328775262"/>
                    </a:ext>
                  </a:extLst>
                </a:gridCol>
                <a:gridCol w="1208994">
                  <a:extLst>
                    <a:ext uri="{9D8B030D-6E8A-4147-A177-3AD203B41FA5}">
                      <a16:colId xmlns:a16="http://schemas.microsoft.com/office/drawing/2014/main" val="2260453747"/>
                    </a:ext>
                  </a:extLst>
                </a:gridCol>
                <a:gridCol w="1080120">
                  <a:extLst>
                    <a:ext uri="{9D8B030D-6E8A-4147-A177-3AD203B41FA5}">
                      <a16:colId xmlns:a16="http://schemas.microsoft.com/office/drawing/2014/main" val="2063616678"/>
                    </a:ext>
                  </a:extLst>
                </a:gridCol>
                <a:gridCol w="1179565">
                  <a:extLst>
                    <a:ext uri="{9D8B030D-6E8A-4147-A177-3AD203B41FA5}">
                      <a16:colId xmlns:a16="http://schemas.microsoft.com/office/drawing/2014/main" val="618825679"/>
                    </a:ext>
                  </a:extLst>
                </a:gridCol>
                <a:gridCol w="1229951">
                  <a:extLst>
                    <a:ext uri="{9D8B030D-6E8A-4147-A177-3AD203B41FA5}">
                      <a16:colId xmlns:a16="http://schemas.microsoft.com/office/drawing/2014/main" val="3453217654"/>
                    </a:ext>
                  </a:extLst>
                </a:gridCol>
                <a:gridCol w="1229951">
                  <a:extLst>
                    <a:ext uri="{9D8B030D-6E8A-4147-A177-3AD203B41FA5}">
                      <a16:colId xmlns:a16="http://schemas.microsoft.com/office/drawing/2014/main" val="3986379035"/>
                    </a:ext>
                  </a:extLst>
                </a:gridCol>
                <a:gridCol w="1233724">
                  <a:extLst>
                    <a:ext uri="{9D8B030D-6E8A-4147-A177-3AD203B41FA5}">
                      <a16:colId xmlns:a16="http://schemas.microsoft.com/office/drawing/2014/main" val="1574515247"/>
                    </a:ext>
                  </a:extLst>
                </a:gridCol>
                <a:gridCol w="1233724">
                  <a:extLst>
                    <a:ext uri="{9D8B030D-6E8A-4147-A177-3AD203B41FA5}">
                      <a16:colId xmlns:a16="http://schemas.microsoft.com/office/drawing/2014/main" val="3012182045"/>
                    </a:ext>
                  </a:extLst>
                </a:gridCol>
                <a:gridCol w="1233724">
                  <a:extLst>
                    <a:ext uri="{9D8B030D-6E8A-4147-A177-3AD203B41FA5}">
                      <a16:colId xmlns:a16="http://schemas.microsoft.com/office/drawing/2014/main" val="210178746"/>
                    </a:ext>
                  </a:extLst>
                </a:gridCol>
              </a:tblGrid>
              <a:tr h="884323">
                <a:tc>
                  <a:txBody>
                    <a:bodyPr/>
                    <a:lstStyle/>
                    <a:p>
                      <a:endParaRPr lang="en-FI" dirty="0"/>
                    </a:p>
                  </a:txBody>
                  <a:tcPr>
                    <a:lnL w="12700" cap="flat" cmpd="sng" algn="ctr">
                      <a:no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FI" dirty="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FI" dirty="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FI" dirty="0">
                        <a:solidFill>
                          <a:schemeClr val="tx2"/>
                        </a:solidFill>
                      </a:endParaRPr>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FI" dirty="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FI" dirty="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FI" dirty="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FI" dirty="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FI" dirty="0"/>
                    </a:p>
                    <a:p>
                      <a:endParaRPr lang="en-FI" dirty="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1696272585"/>
                  </a:ext>
                </a:extLst>
              </a:tr>
              <a:tr h="771861">
                <a:tc>
                  <a:txBody>
                    <a:bodyPr/>
                    <a:lstStyle/>
                    <a:p>
                      <a:endParaRPr lang="en-FI"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endParaRPr lang="fi-FI" sz="1300" dirty="0">
                        <a:solidFill>
                          <a:schemeClr val="bg1">
                            <a:lumMod val="95000"/>
                          </a:schemeClr>
                        </a:solidFill>
                        <a:highlight>
                          <a:srgbClr val="F5F5F5"/>
                        </a:highlight>
                      </a:endParaRPr>
                    </a:p>
                  </a:txBody>
                  <a:tcPr>
                    <a:lnL w="12700" cap="flat" cmpd="sng" algn="ctr">
                      <a:no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fi-FI" sz="1300" b="0" dirty="0">
                        <a:ln w="3175">
                          <a:solidFill>
                            <a:schemeClr val="tx1"/>
                          </a:solidFill>
                        </a:ln>
                        <a:latin typeface="+mn-lt"/>
                      </a:endParaRPr>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635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84139928"/>
                  </a:ext>
                </a:extLst>
              </a:tr>
              <a:tr h="614235">
                <a:tc>
                  <a:txBody>
                    <a:bodyPr/>
                    <a:lstStyle/>
                    <a:p>
                      <a:endParaRPr lang="en-FI"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endParaRPr lang="en-FI" dirty="0"/>
                    </a:p>
                  </a:txBody>
                  <a:tcPr>
                    <a:lnL w="12700" cap="flat" cmpd="sng" algn="ctr">
                      <a:no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21442147"/>
                  </a:ext>
                </a:extLst>
              </a:tr>
              <a:tr h="648072">
                <a:tc>
                  <a:txBody>
                    <a:bodyPr/>
                    <a:lstStyle/>
                    <a:p>
                      <a:endParaRPr lang="en-FI"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endParaRPr lang="fi-FI" sz="1300" dirty="0"/>
                    </a:p>
                  </a:txBody>
                  <a:tcPr>
                    <a:lnL w="12700" cap="flat" cmpd="sng" algn="ctr">
                      <a:no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04737355"/>
                  </a:ext>
                </a:extLst>
              </a:tr>
              <a:tr h="681909">
                <a:tc>
                  <a:txBody>
                    <a:bodyPr/>
                    <a:lstStyle/>
                    <a:p>
                      <a:endParaRPr lang="en-FI"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endParaRPr lang="en-FI" dirty="0"/>
                    </a:p>
                  </a:txBody>
                  <a:tcPr>
                    <a:lnL w="12700" cap="flat" cmpd="sng" algn="ctr">
                      <a:no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FI" sz="130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FI" sz="130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FI" sz="130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84717586"/>
                  </a:ext>
                </a:extLst>
              </a:tr>
              <a:tr h="720080">
                <a:tc>
                  <a:txBody>
                    <a:bodyPr/>
                    <a:lstStyle/>
                    <a:p>
                      <a:endParaRPr lang="en-FI"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endParaRPr lang="en-FI" dirty="0"/>
                    </a:p>
                  </a:txBody>
                  <a:tcPr>
                    <a:lnL w="12700" cap="flat" cmpd="sng" algn="ctr">
                      <a:no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FI"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fi-FI" sz="130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fi-FI" sz="130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fi-FI" sz="130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11744941"/>
                  </a:ext>
                </a:extLst>
              </a:tr>
            </a:tbl>
          </a:graphicData>
        </a:graphic>
      </p:graphicFrame>
      <p:grpSp>
        <p:nvGrpSpPr>
          <p:cNvPr id="3" name="Group 2">
            <a:extLst>
              <a:ext uri="{FF2B5EF4-FFF2-40B4-BE49-F238E27FC236}">
                <a16:creationId xmlns:a16="http://schemas.microsoft.com/office/drawing/2014/main" id="{4BB65E01-C664-4348-97DD-0F470D11F266}"/>
              </a:ext>
            </a:extLst>
          </p:cNvPr>
          <p:cNvGrpSpPr/>
          <p:nvPr/>
        </p:nvGrpSpPr>
        <p:grpSpPr>
          <a:xfrm>
            <a:off x="2103181" y="1202006"/>
            <a:ext cx="7985637" cy="473819"/>
            <a:chOff x="2842981" y="346624"/>
            <a:chExt cx="7985637" cy="473819"/>
          </a:xfrm>
        </p:grpSpPr>
        <p:sp>
          <p:nvSpPr>
            <p:cNvPr id="32" name="TextBox 31">
              <a:extLst>
                <a:ext uri="{FF2B5EF4-FFF2-40B4-BE49-F238E27FC236}">
                  <a16:creationId xmlns:a16="http://schemas.microsoft.com/office/drawing/2014/main" id="{72807D4E-ADF1-4BEB-986F-80881AC29F69}"/>
                </a:ext>
              </a:extLst>
            </p:cNvPr>
            <p:cNvSpPr txBox="1"/>
            <p:nvPr/>
          </p:nvSpPr>
          <p:spPr>
            <a:xfrm>
              <a:off x="8620660" y="438959"/>
              <a:ext cx="790601" cy="276999"/>
            </a:xfrm>
            <a:prstGeom prst="rect">
              <a:avLst/>
            </a:prstGeom>
            <a:noFill/>
          </p:spPr>
          <p:txBody>
            <a:bodyPr wrap="square" rtlCol="0">
              <a:spAutoFit/>
            </a:bodyPr>
            <a:lstStyle/>
            <a:p>
              <a:endParaRPr lang="en-US" sz="1200" b="1"/>
            </a:p>
          </p:txBody>
        </p:sp>
        <p:sp>
          <p:nvSpPr>
            <p:cNvPr id="33" name="TextBox 32">
              <a:extLst>
                <a:ext uri="{FF2B5EF4-FFF2-40B4-BE49-F238E27FC236}">
                  <a16:creationId xmlns:a16="http://schemas.microsoft.com/office/drawing/2014/main" id="{46DEF35F-2413-4E59-8740-833EFEB33C3B}"/>
                </a:ext>
              </a:extLst>
            </p:cNvPr>
            <p:cNvSpPr txBox="1"/>
            <p:nvPr/>
          </p:nvSpPr>
          <p:spPr>
            <a:xfrm>
              <a:off x="10092519" y="426369"/>
              <a:ext cx="736099" cy="276999"/>
            </a:xfrm>
            <a:prstGeom prst="rect">
              <a:avLst/>
            </a:prstGeom>
            <a:noFill/>
          </p:spPr>
          <p:txBody>
            <a:bodyPr wrap="square" rtlCol="0">
              <a:spAutoFit/>
            </a:bodyPr>
            <a:lstStyle/>
            <a:p>
              <a:endParaRPr lang="en-US" sz="1200" b="1"/>
            </a:p>
          </p:txBody>
        </p:sp>
        <p:sp>
          <p:nvSpPr>
            <p:cNvPr id="52" name="TextBox 51">
              <a:extLst>
                <a:ext uri="{FF2B5EF4-FFF2-40B4-BE49-F238E27FC236}">
                  <a16:creationId xmlns:a16="http://schemas.microsoft.com/office/drawing/2014/main" id="{23F32DDD-0919-4659-8393-047CC31792F2}"/>
                </a:ext>
              </a:extLst>
            </p:cNvPr>
            <p:cNvSpPr txBox="1"/>
            <p:nvPr/>
          </p:nvSpPr>
          <p:spPr>
            <a:xfrm>
              <a:off x="2842981" y="346624"/>
              <a:ext cx="1135247" cy="461665"/>
            </a:xfrm>
            <a:prstGeom prst="rect">
              <a:avLst/>
            </a:prstGeom>
            <a:noFill/>
          </p:spPr>
          <p:txBody>
            <a:bodyPr wrap="square" rtlCol="0">
              <a:spAutoFit/>
            </a:bodyPr>
            <a:lstStyle/>
            <a:p>
              <a:pPr algn="ctr"/>
              <a:r>
                <a:rPr lang="en-US" sz="1200" b="1" dirty="0"/>
                <a:t>Innovation Mapping</a:t>
              </a:r>
            </a:p>
          </p:txBody>
        </p:sp>
        <p:sp>
          <p:nvSpPr>
            <p:cNvPr id="53" name="TextBox 52">
              <a:extLst>
                <a:ext uri="{FF2B5EF4-FFF2-40B4-BE49-F238E27FC236}">
                  <a16:creationId xmlns:a16="http://schemas.microsoft.com/office/drawing/2014/main" id="{9C099F74-FE78-4329-B5AB-D31916DCF12A}"/>
                </a:ext>
              </a:extLst>
            </p:cNvPr>
            <p:cNvSpPr txBox="1"/>
            <p:nvPr/>
          </p:nvSpPr>
          <p:spPr>
            <a:xfrm>
              <a:off x="3997033" y="356804"/>
              <a:ext cx="984565" cy="461665"/>
            </a:xfrm>
            <a:prstGeom prst="rect">
              <a:avLst/>
            </a:prstGeom>
            <a:noFill/>
          </p:spPr>
          <p:txBody>
            <a:bodyPr wrap="square" rtlCol="0">
              <a:spAutoFit/>
            </a:bodyPr>
            <a:lstStyle/>
            <a:p>
              <a:pPr algn="ctr"/>
              <a:r>
                <a:rPr lang="en-US" sz="1200" b="1" dirty="0"/>
                <a:t>Design Thinking</a:t>
              </a:r>
            </a:p>
          </p:txBody>
        </p:sp>
        <p:sp>
          <p:nvSpPr>
            <p:cNvPr id="54" name="TextBox 53">
              <a:extLst>
                <a:ext uri="{FF2B5EF4-FFF2-40B4-BE49-F238E27FC236}">
                  <a16:creationId xmlns:a16="http://schemas.microsoft.com/office/drawing/2014/main" id="{A338E9FC-5A0D-44A6-9B8C-0CD0DDC214F0}"/>
                </a:ext>
              </a:extLst>
            </p:cNvPr>
            <p:cNvSpPr txBox="1"/>
            <p:nvPr/>
          </p:nvSpPr>
          <p:spPr>
            <a:xfrm>
              <a:off x="5119387" y="358778"/>
              <a:ext cx="1000595" cy="461665"/>
            </a:xfrm>
            <a:prstGeom prst="rect">
              <a:avLst/>
            </a:prstGeom>
            <a:noFill/>
          </p:spPr>
          <p:txBody>
            <a:bodyPr wrap="square" rtlCol="0">
              <a:spAutoFit/>
            </a:bodyPr>
            <a:lstStyle/>
            <a:p>
              <a:pPr algn="ctr"/>
              <a:r>
                <a:rPr lang="en-US" sz="1200" b="1" dirty="0"/>
                <a:t>Design Sprints</a:t>
              </a:r>
            </a:p>
          </p:txBody>
        </p:sp>
        <p:sp>
          <p:nvSpPr>
            <p:cNvPr id="55" name="TextBox 54">
              <a:extLst>
                <a:ext uri="{FF2B5EF4-FFF2-40B4-BE49-F238E27FC236}">
                  <a16:creationId xmlns:a16="http://schemas.microsoft.com/office/drawing/2014/main" id="{7EA7E5B4-6DD8-46E7-8EE5-AC6CD37BA502}"/>
                </a:ext>
              </a:extLst>
            </p:cNvPr>
            <p:cNvSpPr txBox="1"/>
            <p:nvPr/>
          </p:nvSpPr>
          <p:spPr>
            <a:xfrm>
              <a:off x="7198494" y="432036"/>
              <a:ext cx="740908" cy="276999"/>
            </a:xfrm>
            <a:prstGeom prst="rect">
              <a:avLst/>
            </a:prstGeom>
            <a:noFill/>
          </p:spPr>
          <p:txBody>
            <a:bodyPr wrap="square" rtlCol="0">
              <a:spAutoFit/>
            </a:bodyPr>
            <a:lstStyle/>
            <a:p>
              <a:endParaRPr lang="en-US" sz="1200" b="1"/>
            </a:p>
          </p:txBody>
        </p:sp>
      </p:grpSp>
      <p:grpSp>
        <p:nvGrpSpPr>
          <p:cNvPr id="2" name="Group 1">
            <a:extLst>
              <a:ext uri="{FF2B5EF4-FFF2-40B4-BE49-F238E27FC236}">
                <a16:creationId xmlns:a16="http://schemas.microsoft.com/office/drawing/2014/main" id="{D8B2C416-5E72-46D8-A90F-8335371FCA59}"/>
              </a:ext>
            </a:extLst>
          </p:cNvPr>
          <p:cNvGrpSpPr/>
          <p:nvPr/>
        </p:nvGrpSpPr>
        <p:grpSpPr>
          <a:xfrm>
            <a:off x="668738" y="2060848"/>
            <a:ext cx="1393161" cy="3137825"/>
            <a:chOff x="996728" y="1114674"/>
            <a:chExt cx="1393161" cy="3137825"/>
          </a:xfrm>
        </p:grpSpPr>
        <p:sp>
          <p:nvSpPr>
            <p:cNvPr id="34" name="TextBox 33">
              <a:extLst>
                <a:ext uri="{FF2B5EF4-FFF2-40B4-BE49-F238E27FC236}">
                  <a16:creationId xmlns:a16="http://schemas.microsoft.com/office/drawing/2014/main" id="{52A6C0BB-15B8-4FAE-B437-16D72B5D7BE5}"/>
                </a:ext>
              </a:extLst>
            </p:cNvPr>
            <p:cNvSpPr txBox="1"/>
            <p:nvPr/>
          </p:nvSpPr>
          <p:spPr>
            <a:xfrm>
              <a:off x="1103709" y="1862117"/>
              <a:ext cx="1179198" cy="461665"/>
            </a:xfrm>
            <a:prstGeom prst="rect">
              <a:avLst/>
            </a:prstGeom>
            <a:noFill/>
          </p:spPr>
          <p:txBody>
            <a:bodyPr wrap="square" rtlCol="0">
              <a:spAutoFit/>
            </a:bodyPr>
            <a:lstStyle/>
            <a:p>
              <a:r>
                <a:rPr lang="en-US" sz="1200" b="1" dirty="0"/>
                <a:t>Advocacy and screening</a:t>
              </a:r>
            </a:p>
          </p:txBody>
        </p:sp>
        <p:sp>
          <p:nvSpPr>
            <p:cNvPr id="35" name="TextBox 34">
              <a:extLst>
                <a:ext uri="{FF2B5EF4-FFF2-40B4-BE49-F238E27FC236}">
                  <a16:creationId xmlns:a16="http://schemas.microsoft.com/office/drawing/2014/main" id="{C28592DE-6046-4BC3-B3B9-D6DD50F15F3F}"/>
                </a:ext>
              </a:extLst>
            </p:cNvPr>
            <p:cNvSpPr txBox="1"/>
            <p:nvPr/>
          </p:nvSpPr>
          <p:spPr>
            <a:xfrm>
              <a:off x="996728" y="3790834"/>
              <a:ext cx="1216909" cy="461665"/>
            </a:xfrm>
            <a:prstGeom prst="rect">
              <a:avLst/>
            </a:prstGeom>
            <a:noFill/>
          </p:spPr>
          <p:txBody>
            <a:bodyPr wrap="square" rtlCol="0">
              <a:spAutoFit/>
            </a:bodyPr>
            <a:lstStyle/>
            <a:p>
              <a:r>
                <a:rPr lang="en-US" sz="1200" b="1" dirty="0"/>
                <a:t>Diffusion and implementation</a:t>
              </a:r>
            </a:p>
          </p:txBody>
        </p:sp>
        <p:sp>
          <p:nvSpPr>
            <p:cNvPr id="42" name="TextBox 41">
              <a:extLst>
                <a:ext uri="{FF2B5EF4-FFF2-40B4-BE49-F238E27FC236}">
                  <a16:creationId xmlns:a16="http://schemas.microsoft.com/office/drawing/2014/main" id="{FA0199D2-266E-4F8C-A0DE-95638CF49B19}"/>
                </a:ext>
              </a:extLst>
            </p:cNvPr>
            <p:cNvSpPr txBox="1"/>
            <p:nvPr/>
          </p:nvSpPr>
          <p:spPr>
            <a:xfrm>
              <a:off x="1073866" y="1114674"/>
              <a:ext cx="1262886" cy="461665"/>
            </a:xfrm>
            <a:prstGeom prst="rect">
              <a:avLst/>
            </a:prstGeom>
            <a:noFill/>
          </p:spPr>
          <p:txBody>
            <a:bodyPr wrap="square" rtlCol="0">
              <a:spAutoFit/>
            </a:bodyPr>
            <a:lstStyle/>
            <a:p>
              <a:r>
                <a:rPr lang="en-US" sz="1200" b="1" dirty="0"/>
                <a:t>Idea generation and mobilization</a:t>
              </a:r>
            </a:p>
          </p:txBody>
        </p:sp>
        <p:sp>
          <p:nvSpPr>
            <p:cNvPr id="59" name="TextBox 58">
              <a:extLst>
                <a:ext uri="{FF2B5EF4-FFF2-40B4-BE49-F238E27FC236}">
                  <a16:creationId xmlns:a16="http://schemas.microsoft.com/office/drawing/2014/main" id="{81B84EB1-1B9C-4E8F-A617-FBB2B4A163F8}"/>
                </a:ext>
              </a:extLst>
            </p:cNvPr>
            <p:cNvSpPr txBox="1"/>
            <p:nvPr/>
          </p:nvSpPr>
          <p:spPr>
            <a:xfrm>
              <a:off x="1050178" y="2546923"/>
              <a:ext cx="1262887" cy="276999"/>
            </a:xfrm>
            <a:prstGeom prst="rect">
              <a:avLst/>
            </a:prstGeom>
            <a:noFill/>
          </p:spPr>
          <p:txBody>
            <a:bodyPr wrap="square" rtlCol="0">
              <a:spAutoFit/>
            </a:bodyPr>
            <a:lstStyle/>
            <a:p>
              <a:r>
                <a:rPr lang="en-US" sz="1200" b="1" dirty="0"/>
                <a:t>Experimentation</a:t>
              </a:r>
            </a:p>
          </p:txBody>
        </p:sp>
        <p:sp>
          <p:nvSpPr>
            <p:cNvPr id="60" name="TextBox 59">
              <a:extLst>
                <a:ext uri="{FF2B5EF4-FFF2-40B4-BE49-F238E27FC236}">
                  <a16:creationId xmlns:a16="http://schemas.microsoft.com/office/drawing/2014/main" id="{B777C99A-3D6F-47D6-A8CE-DA65C33A78A3}"/>
                </a:ext>
              </a:extLst>
            </p:cNvPr>
            <p:cNvSpPr txBox="1"/>
            <p:nvPr/>
          </p:nvSpPr>
          <p:spPr>
            <a:xfrm>
              <a:off x="996728" y="3228057"/>
              <a:ext cx="1393161" cy="276999"/>
            </a:xfrm>
            <a:prstGeom prst="rect">
              <a:avLst/>
            </a:prstGeom>
            <a:noFill/>
          </p:spPr>
          <p:txBody>
            <a:bodyPr wrap="square" rtlCol="0">
              <a:spAutoFit/>
            </a:bodyPr>
            <a:lstStyle/>
            <a:p>
              <a:r>
                <a:rPr lang="en-US" sz="1200" b="1" dirty="0"/>
                <a:t>Commercialization</a:t>
              </a:r>
            </a:p>
          </p:txBody>
        </p:sp>
      </p:grpSp>
      <p:sp>
        <p:nvSpPr>
          <p:cNvPr id="20" name="TextBox 19">
            <a:extLst>
              <a:ext uri="{FF2B5EF4-FFF2-40B4-BE49-F238E27FC236}">
                <a16:creationId xmlns:a16="http://schemas.microsoft.com/office/drawing/2014/main" id="{8F4C4CB6-3429-1441-8EA8-F22088289436}"/>
              </a:ext>
            </a:extLst>
          </p:cNvPr>
          <p:cNvSpPr txBox="1"/>
          <p:nvPr/>
        </p:nvSpPr>
        <p:spPr>
          <a:xfrm>
            <a:off x="5539625" y="1210212"/>
            <a:ext cx="1000595" cy="276999"/>
          </a:xfrm>
          <a:prstGeom prst="rect">
            <a:avLst/>
          </a:prstGeom>
          <a:noFill/>
        </p:spPr>
        <p:txBody>
          <a:bodyPr wrap="square" rtlCol="0">
            <a:spAutoFit/>
          </a:bodyPr>
          <a:lstStyle/>
          <a:p>
            <a:pPr algn="ctr"/>
            <a:r>
              <a:rPr lang="en-US" sz="1200" b="1" dirty="0"/>
              <a:t>Hackathons</a:t>
            </a:r>
          </a:p>
        </p:txBody>
      </p:sp>
      <p:sp>
        <p:nvSpPr>
          <p:cNvPr id="21" name="TextBox 20">
            <a:extLst>
              <a:ext uri="{FF2B5EF4-FFF2-40B4-BE49-F238E27FC236}">
                <a16:creationId xmlns:a16="http://schemas.microsoft.com/office/drawing/2014/main" id="{5FE6E42F-8A05-2F40-87CC-C1AC8CD5695E}"/>
              </a:ext>
            </a:extLst>
          </p:cNvPr>
          <p:cNvSpPr txBox="1"/>
          <p:nvPr/>
        </p:nvSpPr>
        <p:spPr>
          <a:xfrm>
            <a:off x="6699663" y="1183074"/>
            <a:ext cx="1000595" cy="461665"/>
          </a:xfrm>
          <a:prstGeom prst="rect">
            <a:avLst/>
          </a:prstGeom>
          <a:noFill/>
        </p:spPr>
        <p:txBody>
          <a:bodyPr wrap="square" rtlCol="0">
            <a:spAutoFit/>
          </a:bodyPr>
          <a:lstStyle/>
          <a:p>
            <a:pPr algn="ctr"/>
            <a:r>
              <a:rPr lang="en-US" sz="1200" b="1" dirty="0"/>
              <a:t>Agile Thinking</a:t>
            </a:r>
          </a:p>
        </p:txBody>
      </p:sp>
      <p:sp>
        <p:nvSpPr>
          <p:cNvPr id="22" name="TextBox 21">
            <a:extLst>
              <a:ext uri="{FF2B5EF4-FFF2-40B4-BE49-F238E27FC236}">
                <a16:creationId xmlns:a16="http://schemas.microsoft.com/office/drawing/2014/main" id="{2C1E7C2C-9512-D849-8E8F-88DFEA95A12C}"/>
              </a:ext>
            </a:extLst>
          </p:cNvPr>
          <p:cNvSpPr txBox="1"/>
          <p:nvPr/>
        </p:nvSpPr>
        <p:spPr>
          <a:xfrm>
            <a:off x="8033359" y="1183964"/>
            <a:ext cx="1000595" cy="461665"/>
          </a:xfrm>
          <a:prstGeom prst="rect">
            <a:avLst/>
          </a:prstGeom>
          <a:noFill/>
        </p:spPr>
        <p:txBody>
          <a:bodyPr wrap="square" rtlCol="0">
            <a:spAutoFit/>
          </a:bodyPr>
          <a:lstStyle/>
          <a:p>
            <a:pPr algn="ctr"/>
            <a:r>
              <a:rPr lang="en-US" sz="1200" b="1" dirty="0"/>
              <a:t>Blue Ocean Strategy</a:t>
            </a:r>
          </a:p>
        </p:txBody>
      </p:sp>
      <p:sp>
        <p:nvSpPr>
          <p:cNvPr id="23" name="TextBox 22">
            <a:extLst>
              <a:ext uri="{FF2B5EF4-FFF2-40B4-BE49-F238E27FC236}">
                <a16:creationId xmlns:a16="http://schemas.microsoft.com/office/drawing/2014/main" id="{C0B414F6-1089-D343-858E-3BA402F456EC}"/>
              </a:ext>
            </a:extLst>
          </p:cNvPr>
          <p:cNvSpPr txBox="1"/>
          <p:nvPr/>
        </p:nvSpPr>
        <p:spPr>
          <a:xfrm>
            <a:off x="9334601" y="1183074"/>
            <a:ext cx="1000595" cy="461665"/>
          </a:xfrm>
          <a:prstGeom prst="rect">
            <a:avLst/>
          </a:prstGeom>
          <a:noFill/>
        </p:spPr>
        <p:txBody>
          <a:bodyPr wrap="square" rtlCol="0">
            <a:spAutoFit/>
          </a:bodyPr>
          <a:lstStyle/>
          <a:p>
            <a:pPr algn="ctr"/>
            <a:r>
              <a:rPr lang="en-US" sz="1200" b="1" dirty="0"/>
              <a:t>Jobs To Be Done</a:t>
            </a:r>
          </a:p>
        </p:txBody>
      </p:sp>
      <p:sp>
        <p:nvSpPr>
          <p:cNvPr id="4" name="Rectangle 3">
            <a:extLst>
              <a:ext uri="{FF2B5EF4-FFF2-40B4-BE49-F238E27FC236}">
                <a16:creationId xmlns:a16="http://schemas.microsoft.com/office/drawing/2014/main" id="{A0B6C826-5E86-F549-A6B8-2311D3CEED6E}"/>
              </a:ext>
            </a:extLst>
          </p:cNvPr>
          <p:cNvSpPr/>
          <p:nvPr/>
        </p:nvSpPr>
        <p:spPr>
          <a:xfrm>
            <a:off x="720328" y="5504417"/>
            <a:ext cx="1008112" cy="468052"/>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a:p>
        </p:txBody>
      </p:sp>
      <p:sp>
        <p:nvSpPr>
          <p:cNvPr id="25" name="Rectangle 24">
            <a:extLst>
              <a:ext uri="{FF2B5EF4-FFF2-40B4-BE49-F238E27FC236}">
                <a16:creationId xmlns:a16="http://schemas.microsoft.com/office/drawing/2014/main" id="{AC153E19-C61F-BE4D-8084-D6C87771C37E}"/>
              </a:ext>
            </a:extLst>
          </p:cNvPr>
          <p:cNvSpPr/>
          <p:nvPr/>
        </p:nvSpPr>
        <p:spPr>
          <a:xfrm>
            <a:off x="720328" y="6147302"/>
            <a:ext cx="1008112" cy="468052"/>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a:p>
        </p:txBody>
      </p:sp>
      <p:sp>
        <p:nvSpPr>
          <p:cNvPr id="26" name="Rectangle 25">
            <a:extLst>
              <a:ext uri="{FF2B5EF4-FFF2-40B4-BE49-F238E27FC236}">
                <a16:creationId xmlns:a16="http://schemas.microsoft.com/office/drawing/2014/main" id="{FCD6ACD6-6245-D64A-ACD2-694691FE7DC4}"/>
              </a:ext>
            </a:extLst>
          </p:cNvPr>
          <p:cNvSpPr/>
          <p:nvPr/>
        </p:nvSpPr>
        <p:spPr>
          <a:xfrm>
            <a:off x="6699662" y="3905908"/>
            <a:ext cx="1181197" cy="67522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a:p>
        </p:txBody>
      </p:sp>
      <p:sp>
        <p:nvSpPr>
          <p:cNvPr id="27" name="Rectangle 26">
            <a:extLst>
              <a:ext uri="{FF2B5EF4-FFF2-40B4-BE49-F238E27FC236}">
                <a16:creationId xmlns:a16="http://schemas.microsoft.com/office/drawing/2014/main" id="{3652B0C9-5312-F140-83A2-5FDA2A870E1D}"/>
              </a:ext>
            </a:extLst>
          </p:cNvPr>
          <p:cNvSpPr/>
          <p:nvPr/>
        </p:nvSpPr>
        <p:spPr>
          <a:xfrm>
            <a:off x="4329209" y="3230688"/>
            <a:ext cx="1181197" cy="67522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a:p>
        </p:txBody>
      </p:sp>
      <p:sp>
        <p:nvSpPr>
          <p:cNvPr id="28" name="Rectangle 27">
            <a:extLst>
              <a:ext uri="{FF2B5EF4-FFF2-40B4-BE49-F238E27FC236}">
                <a16:creationId xmlns:a16="http://schemas.microsoft.com/office/drawing/2014/main" id="{8B53DD3D-A833-EE4D-9DDA-FD0B02B8B5AA}"/>
              </a:ext>
            </a:extLst>
          </p:cNvPr>
          <p:cNvSpPr/>
          <p:nvPr/>
        </p:nvSpPr>
        <p:spPr>
          <a:xfrm>
            <a:off x="3215103" y="3230688"/>
            <a:ext cx="1083948" cy="67522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a:p>
        </p:txBody>
      </p:sp>
      <p:sp>
        <p:nvSpPr>
          <p:cNvPr id="30" name="TextBox 29">
            <a:extLst>
              <a:ext uri="{FF2B5EF4-FFF2-40B4-BE49-F238E27FC236}">
                <a16:creationId xmlns:a16="http://schemas.microsoft.com/office/drawing/2014/main" id="{BF5AE06E-AA44-324A-9393-588765C1A00F}"/>
              </a:ext>
            </a:extLst>
          </p:cNvPr>
          <p:cNvSpPr txBox="1"/>
          <p:nvPr/>
        </p:nvSpPr>
        <p:spPr>
          <a:xfrm>
            <a:off x="10485520" y="1188277"/>
            <a:ext cx="1000595" cy="461665"/>
          </a:xfrm>
          <a:prstGeom prst="rect">
            <a:avLst/>
          </a:prstGeom>
          <a:noFill/>
        </p:spPr>
        <p:txBody>
          <a:bodyPr wrap="square" rtlCol="0">
            <a:spAutoFit/>
          </a:bodyPr>
          <a:lstStyle/>
          <a:p>
            <a:pPr algn="ctr"/>
            <a:r>
              <a:rPr lang="en-US" sz="1200" b="1" dirty="0"/>
              <a:t>Idea challenge</a:t>
            </a:r>
          </a:p>
        </p:txBody>
      </p:sp>
      <p:sp>
        <p:nvSpPr>
          <p:cNvPr id="37" name="Rectangle 36">
            <a:extLst>
              <a:ext uri="{FF2B5EF4-FFF2-40B4-BE49-F238E27FC236}">
                <a16:creationId xmlns:a16="http://schemas.microsoft.com/office/drawing/2014/main" id="{8C5D5515-FFF3-414A-B4A9-4161F22816D3}"/>
              </a:ext>
            </a:extLst>
          </p:cNvPr>
          <p:cNvSpPr/>
          <p:nvPr/>
        </p:nvSpPr>
        <p:spPr>
          <a:xfrm>
            <a:off x="5466430" y="1909621"/>
            <a:ext cx="1233232" cy="67522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a:p>
        </p:txBody>
      </p:sp>
      <p:sp>
        <p:nvSpPr>
          <p:cNvPr id="38" name="Rectangle 37">
            <a:extLst>
              <a:ext uri="{FF2B5EF4-FFF2-40B4-BE49-F238E27FC236}">
                <a16:creationId xmlns:a16="http://schemas.microsoft.com/office/drawing/2014/main" id="{7F359BFF-37AB-C944-ACA9-7C92E4FEBC54}"/>
              </a:ext>
            </a:extLst>
          </p:cNvPr>
          <p:cNvSpPr/>
          <p:nvPr/>
        </p:nvSpPr>
        <p:spPr>
          <a:xfrm>
            <a:off x="10439458" y="1890961"/>
            <a:ext cx="1181197" cy="67522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a:p>
        </p:txBody>
      </p:sp>
      <p:sp>
        <p:nvSpPr>
          <p:cNvPr id="5" name="TextBox 4">
            <a:extLst>
              <a:ext uri="{FF2B5EF4-FFF2-40B4-BE49-F238E27FC236}">
                <a16:creationId xmlns:a16="http://schemas.microsoft.com/office/drawing/2014/main" id="{50C9C5B0-FC37-4B4A-A662-016E8FCB27F4}"/>
              </a:ext>
            </a:extLst>
          </p:cNvPr>
          <p:cNvSpPr txBox="1"/>
          <p:nvPr/>
        </p:nvSpPr>
        <p:spPr>
          <a:xfrm>
            <a:off x="1885647" y="5504417"/>
            <a:ext cx="1329456" cy="369332"/>
          </a:xfrm>
          <a:prstGeom prst="rect">
            <a:avLst/>
          </a:prstGeom>
          <a:noFill/>
        </p:spPr>
        <p:txBody>
          <a:bodyPr wrap="square" rtlCol="0">
            <a:spAutoFit/>
          </a:bodyPr>
          <a:lstStyle/>
          <a:p>
            <a:r>
              <a:rPr lang="en-FI" dirty="0"/>
              <a:t>Best suited</a:t>
            </a:r>
          </a:p>
        </p:txBody>
      </p:sp>
      <p:sp>
        <p:nvSpPr>
          <p:cNvPr id="39" name="TextBox 38">
            <a:extLst>
              <a:ext uri="{FF2B5EF4-FFF2-40B4-BE49-F238E27FC236}">
                <a16:creationId xmlns:a16="http://schemas.microsoft.com/office/drawing/2014/main" id="{0F45AAFF-2B23-1042-87B4-D17FBFF0A40A}"/>
              </a:ext>
            </a:extLst>
          </p:cNvPr>
          <p:cNvSpPr txBox="1"/>
          <p:nvPr/>
        </p:nvSpPr>
        <p:spPr>
          <a:xfrm>
            <a:off x="1901956" y="6196662"/>
            <a:ext cx="1673763" cy="369332"/>
          </a:xfrm>
          <a:prstGeom prst="rect">
            <a:avLst/>
          </a:prstGeom>
          <a:noFill/>
        </p:spPr>
        <p:txBody>
          <a:bodyPr wrap="square" rtlCol="0">
            <a:spAutoFit/>
          </a:bodyPr>
          <a:lstStyle/>
          <a:p>
            <a:r>
              <a:rPr lang="en-FI" dirty="0"/>
              <a:t>Partially suited</a:t>
            </a:r>
          </a:p>
        </p:txBody>
      </p:sp>
    </p:spTree>
    <p:extLst>
      <p:ext uri="{BB962C8B-B14F-4D97-AF65-F5344CB8AC3E}">
        <p14:creationId xmlns:p14="http://schemas.microsoft.com/office/powerpoint/2010/main" val="241121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3" name="Table 85">
            <a:extLst>
              <a:ext uri="{FF2B5EF4-FFF2-40B4-BE49-F238E27FC236}">
                <a16:creationId xmlns:a16="http://schemas.microsoft.com/office/drawing/2014/main" id="{182E876B-EE19-1D44-B05B-A484DEE849D8}"/>
              </a:ext>
            </a:extLst>
          </p:cNvPr>
          <p:cNvGraphicFramePr>
            <a:graphicFrameLocks noGrp="1"/>
          </p:cNvGraphicFramePr>
          <p:nvPr>
            <p:extLst>
              <p:ext uri="{D42A27DB-BD31-4B8C-83A1-F6EECF244321}">
                <p14:modId xmlns:p14="http://schemas.microsoft.com/office/powerpoint/2010/main" val="3055062758"/>
              </p:ext>
            </p:extLst>
          </p:nvPr>
        </p:nvGraphicFramePr>
        <p:xfrm>
          <a:off x="479376" y="1270352"/>
          <a:ext cx="11449269" cy="4964869"/>
        </p:xfrm>
        <a:graphic>
          <a:graphicData uri="http://schemas.openxmlformats.org/drawingml/2006/table">
            <a:tbl>
              <a:tblPr firstRow="1" bandRow="1">
                <a:effectLst>
                  <a:outerShdw blurRad="50800" dist="38100" dir="2700000" algn="tl" rotWithShape="0">
                    <a:prstClr val="black">
                      <a:alpha val="20000"/>
                    </a:prstClr>
                  </a:outerShdw>
                </a:effectLst>
                <a:tableStyleId>{69012ECD-51FC-41F1-AA8D-1B2483CD663E}</a:tableStyleId>
              </a:tblPr>
              <a:tblGrid>
                <a:gridCol w="1296144">
                  <a:extLst>
                    <a:ext uri="{9D8B030D-6E8A-4147-A177-3AD203B41FA5}">
                      <a16:colId xmlns:a16="http://schemas.microsoft.com/office/drawing/2014/main" val="4030369532"/>
                    </a:ext>
                  </a:extLst>
                </a:gridCol>
                <a:gridCol w="1562886">
                  <a:extLst>
                    <a:ext uri="{9D8B030D-6E8A-4147-A177-3AD203B41FA5}">
                      <a16:colId xmlns:a16="http://schemas.microsoft.com/office/drawing/2014/main" val="2063616678"/>
                    </a:ext>
                  </a:extLst>
                </a:gridCol>
                <a:gridCol w="1429515">
                  <a:extLst>
                    <a:ext uri="{9D8B030D-6E8A-4147-A177-3AD203B41FA5}">
                      <a16:colId xmlns:a16="http://schemas.microsoft.com/office/drawing/2014/main" val="618825679"/>
                    </a:ext>
                  </a:extLst>
                </a:gridCol>
                <a:gridCol w="1429515">
                  <a:extLst>
                    <a:ext uri="{9D8B030D-6E8A-4147-A177-3AD203B41FA5}">
                      <a16:colId xmlns:a16="http://schemas.microsoft.com/office/drawing/2014/main" val="3453217654"/>
                    </a:ext>
                  </a:extLst>
                </a:gridCol>
                <a:gridCol w="1429515">
                  <a:extLst>
                    <a:ext uri="{9D8B030D-6E8A-4147-A177-3AD203B41FA5}">
                      <a16:colId xmlns:a16="http://schemas.microsoft.com/office/drawing/2014/main" val="3986379035"/>
                    </a:ext>
                  </a:extLst>
                </a:gridCol>
                <a:gridCol w="1433898">
                  <a:extLst>
                    <a:ext uri="{9D8B030D-6E8A-4147-A177-3AD203B41FA5}">
                      <a16:colId xmlns:a16="http://schemas.microsoft.com/office/drawing/2014/main" val="1574515247"/>
                    </a:ext>
                  </a:extLst>
                </a:gridCol>
                <a:gridCol w="1433898">
                  <a:extLst>
                    <a:ext uri="{9D8B030D-6E8A-4147-A177-3AD203B41FA5}">
                      <a16:colId xmlns:a16="http://schemas.microsoft.com/office/drawing/2014/main" val="3012182045"/>
                    </a:ext>
                  </a:extLst>
                </a:gridCol>
                <a:gridCol w="1433898">
                  <a:extLst>
                    <a:ext uri="{9D8B030D-6E8A-4147-A177-3AD203B41FA5}">
                      <a16:colId xmlns:a16="http://schemas.microsoft.com/office/drawing/2014/main" val="210178746"/>
                    </a:ext>
                  </a:extLst>
                </a:gridCol>
              </a:tblGrid>
              <a:tr h="697658">
                <a:tc>
                  <a:txBody>
                    <a:bodyPr/>
                    <a:lstStyle/>
                    <a:p>
                      <a:pPr algn="l"/>
                      <a:endParaRPr lang="en-US" noProof="0" dirty="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a:endParaRPr lang="en-US" noProof="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a:endParaRPr lang="en-US" noProof="0">
                        <a:solidFill>
                          <a:schemeClr val="tx2"/>
                        </a:solidFill>
                      </a:endParaRPr>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a:endParaRPr lang="en-US" noProof="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a:endParaRPr lang="en-US" noProof="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a:endParaRPr lang="en-US" noProof="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a:endParaRPr lang="en-US" noProof="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a:endParaRPr lang="en-US" noProof="0" dirty="0"/>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1696272585"/>
                  </a:ext>
                </a:extLst>
              </a:tr>
              <a:tr h="18713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b="1" noProof="0" dirty="0">
                        <a:solidFill>
                          <a:schemeClr val="bg2">
                            <a:lumMod val="25000"/>
                          </a:schemeClr>
                        </a:solidFill>
                        <a:latin typeface="Noto Sans Adlam" panose="020B0502040504020204" pitchFamily="34" charset="0"/>
                        <a:ea typeface="Noto Sans Adlam" panose="020B0502040504020204" pitchFamily="34" charset="0"/>
                        <a:cs typeface="Noto Sans Adlam" panose="020B05020405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noProof="0" dirty="0">
                          <a:solidFill>
                            <a:schemeClr val="bg2">
                              <a:lumMod val="25000"/>
                            </a:schemeClr>
                          </a:solidFill>
                          <a:latin typeface="Noto Sans Adlam" panose="020B0502040504020204" pitchFamily="34" charset="0"/>
                          <a:ea typeface="Noto Sans Adlam" panose="020B0502040504020204" pitchFamily="34" charset="0"/>
                          <a:cs typeface="Noto Sans Adlam" panose="020B0502040504020204" pitchFamily="34" charset="0"/>
                        </a:rPr>
                        <a:t>    What is it</a:t>
                      </a:r>
                    </a:p>
                    <a:p>
                      <a:pPr algn="l"/>
                      <a:endParaRPr lang="en-US" sz="1400" b="1" noProof="0" dirty="0">
                        <a:ln w="3175">
                          <a:solidFill>
                            <a:schemeClr val="tx1"/>
                          </a:solidFill>
                        </a:ln>
                        <a:solidFill>
                          <a:schemeClr val="bg2">
                            <a:lumMod val="25000"/>
                          </a:schemeClr>
                        </a:solidFill>
                        <a:latin typeface="Noto Sans Adlam" panose="020B0502040504020204" pitchFamily="34" charset="0"/>
                        <a:ea typeface="Noto Sans Adlam" panose="020B0502040504020204" pitchFamily="34" charset="0"/>
                        <a:cs typeface="Noto Sans Adlam" panose="020B0502040504020204" pitchFamily="34" charset="0"/>
                      </a:endParaRPr>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635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algn="l"/>
                      <a:endParaRPr lang="en-US" sz="1200" kern="1200" noProof="0" dirty="0">
                        <a:solidFill>
                          <a:schemeClr val="tx1"/>
                        </a:solidFill>
                        <a:effectLst/>
                        <a:latin typeface="+mn-lt"/>
                        <a:ea typeface="+mn-ea"/>
                        <a:cs typeface="+mn-cs"/>
                      </a:endParaRPr>
                    </a:p>
                    <a:p>
                      <a:pPr algn="l"/>
                      <a:r>
                        <a:rPr lang="en-US" sz="1200" kern="1200" noProof="0" dirty="0">
                          <a:solidFill>
                            <a:schemeClr val="tx1"/>
                          </a:solidFill>
                          <a:effectLst/>
                          <a:latin typeface="+mn-lt"/>
                          <a:ea typeface="+mn-ea"/>
                          <a:cs typeface="+mn-cs"/>
                        </a:rPr>
                        <a:t>A method that paints a general picture of the innovation landscape.</a:t>
                      </a:r>
                      <a:r>
                        <a:rPr lang="en-US" sz="1200" noProof="0" dirty="0">
                          <a:effectLst/>
                        </a:rPr>
                        <a:t> </a:t>
                      </a:r>
                      <a:endParaRPr lang="en-US" sz="1200" b="0" noProof="0" dirty="0">
                        <a:ln w="3175">
                          <a:solidFill>
                            <a:schemeClr val="tx1"/>
                          </a:solidFill>
                        </a:ln>
                        <a:latin typeface="+mn-lt"/>
                      </a:endParaRPr>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635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200" kern="1200" noProof="0" dirty="0">
                        <a:solidFill>
                          <a:schemeClr val="tx1"/>
                        </a:solidFill>
                        <a:effectLst/>
                        <a:latin typeface="+mn-lt"/>
                        <a:ea typeface="+mn-ea"/>
                        <a:cs typeface="+mn-cs"/>
                      </a:endParaRPr>
                    </a:p>
                    <a:p>
                      <a:pPr algn="l"/>
                      <a:r>
                        <a:rPr lang="en-US" sz="1200" kern="1200" noProof="0" dirty="0">
                          <a:solidFill>
                            <a:schemeClr val="tx1"/>
                          </a:solidFill>
                          <a:effectLst/>
                          <a:latin typeface="+mn-lt"/>
                          <a:ea typeface="+mn-ea"/>
                          <a:cs typeface="+mn-cs"/>
                        </a:rPr>
                        <a:t>Time-bound events that bring together a large number of people to develop a solution to a main challenge</a:t>
                      </a:r>
                      <a:r>
                        <a:rPr lang="en-US" sz="1200" noProof="0" dirty="0">
                          <a:effectLst/>
                        </a:rPr>
                        <a:t> </a:t>
                      </a:r>
                      <a:endParaRPr lang="en-US" sz="1200" noProof="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noProof="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noProof="0">
                          <a:solidFill>
                            <a:schemeClr val="tx1"/>
                          </a:solidFill>
                          <a:effectLst/>
                          <a:latin typeface="+mn-lt"/>
                          <a:ea typeface="+mn-ea"/>
                          <a:cs typeface="+mn-cs"/>
                        </a:rPr>
                        <a:t>A human centered approach to find solutions to complex problems by focusing on understanding the user. </a:t>
                      </a:r>
                    </a:p>
                    <a:p>
                      <a:pPr algn="l"/>
                      <a:endParaRPr lang="en-US" noProof="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200" kern="1200" noProof="0" dirty="0">
                        <a:solidFill>
                          <a:schemeClr val="tx1"/>
                        </a:solidFill>
                        <a:effectLst/>
                        <a:latin typeface="+mn-lt"/>
                        <a:ea typeface="+mn-ea"/>
                        <a:cs typeface="+mn-cs"/>
                      </a:endParaRPr>
                    </a:p>
                    <a:p>
                      <a:pPr algn="l"/>
                      <a:r>
                        <a:rPr lang="en-US" sz="1200" kern="1200" noProof="0" dirty="0">
                          <a:solidFill>
                            <a:schemeClr val="tx1"/>
                          </a:solidFill>
                          <a:effectLst/>
                          <a:latin typeface="+mn-lt"/>
                          <a:ea typeface="+mn-ea"/>
                          <a:cs typeface="+mn-cs"/>
                        </a:rPr>
                        <a:t>A problem-solving, actionable framework in five steps.</a:t>
                      </a:r>
                      <a:endParaRPr lang="en-US" sz="1200" noProof="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200" noProof="0" dirty="0"/>
                    </a:p>
                    <a:p>
                      <a:pPr algn="l"/>
                      <a:r>
                        <a:rPr lang="en-US" sz="1200" noProof="0" dirty="0"/>
                        <a:t>A method used </a:t>
                      </a:r>
                      <a:r>
                        <a:rPr lang="en-US" sz="1200" kern="1200" noProof="0" dirty="0">
                          <a:solidFill>
                            <a:schemeClr val="tx1"/>
                          </a:solidFill>
                          <a:effectLst/>
                          <a:latin typeface="+mn-lt"/>
                          <a:ea typeface="+mn-ea"/>
                          <a:cs typeface="+mn-cs"/>
                        </a:rPr>
                        <a:t>to pursue differentiation, open up new market spaces and create new demand.</a:t>
                      </a:r>
                      <a:r>
                        <a:rPr lang="en-US" sz="1200" noProof="0" dirty="0">
                          <a:effectLst/>
                        </a:rPr>
                        <a:t> </a:t>
                      </a:r>
                      <a:endParaRPr lang="en-US" sz="1200" noProof="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200" noProof="0" dirty="0"/>
                    </a:p>
                    <a:p>
                      <a:pPr algn="l"/>
                      <a:r>
                        <a:rPr lang="en-US" sz="1200" noProof="0" dirty="0"/>
                        <a:t>A </a:t>
                      </a:r>
                      <a:r>
                        <a:rPr lang="en-US" sz="1200" kern="1200" noProof="0" dirty="0">
                          <a:solidFill>
                            <a:schemeClr val="tx1"/>
                          </a:solidFill>
                          <a:effectLst/>
                          <a:latin typeface="+mn-lt"/>
                          <a:ea typeface="+mn-ea"/>
                          <a:cs typeface="+mn-cs"/>
                        </a:rPr>
                        <a:t>project management method focusing on increasing speed by managing flow-optimization of a development process. </a:t>
                      </a:r>
                      <a:endParaRPr lang="en-US" sz="1200" noProof="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noProof="0" dirty="0">
                          <a:solidFill>
                            <a:schemeClr val="tx1"/>
                          </a:solidFill>
                          <a:effectLst/>
                          <a:latin typeface="+mn-lt"/>
                          <a:ea typeface="+mn-ea"/>
                          <a:cs typeface="+mn-cs"/>
                        </a:rPr>
                        <a:t>A framework for identifying customer need by finding out what kind of jobs consumers hire their products to do. </a:t>
                      </a:r>
                    </a:p>
                    <a:p>
                      <a:pPr algn="l"/>
                      <a:endParaRPr lang="en-US" noProof="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84139928"/>
                  </a:ext>
                </a:extLst>
              </a:tr>
              <a:tr h="2255531">
                <a:tc>
                  <a:txBody>
                    <a:bodyPr/>
                    <a:lstStyle/>
                    <a:p>
                      <a:pPr marL="0" indent="0" algn="l">
                        <a:buFont typeface="Arial" panose="020B0604020202020204" pitchFamily="34" charset="0"/>
                        <a:buNone/>
                      </a:pPr>
                      <a:endParaRPr lang="en-US" sz="1200" b="1" noProof="0" dirty="0">
                        <a:solidFill>
                          <a:schemeClr val="bg2">
                            <a:lumMod val="25000"/>
                          </a:schemeClr>
                        </a:solidFill>
                        <a:latin typeface="Noto Sans Adlam" panose="020B0502040504020204" pitchFamily="34" charset="0"/>
                        <a:ea typeface="Noto Sans Adlam" panose="020B0502040504020204" pitchFamily="34" charset="0"/>
                        <a:cs typeface="Noto Sans Adlam" panose="020B0502040504020204" pitchFamily="34" charset="0"/>
                      </a:endParaRPr>
                    </a:p>
                    <a:p>
                      <a:pPr marL="0" indent="0" algn="l">
                        <a:buFont typeface="Arial" panose="020B0604020202020204" pitchFamily="34" charset="0"/>
                        <a:buNone/>
                      </a:pPr>
                      <a:endParaRPr lang="en-US" sz="1200" b="1" noProof="0" dirty="0">
                        <a:solidFill>
                          <a:schemeClr val="bg2">
                            <a:lumMod val="25000"/>
                          </a:schemeClr>
                        </a:solidFill>
                        <a:latin typeface="Noto Sans Adlam" panose="020B0502040504020204" pitchFamily="34" charset="0"/>
                        <a:ea typeface="Noto Sans Adlam" panose="020B0502040504020204" pitchFamily="34" charset="0"/>
                        <a:cs typeface="Noto Sans Adlam" panose="020B0502040504020204" pitchFamily="34" charset="0"/>
                      </a:endParaRPr>
                    </a:p>
                    <a:p>
                      <a:pPr marL="0" indent="0" algn="l">
                        <a:buFont typeface="Arial" panose="020B0604020202020204" pitchFamily="34" charset="0"/>
                        <a:buNone/>
                      </a:pPr>
                      <a:r>
                        <a:rPr lang="en-US" sz="1200" b="1" noProof="0" dirty="0">
                          <a:solidFill>
                            <a:schemeClr val="bg2">
                              <a:lumMod val="25000"/>
                            </a:schemeClr>
                          </a:solidFill>
                          <a:latin typeface="Noto Sans Adlam" panose="020B0502040504020204" pitchFamily="34" charset="0"/>
                          <a:ea typeface="Noto Sans Adlam" panose="020B0502040504020204" pitchFamily="34" charset="0"/>
                          <a:cs typeface="Noto Sans Adlam" panose="020B0502040504020204" pitchFamily="34" charset="0"/>
                        </a:rPr>
                        <a:t> </a:t>
                      </a:r>
                    </a:p>
                    <a:p>
                      <a:pPr marL="0" indent="0" algn="l">
                        <a:buFont typeface="Arial" panose="020B0604020202020204" pitchFamily="34" charset="0"/>
                        <a:buNone/>
                      </a:pPr>
                      <a:r>
                        <a:rPr lang="en-US" sz="1400" b="1" noProof="0" dirty="0">
                          <a:solidFill>
                            <a:schemeClr val="bg2">
                              <a:lumMod val="25000"/>
                            </a:schemeClr>
                          </a:solidFill>
                          <a:latin typeface="Noto Sans Adlam" panose="020B0502040504020204" pitchFamily="34" charset="0"/>
                          <a:ea typeface="Noto Sans Adlam" panose="020B0502040504020204" pitchFamily="34" charset="0"/>
                          <a:cs typeface="Noto Sans Adlam" panose="020B0502040504020204" pitchFamily="34" charset="0"/>
                        </a:rPr>
                        <a:t> Why choose it</a:t>
                      </a:r>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noProof="0" dirty="0">
                          <a:solidFill>
                            <a:schemeClr val="tx1"/>
                          </a:solidFill>
                          <a:effectLst/>
                          <a:latin typeface="+mn-lt"/>
                          <a:ea typeface="+mn-ea"/>
                          <a:cs typeface="+mn-cs"/>
                        </a:rPr>
                        <a:t>Make better, and more strategic decisions for your future innovation.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noProof="0" dirty="0">
                          <a:solidFill>
                            <a:schemeClr val="tx1"/>
                          </a:solidFill>
                          <a:effectLst/>
                          <a:latin typeface="+mn-lt"/>
                          <a:ea typeface="+mn-ea"/>
                          <a:cs typeface="+mn-cs"/>
                        </a:rPr>
                        <a:t>Identify gaps and opportunities for innovation and turn them into actionable strategies</a:t>
                      </a:r>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noProof="0">
                          <a:solidFill>
                            <a:schemeClr val="tx1"/>
                          </a:solidFill>
                          <a:effectLst/>
                          <a:latin typeface="+mn-lt"/>
                          <a:ea typeface="+mn-ea"/>
                          <a:cs typeface="+mn-cs"/>
                        </a:rPr>
                        <a:t>A fast way to come up with fresh, new ideas that can lead to valuable innovations.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noProof="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noProof="0">
                          <a:solidFill>
                            <a:schemeClr val="tx1"/>
                          </a:solidFill>
                          <a:effectLst/>
                          <a:latin typeface="+mn-lt"/>
                          <a:ea typeface="+mn-ea"/>
                          <a:cs typeface="+mn-cs"/>
                        </a:rPr>
                        <a:t>Risks are lower, and the investments are not high</a:t>
                      </a:r>
                      <a:r>
                        <a:rPr lang="en-US" sz="1200" noProof="0">
                          <a:effectLst/>
                        </a:rPr>
                        <a:t> </a:t>
                      </a:r>
                      <a:endParaRPr lang="en-US" sz="1200" kern="1200" noProof="0">
                        <a:solidFill>
                          <a:schemeClr val="tx1"/>
                        </a:solidFill>
                        <a:effectLst/>
                        <a:latin typeface="+mn-lt"/>
                        <a:ea typeface="+mn-ea"/>
                        <a:cs typeface="+mn-cs"/>
                      </a:endParaRPr>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a:buFont typeface="Arial" panose="020B0604020202020204" pitchFamily="34" charset="0"/>
                        <a:buNone/>
                      </a:pPr>
                      <a:r>
                        <a:rPr lang="en-US" sz="1200" noProof="0"/>
                        <a:t>Develop creative solutions by putting the customers at the heart of your innovations.</a:t>
                      </a:r>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noProof="0" dirty="0"/>
                        <a:t>Allows you to </a:t>
                      </a:r>
                      <a:r>
                        <a:rPr lang="en-US" sz="1200" kern="1200" noProof="0" dirty="0">
                          <a:solidFill>
                            <a:schemeClr val="tx1"/>
                          </a:solidFill>
                          <a:effectLst/>
                          <a:latin typeface="+mn-lt"/>
                          <a:ea typeface="+mn-ea"/>
                          <a:cs typeface="+mn-cs"/>
                        </a:rPr>
                        <a:t>test assumptions early in the development process by developing prototypes and delivering a testable product.</a:t>
                      </a:r>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a:buFont typeface="Arial" panose="020B0604020202020204" pitchFamily="34" charset="0"/>
                        <a:buNone/>
                      </a:pPr>
                      <a:r>
                        <a:rPr lang="en-US" sz="1200" kern="1200" noProof="0">
                          <a:solidFill>
                            <a:schemeClr val="tx1"/>
                          </a:solidFill>
                          <a:effectLst/>
                          <a:latin typeface="+mn-lt"/>
                          <a:ea typeface="+mn-ea"/>
                          <a:cs typeface="+mn-cs"/>
                        </a:rPr>
                        <a:t>A change in mindset that allows for horizons expansion towards new opportunities</a:t>
                      </a:r>
                      <a:r>
                        <a:rPr lang="en-US" sz="1200" noProof="0">
                          <a:effectLst/>
                        </a:rPr>
                        <a:t>.</a:t>
                      </a:r>
                      <a:endParaRPr lang="en-US" sz="1200" noProof="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noProof="0" dirty="0"/>
                        <a:t>Increase the pace of innovation, minimize waste and improve customer engagement.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noProof="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a:buFont typeface="Arial" panose="020B0604020202020204" pitchFamily="34" charset="0"/>
                        <a:buNone/>
                      </a:pPr>
                      <a:r>
                        <a:rPr lang="en-US" sz="1200" kern="1200" noProof="0" dirty="0">
                          <a:solidFill>
                            <a:schemeClr val="tx1"/>
                          </a:solidFill>
                          <a:effectLst/>
                          <a:latin typeface="+mn-lt"/>
                          <a:ea typeface="+mn-ea"/>
                          <a:cs typeface="+mn-cs"/>
                        </a:rPr>
                        <a:t>Comprehensive insight into what is needed to create the right solutions.</a:t>
                      </a:r>
                      <a:endParaRPr lang="en-US" sz="1200" noProof="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21442147"/>
                  </a:ext>
                </a:extLst>
              </a:tr>
            </a:tbl>
          </a:graphicData>
        </a:graphic>
      </p:graphicFrame>
      <p:grpSp>
        <p:nvGrpSpPr>
          <p:cNvPr id="4" name="Group 3">
            <a:extLst>
              <a:ext uri="{FF2B5EF4-FFF2-40B4-BE49-F238E27FC236}">
                <a16:creationId xmlns:a16="http://schemas.microsoft.com/office/drawing/2014/main" id="{5E3E0F06-3426-7D4D-89DC-A4807CBFE928}"/>
              </a:ext>
            </a:extLst>
          </p:cNvPr>
          <p:cNvGrpSpPr/>
          <p:nvPr/>
        </p:nvGrpSpPr>
        <p:grpSpPr>
          <a:xfrm>
            <a:off x="1723657" y="1565520"/>
            <a:ext cx="24735090" cy="352903"/>
            <a:chOff x="2755547" y="363055"/>
            <a:chExt cx="8073071" cy="352903"/>
          </a:xfrm>
        </p:grpSpPr>
        <p:sp>
          <p:nvSpPr>
            <p:cNvPr id="5" name="TextBox 4">
              <a:extLst>
                <a:ext uri="{FF2B5EF4-FFF2-40B4-BE49-F238E27FC236}">
                  <a16:creationId xmlns:a16="http://schemas.microsoft.com/office/drawing/2014/main" id="{990934A7-92AB-1A42-BA9F-9CF48A4304C1}"/>
                </a:ext>
              </a:extLst>
            </p:cNvPr>
            <p:cNvSpPr txBox="1"/>
            <p:nvPr/>
          </p:nvSpPr>
          <p:spPr>
            <a:xfrm>
              <a:off x="8620660" y="438959"/>
              <a:ext cx="790601" cy="276999"/>
            </a:xfrm>
            <a:prstGeom prst="rect">
              <a:avLst/>
            </a:prstGeom>
            <a:noFill/>
          </p:spPr>
          <p:txBody>
            <a:bodyPr wrap="square" rtlCol="0">
              <a:spAutoFit/>
            </a:bodyPr>
            <a:lstStyle/>
            <a:p>
              <a:endParaRPr lang="en-FI" sz="1200" b="1" dirty="0"/>
            </a:p>
          </p:txBody>
        </p:sp>
        <p:sp>
          <p:nvSpPr>
            <p:cNvPr id="6" name="TextBox 5">
              <a:extLst>
                <a:ext uri="{FF2B5EF4-FFF2-40B4-BE49-F238E27FC236}">
                  <a16:creationId xmlns:a16="http://schemas.microsoft.com/office/drawing/2014/main" id="{B15977D2-2F7C-EA42-B455-F92CF59A5495}"/>
                </a:ext>
              </a:extLst>
            </p:cNvPr>
            <p:cNvSpPr txBox="1"/>
            <p:nvPr/>
          </p:nvSpPr>
          <p:spPr>
            <a:xfrm>
              <a:off x="10092519" y="426369"/>
              <a:ext cx="736099" cy="276999"/>
            </a:xfrm>
            <a:prstGeom prst="rect">
              <a:avLst/>
            </a:prstGeom>
            <a:noFill/>
          </p:spPr>
          <p:txBody>
            <a:bodyPr wrap="square" rtlCol="0">
              <a:spAutoFit/>
            </a:bodyPr>
            <a:lstStyle/>
            <a:p>
              <a:endParaRPr lang="en-FI" sz="1200" b="1" dirty="0"/>
            </a:p>
          </p:txBody>
        </p:sp>
        <p:sp>
          <p:nvSpPr>
            <p:cNvPr id="7" name="TextBox 6">
              <a:extLst>
                <a:ext uri="{FF2B5EF4-FFF2-40B4-BE49-F238E27FC236}">
                  <a16:creationId xmlns:a16="http://schemas.microsoft.com/office/drawing/2014/main" id="{F67D159D-1CC3-624C-93D3-273AB78E7EE2}"/>
                </a:ext>
              </a:extLst>
            </p:cNvPr>
            <p:cNvSpPr txBox="1"/>
            <p:nvPr/>
          </p:nvSpPr>
          <p:spPr>
            <a:xfrm>
              <a:off x="2755547" y="363055"/>
              <a:ext cx="495207" cy="276999"/>
            </a:xfrm>
            <a:prstGeom prst="rect">
              <a:avLst/>
            </a:prstGeom>
            <a:noFill/>
          </p:spPr>
          <p:txBody>
            <a:bodyPr wrap="square" rtlCol="0">
              <a:spAutoFit/>
            </a:bodyPr>
            <a:lstStyle/>
            <a:p>
              <a:r>
                <a:rPr lang="en-FI" sz="1200" b="1" dirty="0"/>
                <a:t>Innovation Mapping</a:t>
              </a:r>
            </a:p>
          </p:txBody>
        </p:sp>
        <p:sp>
          <p:nvSpPr>
            <p:cNvPr id="8" name="TextBox 7">
              <a:extLst>
                <a:ext uri="{FF2B5EF4-FFF2-40B4-BE49-F238E27FC236}">
                  <a16:creationId xmlns:a16="http://schemas.microsoft.com/office/drawing/2014/main" id="{F7AC9EFF-F788-9F46-9F51-B7D467E56ED4}"/>
                </a:ext>
              </a:extLst>
            </p:cNvPr>
            <p:cNvSpPr txBox="1"/>
            <p:nvPr/>
          </p:nvSpPr>
          <p:spPr>
            <a:xfrm>
              <a:off x="3735302" y="363056"/>
              <a:ext cx="455926" cy="276999"/>
            </a:xfrm>
            <a:prstGeom prst="rect">
              <a:avLst/>
            </a:prstGeom>
            <a:noFill/>
          </p:spPr>
          <p:txBody>
            <a:bodyPr wrap="square" rtlCol="0">
              <a:spAutoFit/>
            </a:bodyPr>
            <a:lstStyle/>
            <a:p>
              <a:pPr algn="ctr"/>
              <a:r>
                <a:rPr lang="en-FI" sz="1200" b="1" dirty="0"/>
                <a:t>Design Thinking</a:t>
              </a:r>
            </a:p>
          </p:txBody>
        </p:sp>
        <p:sp>
          <p:nvSpPr>
            <p:cNvPr id="9" name="TextBox 8">
              <a:extLst>
                <a:ext uri="{FF2B5EF4-FFF2-40B4-BE49-F238E27FC236}">
                  <a16:creationId xmlns:a16="http://schemas.microsoft.com/office/drawing/2014/main" id="{FE659638-D09E-0042-8C6F-DCAC20F69BA9}"/>
                </a:ext>
              </a:extLst>
            </p:cNvPr>
            <p:cNvSpPr txBox="1"/>
            <p:nvPr/>
          </p:nvSpPr>
          <p:spPr>
            <a:xfrm>
              <a:off x="5090375" y="379601"/>
              <a:ext cx="583523" cy="276999"/>
            </a:xfrm>
            <a:prstGeom prst="rect">
              <a:avLst/>
            </a:prstGeom>
            <a:noFill/>
          </p:spPr>
          <p:txBody>
            <a:bodyPr wrap="square" rtlCol="0">
              <a:spAutoFit/>
            </a:bodyPr>
            <a:lstStyle/>
            <a:p>
              <a:pPr algn="ctr"/>
              <a:r>
                <a:rPr lang="en-FI" sz="1200" b="1" dirty="0"/>
                <a:t>Agile Thinking</a:t>
              </a:r>
            </a:p>
          </p:txBody>
        </p:sp>
        <p:sp>
          <p:nvSpPr>
            <p:cNvPr id="10" name="TextBox 9">
              <a:extLst>
                <a:ext uri="{FF2B5EF4-FFF2-40B4-BE49-F238E27FC236}">
                  <a16:creationId xmlns:a16="http://schemas.microsoft.com/office/drawing/2014/main" id="{16A6CD27-8F9F-8B45-A4B1-8DF8578B7480}"/>
                </a:ext>
              </a:extLst>
            </p:cNvPr>
            <p:cNvSpPr txBox="1"/>
            <p:nvPr/>
          </p:nvSpPr>
          <p:spPr>
            <a:xfrm>
              <a:off x="7198494" y="432036"/>
              <a:ext cx="740908" cy="276999"/>
            </a:xfrm>
            <a:prstGeom prst="rect">
              <a:avLst/>
            </a:prstGeom>
            <a:noFill/>
          </p:spPr>
          <p:txBody>
            <a:bodyPr wrap="square" rtlCol="0">
              <a:spAutoFit/>
            </a:bodyPr>
            <a:lstStyle/>
            <a:p>
              <a:endParaRPr lang="en-FI" sz="1200" b="1" dirty="0"/>
            </a:p>
          </p:txBody>
        </p:sp>
      </p:grpSp>
      <p:sp>
        <p:nvSpPr>
          <p:cNvPr id="11" name="TextBox 10">
            <a:extLst>
              <a:ext uri="{FF2B5EF4-FFF2-40B4-BE49-F238E27FC236}">
                <a16:creationId xmlns:a16="http://schemas.microsoft.com/office/drawing/2014/main" id="{0010A05B-64C4-B641-82D3-D645A1467B90}"/>
              </a:ext>
            </a:extLst>
          </p:cNvPr>
          <p:cNvSpPr txBox="1"/>
          <p:nvPr/>
        </p:nvSpPr>
        <p:spPr>
          <a:xfrm>
            <a:off x="3435469" y="1565521"/>
            <a:ext cx="1065252" cy="276999"/>
          </a:xfrm>
          <a:prstGeom prst="rect">
            <a:avLst/>
          </a:prstGeom>
          <a:noFill/>
        </p:spPr>
        <p:txBody>
          <a:bodyPr wrap="square" rtlCol="0">
            <a:spAutoFit/>
          </a:bodyPr>
          <a:lstStyle/>
          <a:p>
            <a:pPr algn="ctr"/>
            <a:r>
              <a:rPr lang="en-FI" sz="1200" b="1" dirty="0"/>
              <a:t>Hackathons</a:t>
            </a:r>
          </a:p>
        </p:txBody>
      </p:sp>
      <p:sp>
        <p:nvSpPr>
          <p:cNvPr id="12" name="TextBox 11">
            <a:extLst>
              <a:ext uri="{FF2B5EF4-FFF2-40B4-BE49-F238E27FC236}">
                <a16:creationId xmlns:a16="http://schemas.microsoft.com/office/drawing/2014/main" id="{6CBF848E-B363-5C47-8877-C66F122EAC2D}"/>
              </a:ext>
            </a:extLst>
          </p:cNvPr>
          <p:cNvSpPr txBox="1"/>
          <p:nvPr/>
        </p:nvSpPr>
        <p:spPr>
          <a:xfrm>
            <a:off x="6312024" y="1565521"/>
            <a:ext cx="1113364" cy="276999"/>
          </a:xfrm>
          <a:prstGeom prst="rect">
            <a:avLst/>
          </a:prstGeom>
          <a:noFill/>
        </p:spPr>
        <p:txBody>
          <a:bodyPr wrap="square" rtlCol="0">
            <a:spAutoFit/>
          </a:bodyPr>
          <a:lstStyle/>
          <a:p>
            <a:pPr algn="ctr"/>
            <a:r>
              <a:rPr lang="en-FI" sz="1200" b="1" dirty="0"/>
              <a:t>Design Sprints</a:t>
            </a:r>
          </a:p>
        </p:txBody>
      </p:sp>
      <p:sp>
        <p:nvSpPr>
          <p:cNvPr id="13" name="TextBox 12">
            <a:extLst>
              <a:ext uri="{FF2B5EF4-FFF2-40B4-BE49-F238E27FC236}">
                <a16:creationId xmlns:a16="http://schemas.microsoft.com/office/drawing/2014/main" id="{065A4BD3-DE9C-434C-9905-66841EC4F430}"/>
              </a:ext>
            </a:extLst>
          </p:cNvPr>
          <p:cNvSpPr txBox="1"/>
          <p:nvPr/>
        </p:nvSpPr>
        <p:spPr>
          <a:xfrm>
            <a:off x="7574392" y="1580538"/>
            <a:ext cx="1486646" cy="276109"/>
          </a:xfrm>
          <a:prstGeom prst="rect">
            <a:avLst/>
          </a:prstGeom>
          <a:noFill/>
        </p:spPr>
        <p:txBody>
          <a:bodyPr wrap="square" rtlCol="0">
            <a:spAutoFit/>
          </a:bodyPr>
          <a:lstStyle/>
          <a:p>
            <a:pPr algn="ctr"/>
            <a:r>
              <a:rPr lang="en-FI" sz="1200" b="1" dirty="0"/>
              <a:t>Blue Ocean Strategy</a:t>
            </a:r>
          </a:p>
        </p:txBody>
      </p:sp>
      <p:sp>
        <p:nvSpPr>
          <p:cNvPr id="14" name="TextBox 13">
            <a:extLst>
              <a:ext uri="{FF2B5EF4-FFF2-40B4-BE49-F238E27FC236}">
                <a16:creationId xmlns:a16="http://schemas.microsoft.com/office/drawing/2014/main" id="{147403B2-B2D4-D147-99A0-A25FCE78C724}"/>
              </a:ext>
            </a:extLst>
          </p:cNvPr>
          <p:cNvSpPr txBox="1"/>
          <p:nvPr/>
        </p:nvSpPr>
        <p:spPr>
          <a:xfrm>
            <a:off x="10260640" y="1592576"/>
            <a:ext cx="1946614" cy="276109"/>
          </a:xfrm>
          <a:prstGeom prst="rect">
            <a:avLst/>
          </a:prstGeom>
          <a:noFill/>
        </p:spPr>
        <p:txBody>
          <a:bodyPr wrap="square" rtlCol="0">
            <a:spAutoFit/>
          </a:bodyPr>
          <a:lstStyle/>
          <a:p>
            <a:pPr algn="ctr"/>
            <a:r>
              <a:rPr lang="en-FI" sz="1200" b="1" dirty="0"/>
              <a:t>Jobs To Be Done</a:t>
            </a:r>
          </a:p>
        </p:txBody>
      </p:sp>
      <p:sp>
        <p:nvSpPr>
          <p:cNvPr id="15" name="TextBox 14">
            <a:extLst>
              <a:ext uri="{FF2B5EF4-FFF2-40B4-BE49-F238E27FC236}">
                <a16:creationId xmlns:a16="http://schemas.microsoft.com/office/drawing/2014/main" id="{72AC94EA-B7D9-D743-AA00-A44E6C0715A1}"/>
              </a:ext>
            </a:extLst>
          </p:cNvPr>
          <p:cNvSpPr txBox="1"/>
          <p:nvPr/>
        </p:nvSpPr>
        <p:spPr>
          <a:xfrm>
            <a:off x="324257" y="590121"/>
            <a:ext cx="8352928" cy="461665"/>
          </a:xfrm>
          <a:prstGeom prst="rect">
            <a:avLst/>
          </a:prstGeom>
          <a:noFill/>
        </p:spPr>
        <p:txBody>
          <a:bodyPr wrap="square" rtlCol="0">
            <a:spAutoFit/>
          </a:bodyPr>
          <a:lstStyle/>
          <a:p>
            <a:r>
              <a:rPr lang="en-US" sz="2400" b="1" dirty="0">
                <a:solidFill>
                  <a:schemeClr val="tx2">
                    <a:lumMod val="75000"/>
                  </a:schemeClr>
                </a:solidFill>
              </a:rPr>
              <a:t>Briefly explained: 7 innovation methods</a:t>
            </a:r>
          </a:p>
        </p:txBody>
      </p:sp>
    </p:spTree>
    <p:extLst>
      <p:ext uri="{BB962C8B-B14F-4D97-AF65-F5344CB8AC3E}">
        <p14:creationId xmlns:p14="http://schemas.microsoft.com/office/powerpoint/2010/main" val="2460250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3" name="Table 85">
            <a:extLst>
              <a:ext uri="{FF2B5EF4-FFF2-40B4-BE49-F238E27FC236}">
                <a16:creationId xmlns:a16="http://schemas.microsoft.com/office/drawing/2014/main" id="{182E876B-EE19-1D44-B05B-A484DEE849D8}"/>
              </a:ext>
            </a:extLst>
          </p:cNvPr>
          <p:cNvGraphicFramePr>
            <a:graphicFrameLocks noGrp="1"/>
          </p:cNvGraphicFramePr>
          <p:nvPr>
            <p:extLst>
              <p:ext uri="{D42A27DB-BD31-4B8C-83A1-F6EECF244321}">
                <p14:modId xmlns:p14="http://schemas.microsoft.com/office/powerpoint/2010/main" val="3377840678"/>
              </p:ext>
            </p:extLst>
          </p:nvPr>
        </p:nvGraphicFramePr>
        <p:xfrm>
          <a:off x="508145" y="1340768"/>
          <a:ext cx="11168475" cy="5070336"/>
        </p:xfrm>
        <a:graphic>
          <a:graphicData uri="http://schemas.openxmlformats.org/drawingml/2006/table">
            <a:tbl>
              <a:tblPr firstRow="1" bandRow="1">
                <a:effectLst>
                  <a:outerShdw blurRad="50800" dist="38100" dir="2700000" algn="tl" rotWithShape="0">
                    <a:prstClr val="black">
                      <a:alpha val="15000"/>
                    </a:prstClr>
                  </a:outerShdw>
                </a:effectLst>
                <a:tableStyleId>{69012ECD-51FC-41F1-AA8D-1B2483CD663E}</a:tableStyleId>
              </a:tblPr>
              <a:tblGrid>
                <a:gridCol w="2232326">
                  <a:extLst>
                    <a:ext uri="{9D8B030D-6E8A-4147-A177-3AD203B41FA5}">
                      <a16:colId xmlns:a16="http://schemas.microsoft.com/office/drawing/2014/main" val="2063616678"/>
                    </a:ext>
                  </a:extLst>
                </a:gridCol>
                <a:gridCol w="2232326">
                  <a:extLst>
                    <a:ext uri="{9D8B030D-6E8A-4147-A177-3AD203B41FA5}">
                      <a16:colId xmlns:a16="http://schemas.microsoft.com/office/drawing/2014/main" val="618825679"/>
                    </a:ext>
                  </a:extLst>
                </a:gridCol>
                <a:gridCol w="2232326">
                  <a:extLst>
                    <a:ext uri="{9D8B030D-6E8A-4147-A177-3AD203B41FA5}">
                      <a16:colId xmlns:a16="http://schemas.microsoft.com/office/drawing/2014/main" val="3453217654"/>
                    </a:ext>
                  </a:extLst>
                </a:gridCol>
                <a:gridCol w="2232326">
                  <a:extLst>
                    <a:ext uri="{9D8B030D-6E8A-4147-A177-3AD203B41FA5}">
                      <a16:colId xmlns:a16="http://schemas.microsoft.com/office/drawing/2014/main" val="3986379035"/>
                    </a:ext>
                  </a:extLst>
                </a:gridCol>
                <a:gridCol w="2239171">
                  <a:extLst>
                    <a:ext uri="{9D8B030D-6E8A-4147-A177-3AD203B41FA5}">
                      <a16:colId xmlns:a16="http://schemas.microsoft.com/office/drawing/2014/main" val="1574515247"/>
                    </a:ext>
                  </a:extLst>
                </a:gridCol>
              </a:tblGrid>
              <a:tr h="864096">
                <a:tc>
                  <a:txBody>
                    <a:bodyPr/>
                    <a:lstStyle/>
                    <a:p>
                      <a:pPr algn="l"/>
                      <a:endParaRPr lang="en-US" noProof="0" dirty="0">
                        <a:solidFill>
                          <a:schemeClr val="bg2">
                            <a:lumMod val="25000"/>
                          </a:schemeClr>
                        </a:solidFill>
                      </a:endParaRPr>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a:endParaRPr lang="en-US" noProof="0" dirty="0">
                        <a:solidFill>
                          <a:schemeClr val="bg2">
                            <a:lumMod val="25000"/>
                          </a:schemeClr>
                        </a:solidFill>
                      </a:endParaRPr>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a:endParaRPr lang="en-US" noProof="0" dirty="0">
                        <a:solidFill>
                          <a:schemeClr val="bg2">
                            <a:lumMod val="25000"/>
                          </a:schemeClr>
                        </a:solidFill>
                      </a:endParaRPr>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a:endParaRPr lang="en-US" sz="1200" noProof="0" dirty="0">
                        <a:solidFill>
                          <a:schemeClr val="bg2">
                            <a:lumMod val="25000"/>
                          </a:schemeClr>
                        </a:solidFill>
                      </a:endParaRPr>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a:endParaRPr lang="en-US" noProof="0" dirty="0">
                        <a:solidFill>
                          <a:schemeClr val="bg2">
                            <a:lumMod val="25000"/>
                          </a:schemeClr>
                        </a:solidFill>
                      </a:endParaRPr>
                    </a:p>
                  </a:txBody>
                  <a:tcPr>
                    <a:lnL w="317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1696272585"/>
                  </a:ext>
                </a:extLst>
              </a:tr>
              <a:tr h="1871346">
                <a:tc>
                  <a:txBody>
                    <a:bodyPr/>
                    <a:lstStyle/>
                    <a:p>
                      <a:pPr algn="l"/>
                      <a:endParaRPr lang="en-US" sz="1200" kern="1200" noProof="0" dirty="0">
                        <a:solidFill>
                          <a:schemeClr val="tx1"/>
                        </a:solidFill>
                        <a:effectLst/>
                        <a:latin typeface="+mn-lt"/>
                        <a:ea typeface="+mn-ea"/>
                        <a:cs typeface="+mn-cs"/>
                      </a:endParaRPr>
                    </a:p>
                    <a:p>
                      <a:pPr algn="l"/>
                      <a:r>
                        <a:rPr lang="en-US" sz="1200" kern="1200" dirty="0">
                          <a:solidFill>
                            <a:schemeClr val="tx1"/>
                          </a:solidFill>
                          <a:effectLst/>
                          <a:latin typeface="+mn-lt"/>
                          <a:ea typeface="+mn-ea"/>
                          <a:cs typeface="+mn-cs"/>
                        </a:rPr>
                        <a:t>Generating ideas is the starting point for any innovation.</a:t>
                      </a:r>
                    </a:p>
                    <a:p>
                      <a:pPr algn="l"/>
                      <a:endParaRPr lang="en-US" sz="1200" kern="1200" dirty="0">
                        <a:solidFill>
                          <a:schemeClr val="tx1"/>
                        </a:solidFill>
                        <a:effectLst/>
                        <a:latin typeface="+mn-lt"/>
                        <a:ea typeface="+mn-ea"/>
                        <a:cs typeface="+mn-cs"/>
                      </a:endParaRPr>
                    </a:p>
                    <a:p>
                      <a:pPr algn="l"/>
                      <a:r>
                        <a:rPr lang="en-US" sz="1200" kern="1200" dirty="0">
                          <a:solidFill>
                            <a:schemeClr val="tx1"/>
                          </a:solidFill>
                          <a:effectLst/>
                          <a:latin typeface="+mn-lt"/>
                          <a:ea typeface="+mn-ea"/>
                          <a:cs typeface="+mn-cs"/>
                        </a:rPr>
                        <a:t>Mobilizing ideas can mean to move them to a different physical or logical location and whether that means a different department or team or developing them into a less abstract concept, it is crucial not to skip this step. </a:t>
                      </a:r>
                      <a:endParaRPr lang="en-US" sz="1200" b="0" noProof="0" dirty="0">
                        <a:ln w="3175">
                          <a:solidFill>
                            <a:schemeClr val="tx1"/>
                          </a:solidFill>
                        </a:ln>
                        <a:latin typeface="+mn-lt"/>
                      </a:endParaRPr>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635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200" kern="1200" noProof="0" dirty="0">
                        <a:solidFill>
                          <a:schemeClr val="tx1"/>
                        </a:solidFill>
                        <a:effectLst/>
                        <a:latin typeface="+mn-lt"/>
                        <a:ea typeface="+mn-ea"/>
                        <a:cs typeface="+mn-cs"/>
                      </a:endParaRPr>
                    </a:p>
                    <a:p>
                      <a:pPr algn="l"/>
                      <a:r>
                        <a:rPr lang="en-US" sz="1200" kern="1200" dirty="0">
                          <a:solidFill>
                            <a:schemeClr val="tx1"/>
                          </a:solidFill>
                          <a:effectLst/>
                          <a:latin typeface="+mn-lt"/>
                          <a:ea typeface="+mn-ea"/>
                          <a:cs typeface="+mn-cs"/>
                        </a:rPr>
                        <a:t>This stage is about weighing the pros and the cons and deciding which ideas can be picked up for further development. </a:t>
                      </a:r>
                    </a:p>
                    <a:p>
                      <a:pPr algn="l"/>
                      <a:endParaRPr lang="en-US" sz="1200" kern="1200" noProof="0" dirty="0">
                        <a:solidFill>
                          <a:schemeClr val="tx1"/>
                        </a:solidFill>
                        <a:effectLst/>
                        <a:latin typeface="+mn-lt"/>
                        <a:ea typeface="+mn-ea"/>
                        <a:cs typeface="+mn-cs"/>
                      </a:endParaRPr>
                    </a:p>
                    <a:p>
                      <a:pPr algn="l"/>
                      <a:r>
                        <a:rPr lang="en-US" sz="1200" kern="1200" dirty="0">
                          <a:solidFill>
                            <a:schemeClr val="tx1"/>
                          </a:solidFill>
                          <a:effectLst/>
                          <a:latin typeface="+mn-lt"/>
                          <a:ea typeface="+mn-ea"/>
                          <a:cs typeface="+mn-cs"/>
                        </a:rPr>
                        <a:t>It’s important to keep in mind that idea screening and evaluation can and should be based on rational metrics </a:t>
                      </a:r>
                      <a:r>
                        <a:rPr lang="en-FI" sz="1200" kern="1200" dirty="0">
                          <a:solidFill>
                            <a:schemeClr val="tx1"/>
                          </a:solidFill>
                          <a:effectLst/>
                          <a:latin typeface="+mn-lt"/>
                          <a:ea typeface="+mn-ea"/>
                          <a:cs typeface="+mn-cs"/>
                        </a:rPr>
                        <a:t>that a well-run business already has in place. </a:t>
                      </a:r>
                      <a:r>
                        <a:rPr lang="en-US" sz="1200" kern="1200" dirty="0">
                          <a:solidFill>
                            <a:schemeClr val="tx1"/>
                          </a:solidFill>
                          <a:effectLst/>
                          <a:latin typeface="+mn-lt"/>
                          <a:ea typeface="+mn-ea"/>
                          <a:cs typeface="+mn-cs"/>
                        </a:rPr>
                        <a:t>While evaluating ideas can become complex, it’s good to consider both qualitative and quantitative metrics and to clearly and transparently communicate them to everyone. </a:t>
                      </a:r>
                      <a:endParaRPr lang="en-US" sz="1200" noProof="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this stage ideas are tested in a particular environment and for a specific audience.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During this phase organization can create prototypes and get user feedback without making huge investments. In a short period of time, you’ll have something for your audience to test and based on those first results, you can further develop your product or service. </a:t>
                      </a:r>
                      <a:endParaRPr lang="en-FI"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noProof="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200" kern="1200" noProof="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During this stage innovations move from development to persuasion. The commercialization step is focusing on creating market value for an idea by focusing on the potential impact. Can it bring value to customers, is it appealing, to they understand when and how to use it? </a:t>
                      </a:r>
                      <a:endParaRPr lang="en-FI"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FI"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Rapid experimentation and using data as market evidence contributes to successful commercialization. </a:t>
                      </a:r>
                      <a:endParaRPr lang="en-US" sz="1200" noProof="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200" noProof="0" dirty="0"/>
                    </a:p>
                    <a:p>
                      <a:r>
                        <a:rPr lang="en-US" sz="1200" kern="1200" dirty="0">
                          <a:solidFill>
                            <a:schemeClr val="tx1"/>
                          </a:solidFill>
                          <a:effectLst/>
                          <a:latin typeface="+mn-lt"/>
                          <a:ea typeface="+mn-ea"/>
                          <a:cs typeface="+mn-cs"/>
                        </a:rPr>
                        <a:t>In the last stage of the innovation process, you are looking for the companywide acceptance of the idea you’ve been working on, which we call the diffusion. This can be done through different internal communication channels and methods that can vary depending on internal practices and the company’s culture. </a:t>
                      </a:r>
                      <a:endParaRPr lang="en-FI" sz="1200" kern="1200" dirty="0">
                        <a:solidFill>
                          <a:schemeClr val="tx1"/>
                        </a:solidFill>
                        <a:effectLst/>
                        <a:latin typeface="+mn-lt"/>
                        <a:ea typeface="+mn-ea"/>
                        <a:cs typeface="+mn-cs"/>
                      </a:endParaRPr>
                    </a:p>
                    <a:p>
                      <a:r>
                        <a:rPr lang="en-US" sz="1800" kern="1200" dirty="0">
                          <a:solidFill>
                            <a:schemeClr val="tx1"/>
                          </a:solidFill>
                          <a:effectLst/>
                          <a:latin typeface="+mn-lt"/>
                          <a:ea typeface="+mn-ea"/>
                          <a:cs typeface="+mn-cs"/>
                        </a:rPr>
                        <a:t> </a:t>
                      </a:r>
                      <a:endParaRPr lang="en-FI" sz="18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An implementation plan includes resource allocation, a marketing plan as well as feedback collection which will help identify opportunities for the next innovative ideas. It’s important to set metrics that indicate the success of your innovation.</a:t>
                      </a:r>
                      <a:endParaRPr lang="en-US" sz="1200" noProof="0" dirty="0"/>
                    </a:p>
                  </a:txBody>
                  <a:tcPr>
                    <a:lnL w="3175" cap="flat" cmpd="sng" algn="ctr">
                      <a:solidFill>
                        <a:schemeClr val="bg2">
                          <a:lumMod val="90000"/>
                        </a:schemeClr>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84139928"/>
                  </a:ext>
                </a:extLst>
              </a:tr>
            </a:tbl>
          </a:graphicData>
        </a:graphic>
      </p:graphicFrame>
      <p:grpSp>
        <p:nvGrpSpPr>
          <p:cNvPr id="4" name="Group 3">
            <a:extLst>
              <a:ext uri="{FF2B5EF4-FFF2-40B4-BE49-F238E27FC236}">
                <a16:creationId xmlns:a16="http://schemas.microsoft.com/office/drawing/2014/main" id="{5E3E0F06-3426-7D4D-89DC-A4807CBFE928}"/>
              </a:ext>
            </a:extLst>
          </p:cNvPr>
          <p:cNvGrpSpPr/>
          <p:nvPr/>
        </p:nvGrpSpPr>
        <p:grpSpPr>
          <a:xfrm>
            <a:off x="584678" y="1471613"/>
            <a:ext cx="26774169" cy="646331"/>
            <a:chOff x="2737977" y="207461"/>
            <a:chExt cx="8090641" cy="646331"/>
          </a:xfrm>
        </p:grpSpPr>
        <p:sp>
          <p:nvSpPr>
            <p:cNvPr id="5" name="TextBox 4">
              <a:extLst>
                <a:ext uri="{FF2B5EF4-FFF2-40B4-BE49-F238E27FC236}">
                  <a16:creationId xmlns:a16="http://schemas.microsoft.com/office/drawing/2014/main" id="{990934A7-92AB-1A42-BA9F-9CF48A4304C1}"/>
                </a:ext>
              </a:extLst>
            </p:cNvPr>
            <p:cNvSpPr txBox="1"/>
            <p:nvPr/>
          </p:nvSpPr>
          <p:spPr>
            <a:xfrm>
              <a:off x="8620660" y="438959"/>
              <a:ext cx="790601" cy="276999"/>
            </a:xfrm>
            <a:prstGeom prst="rect">
              <a:avLst/>
            </a:prstGeom>
            <a:noFill/>
          </p:spPr>
          <p:txBody>
            <a:bodyPr wrap="square" rtlCol="0">
              <a:spAutoFit/>
            </a:bodyPr>
            <a:lstStyle/>
            <a:p>
              <a:endParaRPr lang="en-FI" sz="1200" b="1" dirty="0"/>
            </a:p>
          </p:txBody>
        </p:sp>
        <p:sp>
          <p:nvSpPr>
            <p:cNvPr id="6" name="TextBox 5">
              <a:extLst>
                <a:ext uri="{FF2B5EF4-FFF2-40B4-BE49-F238E27FC236}">
                  <a16:creationId xmlns:a16="http://schemas.microsoft.com/office/drawing/2014/main" id="{B15977D2-2F7C-EA42-B455-F92CF59A5495}"/>
                </a:ext>
              </a:extLst>
            </p:cNvPr>
            <p:cNvSpPr txBox="1"/>
            <p:nvPr/>
          </p:nvSpPr>
          <p:spPr>
            <a:xfrm>
              <a:off x="10092519" y="426369"/>
              <a:ext cx="736099" cy="276999"/>
            </a:xfrm>
            <a:prstGeom prst="rect">
              <a:avLst/>
            </a:prstGeom>
            <a:noFill/>
          </p:spPr>
          <p:txBody>
            <a:bodyPr wrap="square" rtlCol="0">
              <a:spAutoFit/>
            </a:bodyPr>
            <a:lstStyle/>
            <a:p>
              <a:endParaRPr lang="en-FI" sz="1200" b="1" dirty="0"/>
            </a:p>
          </p:txBody>
        </p:sp>
        <p:sp>
          <p:nvSpPr>
            <p:cNvPr id="7" name="TextBox 6">
              <a:extLst>
                <a:ext uri="{FF2B5EF4-FFF2-40B4-BE49-F238E27FC236}">
                  <a16:creationId xmlns:a16="http://schemas.microsoft.com/office/drawing/2014/main" id="{F67D159D-1CC3-624C-93D3-273AB78E7EE2}"/>
                </a:ext>
              </a:extLst>
            </p:cNvPr>
            <p:cNvSpPr txBox="1"/>
            <p:nvPr/>
          </p:nvSpPr>
          <p:spPr>
            <a:xfrm>
              <a:off x="2737977" y="207461"/>
              <a:ext cx="598385" cy="646331"/>
            </a:xfrm>
            <a:prstGeom prst="rect">
              <a:avLst/>
            </a:prstGeom>
            <a:noFill/>
          </p:spPr>
          <p:txBody>
            <a:bodyPr wrap="square" rtlCol="0">
              <a:spAutoFit/>
            </a:bodyPr>
            <a:lstStyle/>
            <a:p>
              <a:pPr algn="ctr"/>
              <a:r>
                <a:rPr lang="en-FI" sz="1200" b="1" dirty="0">
                  <a:solidFill>
                    <a:schemeClr val="tx2">
                      <a:lumMod val="50000"/>
                    </a:schemeClr>
                  </a:solidFill>
                </a:rPr>
                <a:t>1</a:t>
              </a:r>
            </a:p>
            <a:p>
              <a:pPr algn="ctr"/>
              <a:r>
                <a:rPr lang="en-FI" sz="1200" b="1" dirty="0">
                  <a:solidFill>
                    <a:schemeClr val="tx2">
                      <a:lumMod val="50000"/>
                    </a:schemeClr>
                  </a:solidFill>
                </a:rPr>
                <a:t>Idea generation </a:t>
              </a:r>
            </a:p>
            <a:p>
              <a:pPr algn="ctr"/>
              <a:r>
                <a:rPr lang="en-FI" sz="1200" b="1" dirty="0">
                  <a:solidFill>
                    <a:schemeClr val="tx2">
                      <a:lumMod val="50000"/>
                    </a:schemeClr>
                  </a:solidFill>
                </a:rPr>
                <a:t>and mobilization</a:t>
              </a:r>
            </a:p>
          </p:txBody>
        </p:sp>
        <p:sp>
          <p:nvSpPr>
            <p:cNvPr id="8" name="TextBox 7">
              <a:extLst>
                <a:ext uri="{FF2B5EF4-FFF2-40B4-BE49-F238E27FC236}">
                  <a16:creationId xmlns:a16="http://schemas.microsoft.com/office/drawing/2014/main" id="{F7AC9EFF-F788-9F46-9F51-B7D467E56ED4}"/>
                </a:ext>
              </a:extLst>
            </p:cNvPr>
            <p:cNvSpPr txBox="1"/>
            <p:nvPr/>
          </p:nvSpPr>
          <p:spPr>
            <a:xfrm>
              <a:off x="4099017" y="217586"/>
              <a:ext cx="455926" cy="461665"/>
            </a:xfrm>
            <a:prstGeom prst="rect">
              <a:avLst/>
            </a:prstGeom>
            <a:noFill/>
          </p:spPr>
          <p:txBody>
            <a:bodyPr wrap="square" rtlCol="0">
              <a:spAutoFit/>
            </a:bodyPr>
            <a:lstStyle/>
            <a:p>
              <a:pPr algn="ctr"/>
              <a:r>
                <a:rPr lang="en-FI" sz="1200" b="1" dirty="0">
                  <a:solidFill>
                    <a:schemeClr val="tx2">
                      <a:lumMod val="50000"/>
                    </a:schemeClr>
                  </a:solidFill>
                </a:rPr>
                <a:t>3</a:t>
              </a:r>
            </a:p>
            <a:p>
              <a:pPr algn="ctr"/>
              <a:r>
                <a:rPr lang="en-FI" sz="1200" b="1" dirty="0">
                  <a:solidFill>
                    <a:schemeClr val="tx2">
                      <a:lumMod val="50000"/>
                    </a:schemeClr>
                  </a:solidFill>
                </a:rPr>
                <a:t>Experimentation</a:t>
              </a:r>
            </a:p>
          </p:txBody>
        </p:sp>
        <p:sp>
          <p:nvSpPr>
            <p:cNvPr id="10" name="TextBox 9">
              <a:extLst>
                <a:ext uri="{FF2B5EF4-FFF2-40B4-BE49-F238E27FC236}">
                  <a16:creationId xmlns:a16="http://schemas.microsoft.com/office/drawing/2014/main" id="{16A6CD27-8F9F-8B45-A4B1-8DF8578B7480}"/>
                </a:ext>
              </a:extLst>
            </p:cNvPr>
            <p:cNvSpPr txBox="1"/>
            <p:nvPr/>
          </p:nvSpPr>
          <p:spPr>
            <a:xfrm>
              <a:off x="7198494" y="432036"/>
              <a:ext cx="740908" cy="276999"/>
            </a:xfrm>
            <a:prstGeom prst="rect">
              <a:avLst/>
            </a:prstGeom>
            <a:noFill/>
          </p:spPr>
          <p:txBody>
            <a:bodyPr wrap="square" rtlCol="0">
              <a:spAutoFit/>
            </a:bodyPr>
            <a:lstStyle/>
            <a:p>
              <a:endParaRPr lang="en-FI" sz="1200" b="1" dirty="0"/>
            </a:p>
          </p:txBody>
        </p:sp>
      </p:grpSp>
      <p:sp>
        <p:nvSpPr>
          <p:cNvPr id="11" name="TextBox 10">
            <a:extLst>
              <a:ext uri="{FF2B5EF4-FFF2-40B4-BE49-F238E27FC236}">
                <a16:creationId xmlns:a16="http://schemas.microsoft.com/office/drawing/2014/main" id="{0010A05B-64C4-B641-82D3-D645A1467B90}"/>
              </a:ext>
            </a:extLst>
          </p:cNvPr>
          <p:cNvSpPr txBox="1"/>
          <p:nvPr/>
        </p:nvSpPr>
        <p:spPr>
          <a:xfrm>
            <a:off x="2864210" y="1481738"/>
            <a:ext cx="1762950" cy="461665"/>
          </a:xfrm>
          <a:prstGeom prst="rect">
            <a:avLst/>
          </a:prstGeom>
          <a:noFill/>
        </p:spPr>
        <p:txBody>
          <a:bodyPr wrap="square" rtlCol="0">
            <a:spAutoFit/>
          </a:bodyPr>
          <a:lstStyle/>
          <a:p>
            <a:pPr algn="ctr"/>
            <a:r>
              <a:rPr lang="en-FI" sz="1200" b="1" dirty="0">
                <a:solidFill>
                  <a:schemeClr val="tx2">
                    <a:lumMod val="75000"/>
                  </a:schemeClr>
                </a:solidFill>
              </a:rPr>
              <a:t>2</a:t>
            </a:r>
          </a:p>
          <a:p>
            <a:pPr algn="ctr"/>
            <a:r>
              <a:rPr lang="en-FI" sz="1200" b="1" dirty="0">
                <a:solidFill>
                  <a:schemeClr val="tx2">
                    <a:lumMod val="50000"/>
                  </a:schemeClr>
                </a:solidFill>
              </a:rPr>
              <a:t>Advocacy and screening</a:t>
            </a:r>
          </a:p>
        </p:txBody>
      </p:sp>
      <p:sp>
        <p:nvSpPr>
          <p:cNvPr id="12" name="TextBox 11">
            <a:extLst>
              <a:ext uri="{FF2B5EF4-FFF2-40B4-BE49-F238E27FC236}">
                <a16:creationId xmlns:a16="http://schemas.microsoft.com/office/drawing/2014/main" id="{6CBF848E-B363-5C47-8877-C66F122EAC2D}"/>
              </a:ext>
            </a:extLst>
          </p:cNvPr>
          <p:cNvSpPr txBox="1"/>
          <p:nvPr/>
        </p:nvSpPr>
        <p:spPr>
          <a:xfrm>
            <a:off x="7343206" y="1481738"/>
            <a:ext cx="1379420" cy="461665"/>
          </a:xfrm>
          <a:prstGeom prst="rect">
            <a:avLst/>
          </a:prstGeom>
          <a:noFill/>
        </p:spPr>
        <p:txBody>
          <a:bodyPr wrap="square" rtlCol="0">
            <a:spAutoFit/>
          </a:bodyPr>
          <a:lstStyle/>
          <a:p>
            <a:pPr algn="ctr"/>
            <a:r>
              <a:rPr lang="en-FI" sz="1200" b="1" dirty="0">
                <a:solidFill>
                  <a:schemeClr val="tx2">
                    <a:lumMod val="50000"/>
                  </a:schemeClr>
                </a:solidFill>
              </a:rPr>
              <a:t>4 Commercialization</a:t>
            </a:r>
          </a:p>
        </p:txBody>
      </p:sp>
      <p:sp>
        <p:nvSpPr>
          <p:cNvPr id="13" name="TextBox 12">
            <a:extLst>
              <a:ext uri="{FF2B5EF4-FFF2-40B4-BE49-F238E27FC236}">
                <a16:creationId xmlns:a16="http://schemas.microsoft.com/office/drawing/2014/main" id="{065A4BD3-DE9C-434C-9905-66841EC4F430}"/>
              </a:ext>
            </a:extLst>
          </p:cNvPr>
          <p:cNvSpPr txBox="1"/>
          <p:nvPr/>
        </p:nvSpPr>
        <p:spPr>
          <a:xfrm>
            <a:off x="9490450" y="1505854"/>
            <a:ext cx="1980221" cy="646331"/>
          </a:xfrm>
          <a:prstGeom prst="rect">
            <a:avLst/>
          </a:prstGeom>
          <a:noFill/>
        </p:spPr>
        <p:txBody>
          <a:bodyPr wrap="square" rtlCol="0">
            <a:spAutoFit/>
          </a:bodyPr>
          <a:lstStyle/>
          <a:p>
            <a:pPr algn="ctr"/>
            <a:r>
              <a:rPr lang="en-FI" sz="1200" b="1" dirty="0">
                <a:solidFill>
                  <a:schemeClr val="tx2">
                    <a:lumMod val="50000"/>
                  </a:schemeClr>
                </a:solidFill>
              </a:rPr>
              <a:t>5</a:t>
            </a:r>
          </a:p>
          <a:p>
            <a:pPr algn="ctr"/>
            <a:r>
              <a:rPr lang="en-FI" sz="1200" b="1" dirty="0">
                <a:solidFill>
                  <a:schemeClr val="tx2">
                    <a:lumMod val="50000"/>
                  </a:schemeClr>
                </a:solidFill>
              </a:rPr>
              <a:t>Diffusion and implementation</a:t>
            </a:r>
          </a:p>
        </p:txBody>
      </p:sp>
      <p:sp>
        <p:nvSpPr>
          <p:cNvPr id="15" name="TextBox 14">
            <a:extLst>
              <a:ext uri="{FF2B5EF4-FFF2-40B4-BE49-F238E27FC236}">
                <a16:creationId xmlns:a16="http://schemas.microsoft.com/office/drawing/2014/main" id="{72AC94EA-B7D9-D743-AA00-A44E6C0715A1}"/>
              </a:ext>
            </a:extLst>
          </p:cNvPr>
          <p:cNvSpPr txBox="1"/>
          <p:nvPr/>
        </p:nvSpPr>
        <p:spPr>
          <a:xfrm>
            <a:off x="508145" y="577786"/>
            <a:ext cx="8352928" cy="461665"/>
          </a:xfrm>
          <a:prstGeom prst="rect">
            <a:avLst/>
          </a:prstGeom>
          <a:noFill/>
        </p:spPr>
        <p:txBody>
          <a:bodyPr wrap="square" rtlCol="0">
            <a:spAutoFit/>
          </a:bodyPr>
          <a:lstStyle/>
          <a:p>
            <a:r>
              <a:rPr lang="en-US" sz="2400" b="1" dirty="0">
                <a:solidFill>
                  <a:schemeClr val="tx2">
                    <a:lumMod val="75000"/>
                  </a:schemeClr>
                </a:solidFill>
              </a:rPr>
              <a:t>Briefly explained: 5 steps of the innovation process</a:t>
            </a:r>
          </a:p>
        </p:txBody>
      </p:sp>
    </p:spTree>
    <p:extLst>
      <p:ext uri="{BB962C8B-B14F-4D97-AF65-F5344CB8AC3E}">
        <p14:creationId xmlns:p14="http://schemas.microsoft.com/office/powerpoint/2010/main" val="4063912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8C5F6FFD-4DCE-1D44-8E03-F825919C0A1B}"/>
              </a:ext>
            </a:extLst>
          </p:cNvPr>
          <p:cNvSpPr/>
          <p:nvPr/>
        </p:nvSpPr>
        <p:spPr>
          <a:xfrm>
            <a:off x="6531296" y="647184"/>
            <a:ext cx="5563632" cy="5563632"/>
          </a:xfrm>
          <a:prstGeom prst="ellipse">
            <a:avLst/>
          </a:prstGeom>
          <a:solidFill>
            <a:schemeClr val="accent1">
              <a:alpha val="37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dirty="0">
              <a:ln w="0"/>
              <a:solidFill>
                <a:schemeClr val="tx1"/>
              </a:solidFill>
              <a:effectLst>
                <a:outerShdw blurRad="38100" dist="19050" dir="2700000" algn="tl" rotWithShape="0">
                  <a:schemeClr val="dk1">
                    <a:alpha val="40000"/>
                  </a:schemeClr>
                </a:outerShdw>
              </a:effectLst>
            </a:endParaRPr>
          </a:p>
        </p:txBody>
      </p:sp>
      <p:sp>
        <p:nvSpPr>
          <p:cNvPr id="4" name="Title 1">
            <a:extLst>
              <a:ext uri="{FF2B5EF4-FFF2-40B4-BE49-F238E27FC236}">
                <a16:creationId xmlns:a16="http://schemas.microsoft.com/office/drawing/2014/main" id="{5ADB3B50-7DA4-2646-A7E1-A58C7FCE5AF4}"/>
              </a:ext>
            </a:extLst>
          </p:cNvPr>
          <p:cNvSpPr>
            <a:spLocks noGrp="1"/>
          </p:cNvSpPr>
          <p:nvPr>
            <p:ph type="title"/>
          </p:nvPr>
        </p:nvSpPr>
        <p:spPr>
          <a:xfrm>
            <a:off x="1898108" y="569103"/>
            <a:ext cx="5791471" cy="1325563"/>
          </a:xfrm>
        </p:spPr>
        <p:txBody>
          <a:bodyPr>
            <a:normAutofit/>
          </a:bodyPr>
          <a:lstStyle/>
          <a:p>
            <a:r>
              <a:rPr lang="en-US" sz="3500" dirty="0">
                <a:solidFill>
                  <a:schemeClr val="bg2">
                    <a:lumMod val="25000"/>
                  </a:schemeClr>
                </a:solidFill>
              </a:rPr>
              <a:t>About Viima</a:t>
            </a:r>
          </a:p>
        </p:txBody>
      </p:sp>
      <p:sp>
        <p:nvSpPr>
          <p:cNvPr id="5" name="Rounded Rectangle 4">
            <a:hlinkClick r:id="rId2"/>
            <a:extLst>
              <a:ext uri="{FF2B5EF4-FFF2-40B4-BE49-F238E27FC236}">
                <a16:creationId xmlns:a16="http://schemas.microsoft.com/office/drawing/2014/main" id="{02045809-A10F-BE4E-8A77-BBAE7B448BC5}"/>
              </a:ext>
            </a:extLst>
          </p:cNvPr>
          <p:cNvSpPr/>
          <p:nvPr/>
        </p:nvSpPr>
        <p:spPr>
          <a:xfrm>
            <a:off x="887761" y="5686428"/>
            <a:ext cx="3168352" cy="72008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a:t>START FOR FREE</a:t>
            </a:r>
          </a:p>
        </p:txBody>
      </p:sp>
      <p:sp>
        <p:nvSpPr>
          <p:cNvPr id="6" name="Rectangle 5">
            <a:extLst>
              <a:ext uri="{FF2B5EF4-FFF2-40B4-BE49-F238E27FC236}">
                <a16:creationId xmlns:a16="http://schemas.microsoft.com/office/drawing/2014/main" id="{435E4256-B7B1-5D4B-AD81-E506017E8DA8}"/>
              </a:ext>
            </a:extLst>
          </p:cNvPr>
          <p:cNvSpPr/>
          <p:nvPr/>
        </p:nvSpPr>
        <p:spPr>
          <a:xfrm>
            <a:off x="887761" y="1897472"/>
            <a:ext cx="5506446" cy="3600986"/>
          </a:xfrm>
          <a:prstGeom prst="rect">
            <a:avLst/>
          </a:prstGeom>
        </p:spPr>
        <p:txBody>
          <a:bodyPr wrap="square">
            <a:spAutoFit/>
          </a:bodyPr>
          <a:lstStyle/>
          <a:p>
            <a:pPr>
              <a:spcAft>
                <a:spcPts val="1200"/>
              </a:spcAft>
            </a:pPr>
            <a:r>
              <a:rPr lang="en-US" dirty="0">
                <a:solidFill>
                  <a:schemeClr val="bg2">
                    <a:lumMod val="25000"/>
                  </a:schemeClr>
                </a:solidFill>
              </a:rPr>
              <a:t>We’re on a mission to help organizations make more innovation happen.</a:t>
            </a:r>
          </a:p>
          <a:p>
            <a:pPr>
              <a:spcAft>
                <a:spcPts val="1200"/>
              </a:spcAft>
            </a:pPr>
            <a:r>
              <a:rPr lang="en-US" b="1" dirty="0" err="1">
                <a:solidFill>
                  <a:schemeClr val="bg2">
                    <a:lumMod val="25000"/>
                  </a:schemeClr>
                </a:solidFill>
              </a:rPr>
              <a:t>Viima</a:t>
            </a:r>
            <a:r>
              <a:rPr lang="en-US" b="1" dirty="0">
                <a:solidFill>
                  <a:schemeClr val="bg2">
                    <a:lumMod val="25000"/>
                  </a:schemeClr>
                </a:solidFill>
              </a:rPr>
              <a:t> is the all-in-one innovation platform that helps you go from ideas to innovations</a:t>
            </a:r>
            <a:r>
              <a:rPr lang="en-US" dirty="0">
                <a:solidFill>
                  <a:schemeClr val="bg2">
                    <a:lumMod val="25000"/>
                  </a:schemeClr>
                </a:solidFill>
              </a:rPr>
              <a:t>, every step of the way.</a:t>
            </a:r>
          </a:p>
          <a:p>
            <a:pPr>
              <a:spcAft>
                <a:spcPts val="1200"/>
              </a:spcAft>
            </a:pPr>
            <a:r>
              <a:rPr lang="en-US" dirty="0">
                <a:solidFill>
                  <a:schemeClr val="bg2">
                    <a:lumMod val="25000"/>
                  </a:schemeClr>
                </a:solidFill>
              </a:rPr>
              <a:t>Getting started is fast and easy and the best part is that </a:t>
            </a:r>
            <a:r>
              <a:rPr lang="en-US" dirty="0" err="1">
                <a:solidFill>
                  <a:schemeClr val="bg2">
                    <a:lumMod val="25000"/>
                  </a:schemeClr>
                </a:solidFill>
              </a:rPr>
              <a:t>Viima</a:t>
            </a:r>
            <a:r>
              <a:rPr lang="en-US" dirty="0">
                <a:solidFill>
                  <a:schemeClr val="bg2">
                    <a:lumMod val="25000"/>
                  </a:schemeClr>
                </a:solidFill>
              </a:rPr>
              <a:t> is completely free for an unlimited number of users!</a:t>
            </a:r>
          </a:p>
          <a:p>
            <a:pPr>
              <a:spcAft>
                <a:spcPts val="1200"/>
              </a:spcAft>
            </a:pPr>
            <a:r>
              <a:rPr lang="en-US" dirty="0">
                <a:solidFill>
                  <a:schemeClr val="bg2">
                    <a:lumMod val="25000"/>
                  </a:schemeClr>
                </a:solidFill>
              </a:rPr>
              <a:t>So, If you’re looking for a tool that can help you </a:t>
            </a:r>
            <a:r>
              <a:rPr lang="en-US" b="1" dirty="0">
                <a:solidFill>
                  <a:schemeClr val="bg2">
                    <a:lumMod val="25000"/>
                  </a:schemeClr>
                </a:solidFill>
              </a:rPr>
              <a:t>run and manage your innovation program with ease</a:t>
            </a:r>
            <a:r>
              <a:rPr lang="en-US" dirty="0">
                <a:solidFill>
                  <a:schemeClr val="bg2">
                    <a:lumMod val="25000"/>
                  </a:schemeClr>
                </a:solidFill>
              </a:rPr>
              <a:t>, you can get started in as little as 5 minutes at </a:t>
            </a:r>
            <a:r>
              <a:rPr lang="en-US" dirty="0">
                <a:solidFill>
                  <a:schemeClr val="bg2">
                    <a:lumMod val="25000"/>
                  </a:schemeClr>
                </a:solidFill>
                <a:hlinkClick r:id="rId2">
                  <a:extLst>
                    <a:ext uri="{A12FA001-AC4F-418D-AE19-62706E023703}">
                      <ahyp:hlinkClr xmlns:ahyp="http://schemas.microsoft.com/office/drawing/2018/hyperlinkcolor" val="tx"/>
                    </a:ext>
                  </a:extLst>
                </a:hlinkClick>
              </a:rPr>
              <a:t>viima.com</a:t>
            </a:r>
            <a:r>
              <a:rPr lang="en-US" dirty="0">
                <a:solidFill>
                  <a:schemeClr val="bg2">
                    <a:lumMod val="25000"/>
                  </a:schemeClr>
                </a:solidFill>
              </a:rPr>
              <a:t>.</a:t>
            </a:r>
          </a:p>
        </p:txBody>
      </p:sp>
      <p:pic>
        <p:nvPicPr>
          <p:cNvPr id="7" name="Picture 6" descr="A screenshot of a computer&#10;&#10;Description automatically generated">
            <a:extLst>
              <a:ext uri="{FF2B5EF4-FFF2-40B4-BE49-F238E27FC236}">
                <a16:creationId xmlns:a16="http://schemas.microsoft.com/office/drawing/2014/main" id="{591C20D8-C1BB-A142-B6CA-704FBFD2CCC4}"/>
              </a:ext>
            </a:extLst>
          </p:cNvPr>
          <p:cNvPicPr>
            <a:picLocks noChangeAspect="1"/>
          </p:cNvPicPr>
          <p:nvPr/>
        </p:nvPicPr>
        <p:blipFill>
          <a:blip r:embed="rId3"/>
          <a:stretch>
            <a:fillRect/>
          </a:stretch>
        </p:blipFill>
        <p:spPr>
          <a:xfrm>
            <a:off x="6668386" y="1764764"/>
            <a:ext cx="5289452" cy="3194829"/>
          </a:xfrm>
          <a:prstGeom prst="rect">
            <a:avLst/>
          </a:prstGeom>
        </p:spPr>
      </p:pic>
      <p:pic>
        <p:nvPicPr>
          <p:cNvPr id="8" name="Picture 7" descr="Logo, company name&#10;&#10;Description automatically generated">
            <a:extLst>
              <a:ext uri="{FF2B5EF4-FFF2-40B4-BE49-F238E27FC236}">
                <a16:creationId xmlns:a16="http://schemas.microsoft.com/office/drawing/2014/main" id="{B9366455-DFA0-E44F-B1CC-3D7F911B7462}"/>
              </a:ext>
            </a:extLst>
          </p:cNvPr>
          <p:cNvPicPr>
            <a:picLocks noChangeAspect="1"/>
          </p:cNvPicPr>
          <p:nvPr/>
        </p:nvPicPr>
        <p:blipFill>
          <a:blip r:embed="rId4"/>
          <a:stretch>
            <a:fillRect/>
          </a:stretch>
        </p:blipFill>
        <p:spPr>
          <a:xfrm>
            <a:off x="10776520" y="6418577"/>
            <a:ext cx="1024565" cy="394799"/>
          </a:xfrm>
          <a:prstGeom prst="rect">
            <a:avLst/>
          </a:prstGeom>
        </p:spPr>
      </p:pic>
      <p:grpSp>
        <p:nvGrpSpPr>
          <p:cNvPr id="9" name="Group 8">
            <a:extLst>
              <a:ext uri="{FF2B5EF4-FFF2-40B4-BE49-F238E27FC236}">
                <a16:creationId xmlns:a16="http://schemas.microsoft.com/office/drawing/2014/main" id="{E674FE66-E9D5-6246-9B47-E5DE45F1F308}"/>
              </a:ext>
            </a:extLst>
          </p:cNvPr>
          <p:cNvGrpSpPr/>
          <p:nvPr/>
        </p:nvGrpSpPr>
        <p:grpSpPr>
          <a:xfrm>
            <a:off x="1085210" y="922955"/>
            <a:ext cx="673676" cy="432048"/>
            <a:chOff x="595085" y="767380"/>
            <a:chExt cx="1016503" cy="651913"/>
          </a:xfrm>
        </p:grpSpPr>
        <p:sp>
          <p:nvSpPr>
            <p:cNvPr id="10" name="Chevron 9">
              <a:extLst>
                <a:ext uri="{FF2B5EF4-FFF2-40B4-BE49-F238E27FC236}">
                  <a16:creationId xmlns:a16="http://schemas.microsoft.com/office/drawing/2014/main" id="{82101525-B502-B941-A1DD-1E26A8A2B38F}"/>
                </a:ext>
              </a:extLst>
            </p:cNvPr>
            <p:cNvSpPr/>
            <p:nvPr/>
          </p:nvSpPr>
          <p:spPr>
            <a:xfrm>
              <a:off x="595085" y="769256"/>
              <a:ext cx="605027" cy="650037"/>
            </a:xfrm>
            <a:prstGeom prst="chevron">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FI">
                <a:solidFill>
                  <a:schemeClr val="tx1"/>
                </a:solidFill>
                <a:latin typeface="Noto Sans Adlam" panose="020B0502040504020204" pitchFamily="34" charset="0"/>
                <a:ea typeface="Noto Sans Adlam" panose="020B0502040504020204" pitchFamily="34" charset="0"/>
                <a:cs typeface="Noto Sans Adlam" panose="020B0502040504020204" pitchFamily="34" charset="0"/>
              </a:endParaRPr>
            </a:p>
          </p:txBody>
        </p:sp>
        <p:sp>
          <p:nvSpPr>
            <p:cNvPr id="11" name="Chevron 10">
              <a:extLst>
                <a:ext uri="{FF2B5EF4-FFF2-40B4-BE49-F238E27FC236}">
                  <a16:creationId xmlns:a16="http://schemas.microsoft.com/office/drawing/2014/main" id="{60E8F70B-7317-634C-9D5D-FBCC0B054192}"/>
                </a:ext>
              </a:extLst>
            </p:cNvPr>
            <p:cNvSpPr/>
            <p:nvPr/>
          </p:nvSpPr>
          <p:spPr>
            <a:xfrm>
              <a:off x="1006561" y="767380"/>
              <a:ext cx="605027" cy="650037"/>
            </a:xfrm>
            <a:prstGeom prst="chevron">
              <a:avLst/>
            </a:prstGeom>
            <a:solidFill>
              <a:srgbClr val="1CB5F2">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FI" dirty="0">
                <a:solidFill>
                  <a:schemeClr val="tx1"/>
                </a:solidFill>
                <a:latin typeface="Noto Sans Adlam" panose="020B0502040504020204" pitchFamily="34" charset="0"/>
                <a:ea typeface="Noto Sans Adlam" panose="020B0502040504020204" pitchFamily="34" charset="0"/>
                <a:cs typeface="Noto Sans Adlam" panose="020B0502040504020204" pitchFamily="34" charset="0"/>
              </a:endParaRPr>
            </a:p>
          </p:txBody>
        </p:sp>
      </p:grpSp>
    </p:spTree>
    <p:extLst>
      <p:ext uri="{BB962C8B-B14F-4D97-AF65-F5344CB8AC3E}">
        <p14:creationId xmlns:p14="http://schemas.microsoft.com/office/powerpoint/2010/main" val="4139224349"/>
      </p:ext>
    </p:extLst>
  </p:cSld>
  <p:clrMapOvr>
    <a:masterClrMapping/>
  </p:clrMapOvr>
</p:sld>
</file>

<file path=ppt/theme/theme1.xml><?xml version="1.0" encoding="utf-8"?>
<a:theme xmlns:a="http://schemas.openxmlformats.org/drawingml/2006/main" name="Viima">
  <a:themeElements>
    <a:clrScheme name="Viima Colors">
      <a:dk1>
        <a:srgbClr val="000000"/>
      </a:dk1>
      <a:lt1>
        <a:srgbClr val="FFFFFF"/>
      </a:lt1>
      <a:dk2>
        <a:srgbClr val="777777"/>
      </a:dk2>
      <a:lt2>
        <a:srgbClr val="FCFCFC"/>
      </a:lt2>
      <a:accent1>
        <a:srgbClr val="1CB5F2"/>
      </a:accent1>
      <a:accent2>
        <a:srgbClr val="33DB87"/>
      </a:accent2>
      <a:accent3>
        <a:srgbClr val="F9599A"/>
      </a:accent3>
      <a:accent4>
        <a:srgbClr val="8679D1"/>
      </a:accent4>
      <a:accent5>
        <a:srgbClr val="FC954F"/>
      </a:accent5>
      <a:accent6>
        <a:srgbClr val="FCDA4C"/>
      </a:accent6>
      <a:hlink>
        <a:srgbClr val="1CB5F2"/>
      </a:hlink>
      <a:folHlink>
        <a:srgbClr val="1C91BF"/>
      </a:folHlink>
    </a:clrScheme>
    <a:fontScheme name="Viima">
      <a:majorFont>
        <a:latin typeface="Noto Sans" panose="020B0604020202020204"/>
        <a:ea typeface=""/>
        <a:cs typeface=""/>
        <a:font script="Jpan" typeface="ＭＳ Ｐゴシック"/>
        <a:font script="Hang" typeface="굴림"/>
        <a:font script="Hans" typeface="黑体"/>
        <a:font script="Hant" typeface="微軟正黑體"/>
        <a:font script="Arab" typeface="Noto Sans"/>
        <a:font script="Hebr" typeface="Noto Sans"/>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Noto Sans"/>
        <a:font script="Uigh" typeface="Microsoft Uighur"/>
        <a:font script="Geor" typeface="Sylfaen"/>
      </a:majorFont>
      <a:minorFont>
        <a:latin typeface="Noto Sans" panose="02020603050405020304"/>
        <a:ea typeface=""/>
        <a:cs typeface=""/>
        <a:font script="Jpan" typeface="ＭＳ Ｐ明朝"/>
        <a:font script="Hang" typeface="바탕"/>
        <a:font script="Hans" typeface="宋体"/>
        <a:font script="Hant" typeface="新細明體"/>
        <a:font script="Arab" typeface="Noto Sans"/>
        <a:font script="Hebr" typeface="Noto Sans"/>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Noto Sans"/>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iima" id="{8A28AEC6-9FC1-8046-8988-B7D9F687C035}" vid="{E8DC18F3-EF60-7F40-AC69-D58C9304A63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15110</TotalTime>
  <Words>1096</Words>
  <Application>Microsoft Macintosh PowerPoint</Application>
  <PresentationFormat>Widescreen</PresentationFormat>
  <Paragraphs>115</Paragraphs>
  <Slides>7</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Courier New</vt:lpstr>
      <vt:lpstr>Noto Sans Adlam</vt:lpstr>
      <vt:lpstr>Noto Sans</vt:lpstr>
      <vt:lpstr>Calibri</vt:lpstr>
      <vt:lpstr>Arial</vt:lpstr>
      <vt:lpstr>Assistant</vt:lpstr>
      <vt:lpstr>Wingdings</vt:lpstr>
      <vt:lpstr>Viima</vt:lpstr>
      <vt:lpstr>PowerPoint Presentation</vt:lpstr>
      <vt:lpstr>PowerPoint Presentation</vt:lpstr>
      <vt:lpstr>PowerPoint Presentation</vt:lpstr>
      <vt:lpstr>PowerPoint Presentation</vt:lpstr>
      <vt:lpstr>PowerPoint Presentation</vt:lpstr>
      <vt:lpstr>PowerPoint Presentation</vt:lpstr>
      <vt:lpstr>About Viima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Jesse Nieminen</dc:creator>
  <cp:lastModifiedBy>Diana Porumboiu</cp:lastModifiedBy>
  <cp:revision>976</cp:revision>
  <cp:lastPrinted>2019-09-25T11:50:53Z</cp:lastPrinted>
  <dcterms:created xsi:type="dcterms:W3CDTF">2019-03-19T11:30:33Z</dcterms:created>
  <dcterms:modified xsi:type="dcterms:W3CDTF">2021-08-19T06:47:53Z</dcterms:modified>
</cp:coreProperties>
</file>