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6" r:id="rId2"/>
    <p:sldId id="331" r:id="rId3"/>
    <p:sldId id="268" r:id="rId4"/>
    <p:sldId id="279" r:id="rId5"/>
    <p:sldId id="335" r:id="rId6"/>
    <p:sldId id="262" r:id="rId7"/>
    <p:sldId id="280" r:id="rId8"/>
    <p:sldId id="336" r:id="rId9"/>
    <p:sldId id="281" r:id="rId10"/>
    <p:sldId id="282" r:id="rId11"/>
    <p:sldId id="283" r:id="rId12"/>
    <p:sldId id="337" r:id="rId13"/>
    <p:sldId id="284" r:id="rId14"/>
    <p:sldId id="341" r:id="rId15"/>
    <p:sldId id="285" r:id="rId16"/>
    <p:sldId id="286" r:id="rId17"/>
    <p:sldId id="342" r:id="rId18"/>
    <p:sldId id="340" r:id="rId19"/>
    <p:sldId id="288" r:id="rId20"/>
    <p:sldId id="343" r:id="rId21"/>
    <p:sldId id="347" r:id="rId22"/>
    <p:sldId id="289" r:id="rId23"/>
    <p:sldId id="339" r:id="rId24"/>
    <p:sldId id="291" r:id="rId25"/>
    <p:sldId id="296" r:id="rId26"/>
    <p:sldId id="297" r:id="rId27"/>
    <p:sldId id="298" r:id="rId28"/>
    <p:sldId id="299" r:id="rId29"/>
    <p:sldId id="300" r:id="rId30"/>
    <p:sldId id="302" r:id="rId31"/>
    <p:sldId id="303" r:id="rId32"/>
    <p:sldId id="293" r:id="rId33"/>
    <p:sldId id="338" r:id="rId34"/>
    <p:sldId id="308" r:id="rId35"/>
    <p:sldId id="344" r:id="rId36"/>
    <p:sldId id="309" r:id="rId37"/>
    <p:sldId id="310" r:id="rId38"/>
    <p:sldId id="311" r:id="rId39"/>
    <p:sldId id="312" r:id="rId40"/>
    <p:sldId id="316" r:id="rId41"/>
    <p:sldId id="313" r:id="rId42"/>
    <p:sldId id="317" r:id="rId43"/>
    <p:sldId id="315" r:id="rId44"/>
    <p:sldId id="301" r:id="rId45"/>
    <p:sldId id="345" r:id="rId46"/>
    <p:sldId id="327" r:id="rId47"/>
    <p:sldId id="319" r:id="rId48"/>
    <p:sldId id="320" r:id="rId49"/>
    <p:sldId id="323" r:id="rId50"/>
    <p:sldId id="324" r:id="rId51"/>
    <p:sldId id="325" r:id="rId52"/>
    <p:sldId id="326" r:id="rId53"/>
    <p:sldId id="318" r:id="rId54"/>
    <p:sldId id="332" r:id="rId55"/>
    <p:sldId id="333" r:id="rId56"/>
    <p:sldId id="328" r:id="rId57"/>
    <p:sldId id="329" r:id="rId58"/>
    <p:sldId id="295" r:id="rId59"/>
    <p:sldId id="346" r:id="rId60"/>
    <p:sldId id="294" r:id="rId61"/>
    <p:sldId id="304" r:id="rId62"/>
    <p:sldId id="305" r:id="rId63"/>
    <p:sldId id="306" r:id="rId64"/>
    <p:sldId id="334" r:id="rId65"/>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Myllylä" initials="JM" lastIdx="1" clrIdx="0">
    <p:extLst>
      <p:ext uri="{19B8F6BF-5375-455C-9EA6-DF929625EA0E}">
        <p15:presenceInfo xmlns:p15="http://schemas.microsoft.com/office/powerpoint/2012/main" userId="S::julia.myllyla@viima.com::15ef0949-9b6c-4ac8-b211-0d2f0469e1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DB87"/>
    <a:srgbClr val="34DA88"/>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11" autoAdjust="0"/>
    <p:restoredTop sz="91801" autoAdjust="0"/>
  </p:normalViewPr>
  <p:slideViewPr>
    <p:cSldViewPr snapToObjects="1" showGuides="1">
      <p:cViewPr varScale="1">
        <p:scale>
          <a:sx n="58" d="100"/>
          <a:sy n="58" d="100"/>
        </p:scale>
        <p:origin x="1084" y="5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23CD5E-DE28-3F4F-95EE-CADE1614176E}" type="doc">
      <dgm:prSet loTypeId="urn:microsoft.com/office/officeart/2008/layout/HorizontalMultiLevelHierarchy" loCatId="" qsTypeId="urn:microsoft.com/office/officeart/2005/8/quickstyle/simple1" qsCatId="simple" csTypeId="urn:microsoft.com/office/officeart/2005/8/colors/accent1_2" csCatId="accent1" phldr="1"/>
      <dgm:spPr/>
      <dgm:t>
        <a:bodyPr/>
        <a:lstStyle/>
        <a:p>
          <a:endParaRPr lang="en-US"/>
        </a:p>
      </dgm:t>
    </dgm:pt>
    <dgm:pt modelId="{6F2B94A3-C2E1-814F-9BA8-CF22D4D668D8}">
      <dgm:prSet phldrT="[Text]" custT="1"/>
      <dgm:spPr>
        <a:solidFill>
          <a:schemeClr val="accent5">
            <a:alpha val="95000"/>
          </a:schemeClr>
        </a:solidFill>
      </dgm:spPr>
      <dgm:t>
        <a:bodyPr/>
        <a:lstStyle/>
        <a:p>
          <a:r>
            <a:rPr lang="en-US" sz="1600" b="0" dirty="0">
              <a:latin typeface="Noto Sans" panose="020B0502040504020204" pitchFamily="34" charset="0"/>
              <a:ea typeface="Noto Sans" panose="020B0502040504020204" pitchFamily="34" charset="0"/>
              <a:cs typeface="Noto Sans" panose="020B0502040504020204" pitchFamily="34" charset="0"/>
            </a:rPr>
            <a:t>PROCESS OWNER/</a:t>
          </a:r>
          <a:br>
            <a:rPr lang="en-US" sz="1600" b="0" dirty="0">
              <a:latin typeface="Noto Sans" panose="020B0502040504020204" pitchFamily="34" charset="0"/>
              <a:ea typeface="Noto Sans" panose="020B0502040504020204" pitchFamily="34" charset="0"/>
              <a:cs typeface="Noto Sans" panose="020B0502040504020204" pitchFamily="34" charset="0"/>
            </a:rPr>
          </a:br>
          <a:r>
            <a:rPr lang="en-US" sz="1600" b="0" dirty="0">
              <a:latin typeface="Noto Sans" panose="020B0502040504020204" pitchFamily="34" charset="0"/>
              <a:ea typeface="Noto Sans" panose="020B0502040504020204" pitchFamily="34" charset="0"/>
              <a:cs typeface="Noto Sans" panose="020B0502040504020204" pitchFamily="34" charset="0"/>
            </a:rPr>
            <a:t>STEERING GROUP</a:t>
          </a:r>
        </a:p>
      </dgm:t>
    </dgm:pt>
    <dgm:pt modelId="{5F3C877E-0501-C84B-8BCE-1ED02CB12379}" type="parTrans" cxnId="{BBA8F928-94F6-3B46-A35A-DAF67CAB08E3}">
      <dgm:prSet/>
      <dgm:spPr/>
      <dgm:t>
        <a:bodyPr/>
        <a:lstStyle/>
        <a:p>
          <a:endParaRPr lang="en-US"/>
        </a:p>
      </dgm:t>
    </dgm:pt>
    <dgm:pt modelId="{6CC7593D-AF27-B24B-8277-67F03004BA42}" type="sibTrans" cxnId="{BBA8F928-94F6-3B46-A35A-DAF67CAB08E3}">
      <dgm:prSet/>
      <dgm:spPr/>
      <dgm:t>
        <a:bodyPr/>
        <a:lstStyle/>
        <a:p>
          <a:endParaRPr lang="en-US"/>
        </a:p>
      </dgm:t>
    </dgm:pt>
    <dgm:pt modelId="{1C37D298-C474-344E-8EF2-76D67836EC33}">
      <dgm:prSet phldrT="[Text]" custT="1"/>
      <dgm:spPr>
        <a:solidFill>
          <a:schemeClr val="accent2"/>
        </a:solidFill>
      </dgm:spPr>
      <dgm:t>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Track 1 </a:t>
          </a:r>
          <a:br>
            <a:rPr lang="en-US" sz="1400" b="1" dirty="0">
              <a:latin typeface="Noto Sans" panose="020B0502040504020204" pitchFamily="34" charset="0"/>
              <a:ea typeface="Noto Sans" panose="020B0502040504020204" pitchFamily="34" charset="0"/>
              <a:cs typeface="Noto Sans" panose="020B0502040504020204" pitchFamily="34" charset="0"/>
            </a:rPr>
          </a:br>
          <a:r>
            <a:rPr lang="en-US" sz="1200" dirty="0">
              <a:latin typeface="Noto Sans" panose="020B0502040504020204" pitchFamily="34" charset="0"/>
              <a:ea typeface="Noto Sans" panose="020B0502040504020204" pitchFamily="34" charset="0"/>
              <a:cs typeface="Noto Sans" panose="020B0502040504020204" pitchFamily="34" charset="0"/>
            </a:rPr>
            <a:t>Centralized</a:t>
          </a:r>
          <a:endParaRPr lang="en-US" sz="1400" dirty="0">
            <a:latin typeface="Noto Sans" panose="020B0502040504020204" pitchFamily="34" charset="0"/>
            <a:ea typeface="Noto Sans" panose="020B0502040504020204" pitchFamily="34" charset="0"/>
            <a:cs typeface="Noto Sans" panose="020B0502040504020204" pitchFamily="34" charset="0"/>
          </a:endParaRPr>
        </a:p>
      </dgm:t>
    </dgm:pt>
    <dgm:pt modelId="{DCBD2052-C6D5-7F40-A08A-A852777BCF8E}" type="parTrans" cxnId="{A633F902-D8FF-BE4B-BF44-3A3AE704A571}">
      <dgm:prSet/>
      <dgm:spPr>
        <a:ln>
          <a:solidFill>
            <a:schemeClr val="tx2"/>
          </a:solidFill>
        </a:ln>
      </dgm:spPr>
      <dgm:t>
        <a:bodyPr/>
        <a:lstStyle/>
        <a:p>
          <a:endParaRPr lang="en-US" dirty="0"/>
        </a:p>
      </dgm:t>
    </dgm:pt>
    <dgm:pt modelId="{A20E0322-583C-764B-A39C-36EF1D29D19F}" type="sibTrans" cxnId="{A633F902-D8FF-BE4B-BF44-3A3AE704A571}">
      <dgm:prSet/>
      <dgm:spPr/>
      <dgm:t>
        <a:bodyPr/>
        <a:lstStyle/>
        <a:p>
          <a:endParaRPr lang="en-US"/>
        </a:p>
      </dgm:t>
    </dgm:pt>
    <dgm:pt modelId="{40069E51-7417-7245-ADA7-37003B04657C}">
      <dgm:prSet phldrT="[Text]" custT="1"/>
      <dgm:spPr>
        <a:solidFill>
          <a:schemeClr val="accent1"/>
        </a:solidFill>
      </dgm:spPr>
      <dgm:t>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Track 2 </a:t>
          </a:r>
          <a:br>
            <a:rPr lang="en-US" sz="1400" dirty="0">
              <a:latin typeface="Noto Sans" panose="020B0502040504020204" pitchFamily="34" charset="0"/>
              <a:ea typeface="Noto Sans" panose="020B0502040504020204" pitchFamily="34" charset="0"/>
              <a:cs typeface="Noto Sans" panose="020B0502040504020204" pitchFamily="34" charset="0"/>
            </a:rPr>
          </a:br>
          <a:r>
            <a:rPr lang="en-US" sz="1200" dirty="0">
              <a:latin typeface="Noto Sans" panose="020B0502040504020204" pitchFamily="34" charset="0"/>
              <a:ea typeface="Noto Sans" panose="020B0502040504020204" pitchFamily="34" charset="0"/>
              <a:cs typeface="Noto Sans" panose="020B0502040504020204" pitchFamily="34" charset="0"/>
            </a:rPr>
            <a:t>Decentralized</a:t>
          </a:r>
          <a:endParaRPr lang="en-US" sz="1400" dirty="0">
            <a:latin typeface="Noto Sans" panose="020B0502040504020204" pitchFamily="34" charset="0"/>
            <a:ea typeface="Noto Sans" panose="020B0502040504020204" pitchFamily="34" charset="0"/>
            <a:cs typeface="Noto Sans" panose="020B0502040504020204" pitchFamily="34" charset="0"/>
          </a:endParaRPr>
        </a:p>
      </dgm:t>
    </dgm:pt>
    <dgm:pt modelId="{75EB9298-F285-F64A-9D61-EE736A5F009F}" type="parTrans" cxnId="{F5BA096B-7361-464E-8A46-85C4E970A824}">
      <dgm:prSet/>
      <dgm:spPr>
        <a:ln>
          <a:solidFill>
            <a:schemeClr val="tx2"/>
          </a:solidFill>
        </a:ln>
      </dgm:spPr>
      <dgm:t>
        <a:bodyPr/>
        <a:lstStyle/>
        <a:p>
          <a:endParaRPr lang="en-US" dirty="0"/>
        </a:p>
      </dgm:t>
    </dgm:pt>
    <dgm:pt modelId="{D3556B15-2368-0646-9770-1E621F708D2F}" type="sibTrans" cxnId="{F5BA096B-7361-464E-8A46-85C4E970A824}">
      <dgm:prSet/>
      <dgm:spPr/>
      <dgm:t>
        <a:bodyPr/>
        <a:lstStyle/>
        <a:p>
          <a:endParaRPr lang="en-US"/>
        </a:p>
      </dgm:t>
    </dgm:pt>
    <dgm:pt modelId="{068A681A-7B2F-A24F-8539-D6253D5EC1E1}">
      <dgm:prSet phldrT="[Text]" custT="1"/>
      <dgm:spPr>
        <a:solidFill>
          <a:schemeClr val="accent1"/>
        </a:solidFill>
      </dgm:spPr>
      <dgm:t>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Track 3</a:t>
          </a:r>
          <a:br>
            <a:rPr lang="en-US" sz="1400" dirty="0">
              <a:latin typeface="Noto Sans" panose="020B0502040504020204" pitchFamily="34" charset="0"/>
              <a:ea typeface="Noto Sans" panose="020B0502040504020204" pitchFamily="34" charset="0"/>
              <a:cs typeface="Noto Sans" panose="020B0502040504020204" pitchFamily="34" charset="0"/>
            </a:rPr>
          </a:br>
          <a:r>
            <a:rPr lang="en-US" sz="1400" dirty="0">
              <a:latin typeface="Noto Sans" panose="020B0502040504020204" pitchFamily="34" charset="0"/>
              <a:ea typeface="Noto Sans" panose="020B0502040504020204" pitchFamily="34" charset="0"/>
              <a:cs typeface="Noto Sans" panose="020B0502040504020204" pitchFamily="34" charset="0"/>
            </a:rPr>
            <a:t> </a:t>
          </a:r>
          <a:r>
            <a:rPr lang="en-US" sz="1200" dirty="0">
              <a:latin typeface="Noto Sans" panose="020B0502040504020204" pitchFamily="34" charset="0"/>
              <a:ea typeface="Noto Sans" panose="020B0502040504020204" pitchFamily="34" charset="0"/>
              <a:cs typeface="Noto Sans" panose="020B0502040504020204" pitchFamily="34" charset="0"/>
            </a:rPr>
            <a:t>Decentralized</a:t>
          </a:r>
          <a:endParaRPr lang="en-US" sz="1400" dirty="0">
            <a:latin typeface="Noto Sans" panose="020B0502040504020204" pitchFamily="34" charset="0"/>
            <a:ea typeface="Noto Sans" panose="020B0502040504020204" pitchFamily="34" charset="0"/>
            <a:cs typeface="Noto Sans" panose="020B0502040504020204" pitchFamily="34" charset="0"/>
          </a:endParaRPr>
        </a:p>
      </dgm:t>
    </dgm:pt>
    <dgm:pt modelId="{DD7B0350-1B93-3C46-B8AD-32CE57B110CC}" type="parTrans" cxnId="{B456D79C-B637-AA44-9533-CE29F6665E41}">
      <dgm:prSet/>
      <dgm:spPr>
        <a:ln>
          <a:solidFill>
            <a:schemeClr val="tx2"/>
          </a:solidFill>
        </a:ln>
      </dgm:spPr>
      <dgm:t>
        <a:bodyPr/>
        <a:lstStyle/>
        <a:p>
          <a:endParaRPr lang="en-US" dirty="0"/>
        </a:p>
      </dgm:t>
    </dgm:pt>
    <dgm:pt modelId="{47823379-C57F-5246-A31F-B754EFD31A14}" type="sibTrans" cxnId="{B456D79C-B637-AA44-9533-CE29F6665E41}">
      <dgm:prSet/>
      <dgm:spPr/>
      <dgm:t>
        <a:bodyPr/>
        <a:lstStyle/>
        <a:p>
          <a:endParaRPr lang="en-US"/>
        </a:p>
      </dgm:t>
    </dgm:pt>
    <dgm:pt modelId="{515D08AD-9951-C641-866C-BBCF962B2CAF}">
      <dgm:prSet phldrT="[Text]" custT="1"/>
      <dgm:spPr>
        <a:solidFill>
          <a:schemeClr val="accent1"/>
        </a:solidFill>
      </dgm:spPr>
      <dgm:t>
        <a:bodyPr/>
        <a:lstStyle/>
        <a:p>
          <a:r>
            <a:rPr lang="en-US" sz="1400" b="1" dirty="0">
              <a:latin typeface="Noto Sans" panose="020B0502040504020204" pitchFamily="34" charset="0"/>
              <a:ea typeface="Noto Sans" panose="020B0502040504020204" pitchFamily="34" charset="0"/>
              <a:cs typeface="Noto Sans" panose="020B0502040504020204" pitchFamily="34" charset="0"/>
            </a:rPr>
            <a:t>Track 4 </a:t>
          </a:r>
          <a:br>
            <a:rPr lang="en-US" sz="1400" dirty="0">
              <a:latin typeface="Noto Sans" panose="020B0502040504020204" pitchFamily="34" charset="0"/>
              <a:ea typeface="Noto Sans" panose="020B0502040504020204" pitchFamily="34" charset="0"/>
              <a:cs typeface="Noto Sans" panose="020B0502040504020204" pitchFamily="34" charset="0"/>
            </a:rPr>
          </a:br>
          <a:r>
            <a:rPr lang="en-US" sz="1200" dirty="0">
              <a:latin typeface="Noto Sans" panose="020B0502040504020204" pitchFamily="34" charset="0"/>
              <a:ea typeface="Noto Sans" panose="020B0502040504020204" pitchFamily="34" charset="0"/>
              <a:cs typeface="Noto Sans" panose="020B0502040504020204" pitchFamily="34" charset="0"/>
            </a:rPr>
            <a:t>Decentralized</a:t>
          </a:r>
          <a:endParaRPr lang="en-US" sz="1400" dirty="0">
            <a:latin typeface="Noto Sans" panose="020B0502040504020204" pitchFamily="34" charset="0"/>
            <a:ea typeface="Noto Sans" panose="020B0502040504020204" pitchFamily="34" charset="0"/>
            <a:cs typeface="Noto Sans" panose="020B0502040504020204" pitchFamily="34" charset="0"/>
          </a:endParaRPr>
        </a:p>
      </dgm:t>
    </dgm:pt>
    <dgm:pt modelId="{BAEFE40E-9120-6B42-AF0C-E42D2A164EB8}" type="parTrans" cxnId="{723D817D-F88E-734F-90B0-5401B3793EFE}">
      <dgm:prSet/>
      <dgm:spPr>
        <a:ln>
          <a:solidFill>
            <a:schemeClr val="tx2"/>
          </a:solidFill>
        </a:ln>
      </dgm:spPr>
      <dgm:t>
        <a:bodyPr/>
        <a:lstStyle/>
        <a:p>
          <a:endParaRPr lang="en-US" dirty="0"/>
        </a:p>
      </dgm:t>
    </dgm:pt>
    <dgm:pt modelId="{DA336307-78A1-5448-9263-51E9F8993D8C}" type="sibTrans" cxnId="{723D817D-F88E-734F-90B0-5401B3793EFE}">
      <dgm:prSet/>
      <dgm:spPr/>
      <dgm:t>
        <a:bodyPr/>
        <a:lstStyle/>
        <a:p>
          <a:endParaRPr lang="en-US"/>
        </a:p>
      </dgm:t>
    </dgm:pt>
    <dgm:pt modelId="{AD8C44FA-AB15-234D-9C3A-9D8C505755A1}" type="pres">
      <dgm:prSet presAssocID="{5E23CD5E-DE28-3F4F-95EE-CADE1614176E}" presName="Name0" presStyleCnt="0">
        <dgm:presLayoutVars>
          <dgm:chPref val="1"/>
          <dgm:dir/>
          <dgm:animOne val="branch"/>
          <dgm:animLvl val="lvl"/>
          <dgm:resizeHandles val="exact"/>
        </dgm:presLayoutVars>
      </dgm:prSet>
      <dgm:spPr/>
    </dgm:pt>
    <dgm:pt modelId="{D1665C9F-2A71-CB4F-BA72-3C397EE784ED}" type="pres">
      <dgm:prSet presAssocID="{6F2B94A3-C2E1-814F-9BA8-CF22D4D668D8}" presName="root1" presStyleCnt="0"/>
      <dgm:spPr/>
    </dgm:pt>
    <dgm:pt modelId="{9A7C0CDC-4AC7-374A-9487-02E97BF8EC99}" type="pres">
      <dgm:prSet presAssocID="{6F2B94A3-C2E1-814F-9BA8-CF22D4D668D8}" presName="LevelOneTextNode" presStyleLbl="node0" presStyleIdx="0" presStyleCnt="1" custScaleX="93787">
        <dgm:presLayoutVars>
          <dgm:chPref val="3"/>
        </dgm:presLayoutVars>
      </dgm:prSet>
      <dgm:spPr/>
    </dgm:pt>
    <dgm:pt modelId="{566CA52E-CF6E-0B4E-9E3C-AD7AB441D937}" type="pres">
      <dgm:prSet presAssocID="{6F2B94A3-C2E1-814F-9BA8-CF22D4D668D8}" presName="level2hierChild" presStyleCnt="0"/>
      <dgm:spPr/>
    </dgm:pt>
    <dgm:pt modelId="{32385BA8-82A5-D44D-9082-8B1C6CDC5534}" type="pres">
      <dgm:prSet presAssocID="{DCBD2052-C6D5-7F40-A08A-A852777BCF8E}" presName="conn2-1" presStyleLbl="parChTrans1D2" presStyleIdx="0" presStyleCnt="4"/>
      <dgm:spPr/>
    </dgm:pt>
    <dgm:pt modelId="{402865FA-A735-254C-835A-28A7B3F2118F}" type="pres">
      <dgm:prSet presAssocID="{DCBD2052-C6D5-7F40-A08A-A852777BCF8E}" presName="connTx" presStyleLbl="parChTrans1D2" presStyleIdx="0" presStyleCnt="4"/>
      <dgm:spPr/>
    </dgm:pt>
    <dgm:pt modelId="{C85499C3-6A25-9041-B73E-21EA925147B9}" type="pres">
      <dgm:prSet presAssocID="{1C37D298-C474-344E-8EF2-76D67836EC33}" presName="root2" presStyleCnt="0"/>
      <dgm:spPr/>
    </dgm:pt>
    <dgm:pt modelId="{223BBFE7-8F00-4F41-8CE6-A2C2E2B55F7A}" type="pres">
      <dgm:prSet presAssocID="{1C37D298-C474-344E-8EF2-76D67836EC33}" presName="LevelTwoTextNode" presStyleLbl="node2" presStyleIdx="0" presStyleCnt="4">
        <dgm:presLayoutVars>
          <dgm:chPref val="3"/>
        </dgm:presLayoutVars>
      </dgm:prSet>
      <dgm:spPr/>
    </dgm:pt>
    <dgm:pt modelId="{11F419C0-EC69-1D43-9E98-E0D8D797AC81}" type="pres">
      <dgm:prSet presAssocID="{1C37D298-C474-344E-8EF2-76D67836EC33}" presName="level3hierChild" presStyleCnt="0"/>
      <dgm:spPr/>
    </dgm:pt>
    <dgm:pt modelId="{62C9A81E-9BAC-4A42-A5AD-EA9DFB8613BC}" type="pres">
      <dgm:prSet presAssocID="{75EB9298-F285-F64A-9D61-EE736A5F009F}" presName="conn2-1" presStyleLbl="parChTrans1D2" presStyleIdx="1" presStyleCnt="4"/>
      <dgm:spPr/>
    </dgm:pt>
    <dgm:pt modelId="{723DE4BE-D608-8647-A294-BAB2D8590B48}" type="pres">
      <dgm:prSet presAssocID="{75EB9298-F285-F64A-9D61-EE736A5F009F}" presName="connTx" presStyleLbl="parChTrans1D2" presStyleIdx="1" presStyleCnt="4"/>
      <dgm:spPr/>
    </dgm:pt>
    <dgm:pt modelId="{1B3782DD-F06D-2547-84AD-DCD623A852A8}" type="pres">
      <dgm:prSet presAssocID="{40069E51-7417-7245-ADA7-37003B04657C}" presName="root2" presStyleCnt="0"/>
      <dgm:spPr/>
    </dgm:pt>
    <dgm:pt modelId="{E1E99333-7D30-DB48-9D97-F0F18FDAE757}" type="pres">
      <dgm:prSet presAssocID="{40069E51-7417-7245-ADA7-37003B04657C}" presName="LevelTwoTextNode" presStyleLbl="node2" presStyleIdx="1" presStyleCnt="4">
        <dgm:presLayoutVars>
          <dgm:chPref val="3"/>
        </dgm:presLayoutVars>
      </dgm:prSet>
      <dgm:spPr/>
    </dgm:pt>
    <dgm:pt modelId="{14D761AE-E531-524C-B46D-CAE3FBDB8D50}" type="pres">
      <dgm:prSet presAssocID="{40069E51-7417-7245-ADA7-37003B04657C}" presName="level3hierChild" presStyleCnt="0"/>
      <dgm:spPr/>
    </dgm:pt>
    <dgm:pt modelId="{F6C9C637-5F76-D149-95B3-2FABC7953BFC}" type="pres">
      <dgm:prSet presAssocID="{DD7B0350-1B93-3C46-B8AD-32CE57B110CC}" presName="conn2-1" presStyleLbl="parChTrans1D2" presStyleIdx="2" presStyleCnt="4"/>
      <dgm:spPr/>
    </dgm:pt>
    <dgm:pt modelId="{040F81E0-0FD1-0449-9772-F569852CA8E3}" type="pres">
      <dgm:prSet presAssocID="{DD7B0350-1B93-3C46-B8AD-32CE57B110CC}" presName="connTx" presStyleLbl="parChTrans1D2" presStyleIdx="2" presStyleCnt="4"/>
      <dgm:spPr/>
    </dgm:pt>
    <dgm:pt modelId="{54227D4C-A1EF-D44A-B052-8A0DAE4322F2}" type="pres">
      <dgm:prSet presAssocID="{068A681A-7B2F-A24F-8539-D6253D5EC1E1}" presName="root2" presStyleCnt="0"/>
      <dgm:spPr/>
    </dgm:pt>
    <dgm:pt modelId="{6B1C670D-5BD7-0547-83EE-C9EC7BA98F28}" type="pres">
      <dgm:prSet presAssocID="{068A681A-7B2F-A24F-8539-D6253D5EC1E1}" presName="LevelTwoTextNode" presStyleLbl="node2" presStyleIdx="2" presStyleCnt="4">
        <dgm:presLayoutVars>
          <dgm:chPref val="3"/>
        </dgm:presLayoutVars>
      </dgm:prSet>
      <dgm:spPr/>
    </dgm:pt>
    <dgm:pt modelId="{9C0EFBA6-DA40-F14C-AB41-18A83C856C12}" type="pres">
      <dgm:prSet presAssocID="{068A681A-7B2F-A24F-8539-D6253D5EC1E1}" presName="level3hierChild" presStyleCnt="0"/>
      <dgm:spPr/>
    </dgm:pt>
    <dgm:pt modelId="{8298C89B-8342-2C4D-8EDA-5A45F2455C01}" type="pres">
      <dgm:prSet presAssocID="{BAEFE40E-9120-6B42-AF0C-E42D2A164EB8}" presName="conn2-1" presStyleLbl="parChTrans1D2" presStyleIdx="3" presStyleCnt="4"/>
      <dgm:spPr/>
    </dgm:pt>
    <dgm:pt modelId="{5DC1C5E2-C907-7641-9992-D0F52F7AE5A7}" type="pres">
      <dgm:prSet presAssocID="{BAEFE40E-9120-6B42-AF0C-E42D2A164EB8}" presName="connTx" presStyleLbl="parChTrans1D2" presStyleIdx="3" presStyleCnt="4"/>
      <dgm:spPr/>
    </dgm:pt>
    <dgm:pt modelId="{E2B97841-6060-894E-9B75-1A531F1274C7}" type="pres">
      <dgm:prSet presAssocID="{515D08AD-9951-C641-866C-BBCF962B2CAF}" presName="root2" presStyleCnt="0"/>
      <dgm:spPr/>
    </dgm:pt>
    <dgm:pt modelId="{911D0DC1-936A-2647-B78B-CBE8BB2B8B35}" type="pres">
      <dgm:prSet presAssocID="{515D08AD-9951-C641-866C-BBCF962B2CAF}" presName="LevelTwoTextNode" presStyleLbl="node2" presStyleIdx="3" presStyleCnt="4">
        <dgm:presLayoutVars>
          <dgm:chPref val="3"/>
        </dgm:presLayoutVars>
      </dgm:prSet>
      <dgm:spPr/>
    </dgm:pt>
    <dgm:pt modelId="{5C70D225-ABE4-D042-91E5-53B0C08B6DE2}" type="pres">
      <dgm:prSet presAssocID="{515D08AD-9951-C641-866C-BBCF962B2CAF}" presName="level3hierChild" presStyleCnt="0"/>
      <dgm:spPr/>
    </dgm:pt>
  </dgm:ptLst>
  <dgm:cxnLst>
    <dgm:cxn modelId="{A633F902-D8FF-BE4B-BF44-3A3AE704A571}" srcId="{6F2B94A3-C2E1-814F-9BA8-CF22D4D668D8}" destId="{1C37D298-C474-344E-8EF2-76D67836EC33}" srcOrd="0" destOrd="0" parTransId="{DCBD2052-C6D5-7F40-A08A-A852777BCF8E}" sibTransId="{A20E0322-583C-764B-A39C-36EF1D29D19F}"/>
    <dgm:cxn modelId="{BBA8F928-94F6-3B46-A35A-DAF67CAB08E3}" srcId="{5E23CD5E-DE28-3F4F-95EE-CADE1614176E}" destId="{6F2B94A3-C2E1-814F-9BA8-CF22D4D668D8}" srcOrd="0" destOrd="0" parTransId="{5F3C877E-0501-C84B-8BCE-1ED02CB12379}" sibTransId="{6CC7593D-AF27-B24B-8277-67F03004BA42}"/>
    <dgm:cxn modelId="{8C886938-1A0D-4D46-8BEB-9D14ED95531B}" type="presOf" srcId="{5E23CD5E-DE28-3F4F-95EE-CADE1614176E}" destId="{AD8C44FA-AB15-234D-9C3A-9D8C505755A1}" srcOrd="0" destOrd="0" presId="urn:microsoft.com/office/officeart/2008/layout/HorizontalMultiLevelHierarchy"/>
    <dgm:cxn modelId="{F5BA096B-7361-464E-8A46-85C4E970A824}" srcId="{6F2B94A3-C2E1-814F-9BA8-CF22D4D668D8}" destId="{40069E51-7417-7245-ADA7-37003B04657C}" srcOrd="1" destOrd="0" parTransId="{75EB9298-F285-F64A-9D61-EE736A5F009F}" sibTransId="{D3556B15-2368-0646-9770-1E621F708D2F}"/>
    <dgm:cxn modelId="{344CDF74-4278-1345-88BA-4D38EA934355}" type="presOf" srcId="{6F2B94A3-C2E1-814F-9BA8-CF22D4D668D8}" destId="{9A7C0CDC-4AC7-374A-9487-02E97BF8EC99}" srcOrd="0" destOrd="0" presId="urn:microsoft.com/office/officeart/2008/layout/HorizontalMultiLevelHierarchy"/>
    <dgm:cxn modelId="{EA767456-2A59-7B4E-9A86-942B5DFF29AC}" type="presOf" srcId="{DD7B0350-1B93-3C46-B8AD-32CE57B110CC}" destId="{040F81E0-0FD1-0449-9772-F569852CA8E3}" srcOrd="1" destOrd="0" presId="urn:microsoft.com/office/officeart/2008/layout/HorizontalMultiLevelHierarchy"/>
    <dgm:cxn modelId="{1B41B557-62E9-F143-8BF2-08262996BD14}" type="presOf" srcId="{75EB9298-F285-F64A-9D61-EE736A5F009F}" destId="{62C9A81E-9BAC-4A42-A5AD-EA9DFB8613BC}" srcOrd="0" destOrd="0" presId="urn:microsoft.com/office/officeart/2008/layout/HorizontalMultiLevelHierarchy"/>
    <dgm:cxn modelId="{04FB137B-2A71-1B46-8014-48C0DC7C141C}" type="presOf" srcId="{75EB9298-F285-F64A-9D61-EE736A5F009F}" destId="{723DE4BE-D608-8647-A294-BAB2D8590B48}" srcOrd="1" destOrd="0" presId="urn:microsoft.com/office/officeart/2008/layout/HorizontalMultiLevelHierarchy"/>
    <dgm:cxn modelId="{723D817D-F88E-734F-90B0-5401B3793EFE}" srcId="{6F2B94A3-C2E1-814F-9BA8-CF22D4D668D8}" destId="{515D08AD-9951-C641-866C-BBCF962B2CAF}" srcOrd="3" destOrd="0" parTransId="{BAEFE40E-9120-6B42-AF0C-E42D2A164EB8}" sibTransId="{DA336307-78A1-5448-9263-51E9F8993D8C}"/>
    <dgm:cxn modelId="{194E217E-B436-C447-B74E-54D89BBF9B03}" type="presOf" srcId="{BAEFE40E-9120-6B42-AF0C-E42D2A164EB8}" destId="{5DC1C5E2-C907-7641-9992-D0F52F7AE5A7}" srcOrd="1" destOrd="0" presId="urn:microsoft.com/office/officeart/2008/layout/HorizontalMultiLevelHierarchy"/>
    <dgm:cxn modelId="{7112048B-7B7F-E34C-A830-1E58E54302FB}" type="presOf" srcId="{BAEFE40E-9120-6B42-AF0C-E42D2A164EB8}" destId="{8298C89B-8342-2C4D-8EDA-5A45F2455C01}" srcOrd="0" destOrd="0" presId="urn:microsoft.com/office/officeart/2008/layout/HorizontalMultiLevelHierarchy"/>
    <dgm:cxn modelId="{1F86C38C-C6AF-0447-B01C-1BBC82174A46}" type="presOf" srcId="{068A681A-7B2F-A24F-8539-D6253D5EC1E1}" destId="{6B1C670D-5BD7-0547-83EE-C9EC7BA98F28}" srcOrd="0" destOrd="0" presId="urn:microsoft.com/office/officeart/2008/layout/HorizontalMultiLevelHierarchy"/>
    <dgm:cxn modelId="{6269FB8E-B8E8-3F47-8FCC-75DF398C5D33}" type="presOf" srcId="{DCBD2052-C6D5-7F40-A08A-A852777BCF8E}" destId="{32385BA8-82A5-D44D-9082-8B1C6CDC5534}" srcOrd="0" destOrd="0" presId="urn:microsoft.com/office/officeart/2008/layout/HorizontalMultiLevelHierarchy"/>
    <dgm:cxn modelId="{B456D79C-B637-AA44-9533-CE29F6665E41}" srcId="{6F2B94A3-C2E1-814F-9BA8-CF22D4D668D8}" destId="{068A681A-7B2F-A24F-8539-D6253D5EC1E1}" srcOrd="2" destOrd="0" parTransId="{DD7B0350-1B93-3C46-B8AD-32CE57B110CC}" sibTransId="{47823379-C57F-5246-A31F-B754EFD31A14}"/>
    <dgm:cxn modelId="{6EE4AAA9-1673-694C-9F5D-DEB767A171A7}" type="presOf" srcId="{DD7B0350-1B93-3C46-B8AD-32CE57B110CC}" destId="{F6C9C637-5F76-D149-95B3-2FABC7953BFC}" srcOrd="0" destOrd="0" presId="urn:microsoft.com/office/officeart/2008/layout/HorizontalMultiLevelHierarchy"/>
    <dgm:cxn modelId="{6227AFC5-E37D-284E-B3B6-4BA5C321F122}" type="presOf" srcId="{515D08AD-9951-C641-866C-BBCF962B2CAF}" destId="{911D0DC1-936A-2647-B78B-CBE8BB2B8B35}" srcOrd="0" destOrd="0" presId="urn:microsoft.com/office/officeart/2008/layout/HorizontalMultiLevelHierarchy"/>
    <dgm:cxn modelId="{F59C24CB-73C4-6448-8367-524EC28C7FD1}" type="presOf" srcId="{1C37D298-C474-344E-8EF2-76D67836EC33}" destId="{223BBFE7-8F00-4F41-8CE6-A2C2E2B55F7A}" srcOrd="0" destOrd="0" presId="urn:microsoft.com/office/officeart/2008/layout/HorizontalMultiLevelHierarchy"/>
    <dgm:cxn modelId="{3FA3F2E4-975B-184B-82F1-B66B4C147CED}" type="presOf" srcId="{40069E51-7417-7245-ADA7-37003B04657C}" destId="{E1E99333-7D30-DB48-9D97-F0F18FDAE757}" srcOrd="0" destOrd="0" presId="urn:microsoft.com/office/officeart/2008/layout/HorizontalMultiLevelHierarchy"/>
    <dgm:cxn modelId="{02AC1CF8-5B87-C14F-9567-B56424835858}" type="presOf" srcId="{DCBD2052-C6D5-7F40-A08A-A852777BCF8E}" destId="{402865FA-A735-254C-835A-28A7B3F2118F}" srcOrd="1" destOrd="0" presId="urn:microsoft.com/office/officeart/2008/layout/HorizontalMultiLevelHierarchy"/>
    <dgm:cxn modelId="{4ED27D61-9DB6-2445-B0D1-175BC385E63B}" type="presParOf" srcId="{AD8C44FA-AB15-234D-9C3A-9D8C505755A1}" destId="{D1665C9F-2A71-CB4F-BA72-3C397EE784ED}" srcOrd="0" destOrd="0" presId="urn:microsoft.com/office/officeart/2008/layout/HorizontalMultiLevelHierarchy"/>
    <dgm:cxn modelId="{B99EB020-9737-A244-826C-8E36ADDEE2BF}" type="presParOf" srcId="{D1665C9F-2A71-CB4F-BA72-3C397EE784ED}" destId="{9A7C0CDC-4AC7-374A-9487-02E97BF8EC99}" srcOrd="0" destOrd="0" presId="urn:microsoft.com/office/officeart/2008/layout/HorizontalMultiLevelHierarchy"/>
    <dgm:cxn modelId="{01A32702-3B43-CB48-8146-9A276DA59479}" type="presParOf" srcId="{D1665C9F-2A71-CB4F-BA72-3C397EE784ED}" destId="{566CA52E-CF6E-0B4E-9E3C-AD7AB441D937}" srcOrd="1" destOrd="0" presId="urn:microsoft.com/office/officeart/2008/layout/HorizontalMultiLevelHierarchy"/>
    <dgm:cxn modelId="{04579E1F-EF78-6240-AA9D-B175781895F0}" type="presParOf" srcId="{566CA52E-CF6E-0B4E-9E3C-AD7AB441D937}" destId="{32385BA8-82A5-D44D-9082-8B1C6CDC5534}" srcOrd="0" destOrd="0" presId="urn:microsoft.com/office/officeart/2008/layout/HorizontalMultiLevelHierarchy"/>
    <dgm:cxn modelId="{4C902DAC-680E-BD44-B283-D3AABCD2D16A}" type="presParOf" srcId="{32385BA8-82A5-D44D-9082-8B1C6CDC5534}" destId="{402865FA-A735-254C-835A-28A7B3F2118F}" srcOrd="0" destOrd="0" presId="urn:microsoft.com/office/officeart/2008/layout/HorizontalMultiLevelHierarchy"/>
    <dgm:cxn modelId="{D2557FF0-F2A2-2942-BF45-913A153A01DC}" type="presParOf" srcId="{566CA52E-CF6E-0B4E-9E3C-AD7AB441D937}" destId="{C85499C3-6A25-9041-B73E-21EA925147B9}" srcOrd="1" destOrd="0" presId="urn:microsoft.com/office/officeart/2008/layout/HorizontalMultiLevelHierarchy"/>
    <dgm:cxn modelId="{BA26F5CF-8EB3-D14F-94A6-A8556C8C3BF3}" type="presParOf" srcId="{C85499C3-6A25-9041-B73E-21EA925147B9}" destId="{223BBFE7-8F00-4F41-8CE6-A2C2E2B55F7A}" srcOrd="0" destOrd="0" presId="urn:microsoft.com/office/officeart/2008/layout/HorizontalMultiLevelHierarchy"/>
    <dgm:cxn modelId="{B592FF5B-C6A6-5645-B151-F0D46012F226}" type="presParOf" srcId="{C85499C3-6A25-9041-B73E-21EA925147B9}" destId="{11F419C0-EC69-1D43-9E98-E0D8D797AC81}" srcOrd="1" destOrd="0" presId="urn:microsoft.com/office/officeart/2008/layout/HorizontalMultiLevelHierarchy"/>
    <dgm:cxn modelId="{21DCE216-AFD6-6A4F-8D44-4FC1FB314FE5}" type="presParOf" srcId="{566CA52E-CF6E-0B4E-9E3C-AD7AB441D937}" destId="{62C9A81E-9BAC-4A42-A5AD-EA9DFB8613BC}" srcOrd="2" destOrd="0" presId="urn:microsoft.com/office/officeart/2008/layout/HorizontalMultiLevelHierarchy"/>
    <dgm:cxn modelId="{4526CA6C-5910-3742-BF92-81593B6F88BE}" type="presParOf" srcId="{62C9A81E-9BAC-4A42-A5AD-EA9DFB8613BC}" destId="{723DE4BE-D608-8647-A294-BAB2D8590B48}" srcOrd="0" destOrd="0" presId="urn:microsoft.com/office/officeart/2008/layout/HorizontalMultiLevelHierarchy"/>
    <dgm:cxn modelId="{15EFAAE6-8102-9C49-8675-D119118A87E1}" type="presParOf" srcId="{566CA52E-CF6E-0B4E-9E3C-AD7AB441D937}" destId="{1B3782DD-F06D-2547-84AD-DCD623A852A8}" srcOrd="3" destOrd="0" presId="urn:microsoft.com/office/officeart/2008/layout/HorizontalMultiLevelHierarchy"/>
    <dgm:cxn modelId="{D8CE1AAD-6C39-9345-AC22-3B46521B5521}" type="presParOf" srcId="{1B3782DD-F06D-2547-84AD-DCD623A852A8}" destId="{E1E99333-7D30-DB48-9D97-F0F18FDAE757}" srcOrd="0" destOrd="0" presId="urn:microsoft.com/office/officeart/2008/layout/HorizontalMultiLevelHierarchy"/>
    <dgm:cxn modelId="{A5860718-F6AD-3946-A87E-8B1ED067BC60}" type="presParOf" srcId="{1B3782DD-F06D-2547-84AD-DCD623A852A8}" destId="{14D761AE-E531-524C-B46D-CAE3FBDB8D50}" srcOrd="1" destOrd="0" presId="urn:microsoft.com/office/officeart/2008/layout/HorizontalMultiLevelHierarchy"/>
    <dgm:cxn modelId="{D29F5B4D-BE55-384E-BF5E-2985F0A1DB4D}" type="presParOf" srcId="{566CA52E-CF6E-0B4E-9E3C-AD7AB441D937}" destId="{F6C9C637-5F76-D149-95B3-2FABC7953BFC}" srcOrd="4" destOrd="0" presId="urn:microsoft.com/office/officeart/2008/layout/HorizontalMultiLevelHierarchy"/>
    <dgm:cxn modelId="{F2D50E25-0A48-1B4B-9885-0E36B2D11492}" type="presParOf" srcId="{F6C9C637-5F76-D149-95B3-2FABC7953BFC}" destId="{040F81E0-0FD1-0449-9772-F569852CA8E3}" srcOrd="0" destOrd="0" presId="urn:microsoft.com/office/officeart/2008/layout/HorizontalMultiLevelHierarchy"/>
    <dgm:cxn modelId="{8F1CACA8-A4EC-D248-946E-B5857DA8CF7E}" type="presParOf" srcId="{566CA52E-CF6E-0B4E-9E3C-AD7AB441D937}" destId="{54227D4C-A1EF-D44A-B052-8A0DAE4322F2}" srcOrd="5" destOrd="0" presId="urn:microsoft.com/office/officeart/2008/layout/HorizontalMultiLevelHierarchy"/>
    <dgm:cxn modelId="{B01FBC35-B1B2-7140-8E8E-5DF3C5D4197C}" type="presParOf" srcId="{54227D4C-A1EF-D44A-B052-8A0DAE4322F2}" destId="{6B1C670D-5BD7-0547-83EE-C9EC7BA98F28}" srcOrd="0" destOrd="0" presId="urn:microsoft.com/office/officeart/2008/layout/HorizontalMultiLevelHierarchy"/>
    <dgm:cxn modelId="{513C7575-33FB-F845-92D7-5D1E5D363073}" type="presParOf" srcId="{54227D4C-A1EF-D44A-B052-8A0DAE4322F2}" destId="{9C0EFBA6-DA40-F14C-AB41-18A83C856C12}" srcOrd="1" destOrd="0" presId="urn:microsoft.com/office/officeart/2008/layout/HorizontalMultiLevelHierarchy"/>
    <dgm:cxn modelId="{AD41E842-D3A9-B84B-BD92-03F8BD9AFA09}" type="presParOf" srcId="{566CA52E-CF6E-0B4E-9E3C-AD7AB441D937}" destId="{8298C89B-8342-2C4D-8EDA-5A45F2455C01}" srcOrd="6" destOrd="0" presId="urn:microsoft.com/office/officeart/2008/layout/HorizontalMultiLevelHierarchy"/>
    <dgm:cxn modelId="{B185F4BC-1C4E-1A4B-AFE9-1FE4D057AD42}" type="presParOf" srcId="{8298C89B-8342-2C4D-8EDA-5A45F2455C01}" destId="{5DC1C5E2-C907-7641-9992-D0F52F7AE5A7}" srcOrd="0" destOrd="0" presId="urn:microsoft.com/office/officeart/2008/layout/HorizontalMultiLevelHierarchy"/>
    <dgm:cxn modelId="{C8086388-0B2E-6743-BB18-09CB2A8B874C}" type="presParOf" srcId="{566CA52E-CF6E-0B4E-9E3C-AD7AB441D937}" destId="{E2B97841-6060-894E-9B75-1A531F1274C7}" srcOrd="7" destOrd="0" presId="urn:microsoft.com/office/officeart/2008/layout/HorizontalMultiLevelHierarchy"/>
    <dgm:cxn modelId="{8C3B5AD4-9217-294A-9B69-3DEB48A9386D}" type="presParOf" srcId="{E2B97841-6060-894E-9B75-1A531F1274C7}" destId="{911D0DC1-936A-2647-B78B-CBE8BB2B8B35}" srcOrd="0" destOrd="0" presId="urn:microsoft.com/office/officeart/2008/layout/HorizontalMultiLevelHierarchy"/>
    <dgm:cxn modelId="{0D311E09-9B03-4A44-A0F4-405311ACBFD1}" type="presParOf" srcId="{E2B97841-6060-894E-9B75-1A531F1274C7}" destId="{5C70D225-ABE4-D042-91E5-53B0C08B6DE2}" srcOrd="1" destOrd="0" presId="urn:microsoft.com/office/officeart/2008/layout/HorizontalMultiLevelHierarchy"/>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98C89B-8342-2C4D-8EDA-5A45F2455C01}">
      <dsp:nvSpPr>
        <dsp:cNvPr id="0" name=""/>
        <dsp:cNvSpPr/>
      </dsp:nvSpPr>
      <dsp:spPr>
        <a:xfrm>
          <a:off x="1525575" y="2154237"/>
          <a:ext cx="537008" cy="1534894"/>
        </a:xfrm>
        <a:custGeom>
          <a:avLst/>
          <a:gdLst/>
          <a:ahLst/>
          <a:cxnLst/>
          <a:rect l="0" t="0" r="0" b="0"/>
          <a:pathLst>
            <a:path>
              <a:moveTo>
                <a:pt x="0" y="0"/>
              </a:moveTo>
              <a:lnTo>
                <a:pt x="268504" y="0"/>
              </a:lnTo>
              <a:lnTo>
                <a:pt x="268504" y="1534894"/>
              </a:lnTo>
              <a:lnTo>
                <a:pt x="537008" y="1534894"/>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753426" y="2881031"/>
        <a:ext cx="81306" cy="81306"/>
      </dsp:txXfrm>
    </dsp:sp>
    <dsp:sp modelId="{F6C9C637-5F76-D149-95B3-2FABC7953BFC}">
      <dsp:nvSpPr>
        <dsp:cNvPr id="0" name=""/>
        <dsp:cNvSpPr/>
      </dsp:nvSpPr>
      <dsp:spPr>
        <a:xfrm>
          <a:off x="1525575" y="2154237"/>
          <a:ext cx="537008" cy="511631"/>
        </a:xfrm>
        <a:custGeom>
          <a:avLst/>
          <a:gdLst/>
          <a:ahLst/>
          <a:cxnLst/>
          <a:rect l="0" t="0" r="0" b="0"/>
          <a:pathLst>
            <a:path>
              <a:moveTo>
                <a:pt x="0" y="0"/>
              </a:moveTo>
              <a:lnTo>
                <a:pt x="268504" y="0"/>
              </a:lnTo>
              <a:lnTo>
                <a:pt x="268504" y="511631"/>
              </a:lnTo>
              <a:lnTo>
                <a:pt x="537008" y="511631"/>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775536" y="2391510"/>
        <a:ext cx="37085" cy="37085"/>
      </dsp:txXfrm>
    </dsp:sp>
    <dsp:sp modelId="{62C9A81E-9BAC-4A42-A5AD-EA9DFB8613BC}">
      <dsp:nvSpPr>
        <dsp:cNvPr id="0" name=""/>
        <dsp:cNvSpPr/>
      </dsp:nvSpPr>
      <dsp:spPr>
        <a:xfrm>
          <a:off x="1525575" y="1642606"/>
          <a:ext cx="537008" cy="511631"/>
        </a:xfrm>
        <a:custGeom>
          <a:avLst/>
          <a:gdLst/>
          <a:ahLst/>
          <a:cxnLst/>
          <a:rect l="0" t="0" r="0" b="0"/>
          <a:pathLst>
            <a:path>
              <a:moveTo>
                <a:pt x="0" y="511631"/>
              </a:moveTo>
              <a:lnTo>
                <a:pt x="268504" y="511631"/>
              </a:lnTo>
              <a:lnTo>
                <a:pt x="268504" y="0"/>
              </a:lnTo>
              <a:lnTo>
                <a:pt x="537008" y="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775536" y="1879878"/>
        <a:ext cx="37085" cy="37085"/>
      </dsp:txXfrm>
    </dsp:sp>
    <dsp:sp modelId="{32385BA8-82A5-D44D-9082-8B1C6CDC5534}">
      <dsp:nvSpPr>
        <dsp:cNvPr id="0" name=""/>
        <dsp:cNvSpPr/>
      </dsp:nvSpPr>
      <dsp:spPr>
        <a:xfrm>
          <a:off x="1525575" y="619343"/>
          <a:ext cx="537008" cy="1534894"/>
        </a:xfrm>
        <a:custGeom>
          <a:avLst/>
          <a:gdLst/>
          <a:ahLst/>
          <a:cxnLst/>
          <a:rect l="0" t="0" r="0" b="0"/>
          <a:pathLst>
            <a:path>
              <a:moveTo>
                <a:pt x="0" y="1534894"/>
              </a:moveTo>
              <a:lnTo>
                <a:pt x="268504" y="1534894"/>
              </a:lnTo>
              <a:lnTo>
                <a:pt x="268504" y="0"/>
              </a:lnTo>
              <a:lnTo>
                <a:pt x="537008" y="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753426" y="1346137"/>
        <a:ext cx="81306" cy="81306"/>
      </dsp:txXfrm>
    </dsp:sp>
    <dsp:sp modelId="{9A7C0CDC-4AC7-374A-9487-02E97BF8EC99}">
      <dsp:nvSpPr>
        <dsp:cNvPr id="0" name=""/>
        <dsp:cNvSpPr/>
      </dsp:nvSpPr>
      <dsp:spPr>
        <a:xfrm rot="16200000">
          <a:off x="-1012537" y="1770362"/>
          <a:ext cx="4308475" cy="767749"/>
        </a:xfrm>
        <a:prstGeom prst="rect">
          <a:avLst/>
        </a:prstGeom>
        <a:solidFill>
          <a:schemeClr val="accent5">
            <a:alpha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0" kern="1200" dirty="0">
              <a:latin typeface="Noto Sans" panose="020B0502040504020204" pitchFamily="34" charset="0"/>
              <a:ea typeface="Noto Sans" panose="020B0502040504020204" pitchFamily="34" charset="0"/>
              <a:cs typeface="Noto Sans" panose="020B0502040504020204" pitchFamily="34" charset="0"/>
            </a:rPr>
            <a:t>PROCESS OWNER/</a:t>
          </a:r>
          <a:br>
            <a:rPr lang="en-US" sz="1600" b="0" kern="1200" dirty="0">
              <a:latin typeface="Noto Sans" panose="020B0502040504020204" pitchFamily="34" charset="0"/>
              <a:ea typeface="Noto Sans" panose="020B0502040504020204" pitchFamily="34" charset="0"/>
              <a:cs typeface="Noto Sans" panose="020B0502040504020204" pitchFamily="34" charset="0"/>
            </a:rPr>
          </a:br>
          <a:r>
            <a:rPr lang="en-US" sz="1600" b="0" kern="1200" dirty="0">
              <a:latin typeface="Noto Sans" panose="020B0502040504020204" pitchFamily="34" charset="0"/>
              <a:ea typeface="Noto Sans" panose="020B0502040504020204" pitchFamily="34" charset="0"/>
              <a:cs typeface="Noto Sans" panose="020B0502040504020204" pitchFamily="34" charset="0"/>
            </a:rPr>
            <a:t>STEERING GROUP</a:t>
          </a:r>
        </a:p>
      </dsp:txBody>
      <dsp:txXfrm>
        <a:off x="-1012537" y="1770362"/>
        <a:ext cx="4308475" cy="767749"/>
      </dsp:txXfrm>
    </dsp:sp>
    <dsp:sp modelId="{223BBFE7-8F00-4F41-8CE6-A2C2E2B55F7A}">
      <dsp:nvSpPr>
        <dsp:cNvPr id="0" name=""/>
        <dsp:cNvSpPr/>
      </dsp:nvSpPr>
      <dsp:spPr>
        <a:xfrm>
          <a:off x="2062583" y="210038"/>
          <a:ext cx="2685041" cy="818610"/>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Noto Sans" panose="020B0502040504020204" pitchFamily="34" charset="0"/>
              <a:ea typeface="Noto Sans" panose="020B0502040504020204" pitchFamily="34" charset="0"/>
              <a:cs typeface="Noto Sans" panose="020B0502040504020204" pitchFamily="34" charset="0"/>
            </a:rPr>
            <a:t>Track 1 </a:t>
          </a:r>
          <a:br>
            <a:rPr lang="en-US" sz="1400" b="1" kern="1200" dirty="0">
              <a:latin typeface="Noto Sans" panose="020B0502040504020204" pitchFamily="34" charset="0"/>
              <a:ea typeface="Noto Sans" panose="020B0502040504020204" pitchFamily="34" charset="0"/>
              <a:cs typeface="Noto Sans" panose="020B0502040504020204" pitchFamily="34" charset="0"/>
            </a:rPr>
          </a:br>
          <a:r>
            <a:rPr lang="en-US" sz="1200" kern="1200" dirty="0">
              <a:latin typeface="Noto Sans" panose="020B0502040504020204" pitchFamily="34" charset="0"/>
              <a:ea typeface="Noto Sans" panose="020B0502040504020204" pitchFamily="34" charset="0"/>
              <a:cs typeface="Noto Sans" panose="020B0502040504020204" pitchFamily="34" charset="0"/>
            </a:rPr>
            <a:t>Centralized</a:t>
          </a:r>
          <a:endParaRPr lang="en-US" sz="1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2062583" y="210038"/>
        <a:ext cx="2685041" cy="818610"/>
      </dsp:txXfrm>
    </dsp:sp>
    <dsp:sp modelId="{E1E99333-7D30-DB48-9D97-F0F18FDAE757}">
      <dsp:nvSpPr>
        <dsp:cNvPr id="0" name=""/>
        <dsp:cNvSpPr/>
      </dsp:nvSpPr>
      <dsp:spPr>
        <a:xfrm>
          <a:off x="2062583" y="1233300"/>
          <a:ext cx="2685041" cy="818610"/>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Noto Sans" panose="020B0502040504020204" pitchFamily="34" charset="0"/>
              <a:ea typeface="Noto Sans" panose="020B0502040504020204" pitchFamily="34" charset="0"/>
              <a:cs typeface="Noto Sans" panose="020B0502040504020204" pitchFamily="34" charset="0"/>
            </a:rPr>
            <a:t>Track 2 </a:t>
          </a:r>
          <a:br>
            <a:rPr lang="en-US" sz="1400" kern="1200" dirty="0">
              <a:latin typeface="Noto Sans" panose="020B0502040504020204" pitchFamily="34" charset="0"/>
              <a:ea typeface="Noto Sans" panose="020B0502040504020204" pitchFamily="34" charset="0"/>
              <a:cs typeface="Noto Sans" panose="020B0502040504020204" pitchFamily="34" charset="0"/>
            </a:rPr>
          </a:br>
          <a:r>
            <a:rPr lang="en-US" sz="1200" kern="1200" dirty="0">
              <a:latin typeface="Noto Sans" panose="020B0502040504020204" pitchFamily="34" charset="0"/>
              <a:ea typeface="Noto Sans" panose="020B0502040504020204" pitchFamily="34" charset="0"/>
              <a:cs typeface="Noto Sans" panose="020B0502040504020204" pitchFamily="34" charset="0"/>
            </a:rPr>
            <a:t>Decentralized</a:t>
          </a:r>
          <a:endParaRPr lang="en-US" sz="1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2062583" y="1233300"/>
        <a:ext cx="2685041" cy="818610"/>
      </dsp:txXfrm>
    </dsp:sp>
    <dsp:sp modelId="{6B1C670D-5BD7-0547-83EE-C9EC7BA98F28}">
      <dsp:nvSpPr>
        <dsp:cNvPr id="0" name=""/>
        <dsp:cNvSpPr/>
      </dsp:nvSpPr>
      <dsp:spPr>
        <a:xfrm>
          <a:off x="2062583" y="2256563"/>
          <a:ext cx="2685041" cy="818610"/>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Noto Sans" panose="020B0502040504020204" pitchFamily="34" charset="0"/>
              <a:ea typeface="Noto Sans" panose="020B0502040504020204" pitchFamily="34" charset="0"/>
              <a:cs typeface="Noto Sans" panose="020B0502040504020204" pitchFamily="34" charset="0"/>
            </a:rPr>
            <a:t>Track 3</a:t>
          </a:r>
          <a:br>
            <a:rPr lang="en-US" sz="1400" kern="1200" dirty="0">
              <a:latin typeface="Noto Sans" panose="020B0502040504020204" pitchFamily="34" charset="0"/>
              <a:ea typeface="Noto Sans" panose="020B0502040504020204" pitchFamily="34" charset="0"/>
              <a:cs typeface="Noto Sans" panose="020B0502040504020204" pitchFamily="34" charset="0"/>
            </a:rPr>
          </a:br>
          <a:r>
            <a:rPr lang="en-US" sz="1400" kern="1200" dirty="0">
              <a:latin typeface="Noto Sans" panose="020B0502040504020204" pitchFamily="34" charset="0"/>
              <a:ea typeface="Noto Sans" panose="020B0502040504020204" pitchFamily="34" charset="0"/>
              <a:cs typeface="Noto Sans" panose="020B0502040504020204" pitchFamily="34" charset="0"/>
            </a:rPr>
            <a:t> </a:t>
          </a:r>
          <a:r>
            <a:rPr lang="en-US" sz="1200" kern="1200" dirty="0">
              <a:latin typeface="Noto Sans" panose="020B0502040504020204" pitchFamily="34" charset="0"/>
              <a:ea typeface="Noto Sans" panose="020B0502040504020204" pitchFamily="34" charset="0"/>
              <a:cs typeface="Noto Sans" panose="020B0502040504020204" pitchFamily="34" charset="0"/>
            </a:rPr>
            <a:t>Decentralized</a:t>
          </a:r>
          <a:endParaRPr lang="en-US" sz="1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2062583" y="2256563"/>
        <a:ext cx="2685041" cy="818610"/>
      </dsp:txXfrm>
    </dsp:sp>
    <dsp:sp modelId="{911D0DC1-936A-2647-B78B-CBE8BB2B8B35}">
      <dsp:nvSpPr>
        <dsp:cNvPr id="0" name=""/>
        <dsp:cNvSpPr/>
      </dsp:nvSpPr>
      <dsp:spPr>
        <a:xfrm>
          <a:off x="2062583" y="3279826"/>
          <a:ext cx="2685041" cy="818610"/>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Noto Sans" panose="020B0502040504020204" pitchFamily="34" charset="0"/>
              <a:ea typeface="Noto Sans" panose="020B0502040504020204" pitchFamily="34" charset="0"/>
              <a:cs typeface="Noto Sans" panose="020B0502040504020204" pitchFamily="34" charset="0"/>
            </a:rPr>
            <a:t>Track 4 </a:t>
          </a:r>
          <a:br>
            <a:rPr lang="en-US" sz="1400" kern="1200" dirty="0">
              <a:latin typeface="Noto Sans" panose="020B0502040504020204" pitchFamily="34" charset="0"/>
              <a:ea typeface="Noto Sans" panose="020B0502040504020204" pitchFamily="34" charset="0"/>
              <a:cs typeface="Noto Sans" panose="020B0502040504020204" pitchFamily="34" charset="0"/>
            </a:rPr>
          </a:br>
          <a:r>
            <a:rPr lang="en-US" sz="1200" kern="1200" dirty="0">
              <a:latin typeface="Noto Sans" panose="020B0502040504020204" pitchFamily="34" charset="0"/>
              <a:ea typeface="Noto Sans" panose="020B0502040504020204" pitchFamily="34" charset="0"/>
              <a:cs typeface="Noto Sans" panose="020B0502040504020204" pitchFamily="34" charset="0"/>
            </a:rPr>
            <a:t>Decentralized</a:t>
          </a:r>
          <a:endParaRPr lang="en-US" sz="1400" kern="1200" dirty="0">
            <a:latin typeface="Noto Sans" panose="020B0502040504020204" pitchFamily="34" charset="0"/>
            <a:ea typeface="Noto Sans" panose="020B0502040504020204" pitchFamily="34" charset="0"/>
            <a:cs typeface="Noto Sans" panose="020B0502040504020204" pitchFamily="34" charset="0"/>
          </a:endParaRPr>
        </a:p>
      </dsp:txBody>
      <dsp:txXfrm>
        <a:off x="2062583" y="3279826"/>
        <a:ext cx="2685041" cy="81861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CEE2F-2772-401F-AB73-39BDF1F7E814}" type="datetimeFigureOut">
              <a:rPr lang="en-FI" smtClean="0"/>
              <a:t>03/05/2019</a:t>
            </a:fld>
            <a:endParaRPr lang="en-FI"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3928C-498E-47B2-A599-843221D6B659}" type="slidenum">
              <a:rPr lang="en-FI" smtClean="0"/>
              <a:t>‹#›</a:t>
            </a:fld>
            <a:endParaRPr lang="en-FI" dirty="0"/>
          </a:p>
        </p:txBody>
      </p:sp>
    </p:spTree>
    <p:extLst>
      <p:ext uri="{BB962C8B-B14F-4D97-AF65-F5344CB8AC3E}">
        <p14:creationId xmlns:p14="http://schemas.microsoft.com/office/powerpoint/2010/main" val="3353997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a:t>
            </a:fld>
            <a:endParaRPr lang="en-FI" dirty="0"/>
          </a:p>
        </p:txBody>
      </p:sp>
    </p:spTree>
    <p:extLst>
      <p:ext uri="{BB962C8B-B14F-4D97-AF65-F5344CB8AC3E}">
        <p14:creationId xmlns:p14="http://schemas.microsoft.com/office/powerpoint/2010/main" val="1699954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17</a:t>
            </a:fld>
            <a:endParaRPr lang="en-FI" dirty="0"/>
          </a:p>
        </p:txBody>
      </p:sp>
    </p:spTree>
    <p:extLst>
      <p:ext uri="{BB962C8B-B14F-4D97-AF65-F5344CB8AC3E}">
        <p14:creationId xmlns:p14="http://schemas.microsoft.com/office/powerpoint/2010/main" val="382325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18</a:t>
            </a:fld>
            <a:endParaRPr lang="en-FI" dirty="0"/>
          </a:p>
        </p:txBody>
      </p:sp>
    </p:spTree>
    <p:extLst>
      <p:ext uri="{BB962C8B-B14F-4D97-AF65-F5344CB8AC3E}">
        <p14:creationId xmlns:p14="http://schemas.microsoft.com/office/powerpoint/2010/main" val="3535106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20</a:t>
            </a:fld>
            <a:endParaRPr lang="en-FI" dirty="0"/>
          </a:p>
        </p:txBody>
      </p:sp>
    </p:spTree>
    <p:extLst>
      <p:ext uri="{BB962C8B-B14F-4D97-AF65-F5344CB8AC3E}">
        <p14:creationId xmlns:p14="http://schemas.microsoft.com/office/powerpoint/2010/main" val="2795587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21</a:t>
            </a:fld>
            <a:endParaRPr lang="en-FI" dirty="0"/>
          </a:p>
        </p:txBody>
      </p:sp>
    </p:spTree>
    <p:extLst>
      <p:ext uri="{BB962C8B-B14F-4D97-AF65-F5344CB8AC3E}">
        <p14:creationId xmlns:p14="http://schemas.microsoft.com/office/powerpoint/2010/main" val="3832384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23</a:t>
            </a:fld>
            <a:endParaRPr lang="en-FI" dirty="0"/>
          </a:p>
        </p:txBody>
      </p:sp>
    </p:spTree>
    <p:extLst>
      <p:ext uri="{BB962C8B-B14F-4D97-AF65-F5344CB8AC3E}">
        <p14:creationId xmlns:p14="http://schemas.microsoft.com/office/powerpoint/2010/main" val="625955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There are four main stages in the lifecycle on an individual idea. Only after you idea is validated, you can start the implementation process.</a:t>
            </a:r>
          </a:p>
        </p:txBody>
      </p:sp>
      <p:sp>
        <p:nvSpPr>
          <p:cNvPr id="4" name="Slide Number Placeholder 3"/>
          <p:cNvSpPr>
            <a:spLocks noGrp="1"/>
          </p:cNvSpPr>
          <p:nvPr>
            <p:ph type="sldNum" sz="quarter" idx="5"/>
          </p:nvPr>
        </p:nvSpPr>
        <p:spPr/>
        <p:txBody>
          <a:bodyPr/>
          <a:lstStyle/>
          <a:p>
            <a:fld id="{E733928C-498E-47B2-A599-843221D6B659}" type="slidenum">
              <a:rPr lang="en-FI" smtClean="0"/>
              <a:t>24</a:t>
            </a:fld>
            <a:endParaRPr lang="en-FI" dirty="0"/>
          </a:p>
        </p:txBody>
      </p:sp>
    </p:spTree>
    <p:extLst>
      <p:ext uri="{BB962C8B-B14F-4D97-AF65-F5344CB8AC3E}">
        <p14:creationId xmlns:p14="http://schemas.microsoft.com/office/powerpoint/2010/main" val="279327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50000"/>
                    <a:lumOff val="50000"/>
                  </a:schemeClr>
                </a:solidFill>
              </a:rPr>
              <a:t>In The Centralized Model, employees come up with ideas and put them into a transparent system, which then notifies people who are responsible for the area of the idea, called </a:t>
            </a:r>
            <a:r>
              <a:rPr lang="en-US" sz="1200" b="1" dirty="0">
                <a:solidFill>
                  <a:schemeClr val="tx1">
                    <a:lumMod val="50000"/>
                    <a:lumOff val="50000"/>
                  </a:schemeClr>
                </a:solidFill>
              </a:rPr>
              <a:t>Category Managers, </a:t>
            </a:r>
            <a:r>
              <a:rPr lang="en-US" sz="1200" dirty="0">
                <a:solidFill>
                  <a:schemeClr val="tx1">
                    <a:lumMod val="50000"/>
                    <a:lumOff val="50000"/>
                  </a:schemeClr>
                </a:solidFill>
              </a:rPr>
              <a:t>after which the idea is then collaboratively developed further. </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27</a:t>
            </a:fld>
            <a:endParaRPr lang="en-FI" dirty="0"/>
          </a:p>
        </p:txBody>
      </p:sp>
    </p:spTree>
    <p:extLst>
      <p:ext uri="{BB962C8B-B14F-4D97-AF65-F5344CB8AC3E}">
        <p14:creationId xmlns:p14="http://schemas.microsoft.com/office/powerpoint/2010/main" val="3120734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lumMod val="50000"/>
                    <a:lumOff val="50000"/>
                  </a:schemeClr>
                </a:solidFill>
                <a:latin typeface="+mn-lt"/>
                <a:ea typeface="+mn-ea"/>
                <a:cs typeface="+mn-cs"/>
              </a:rPr>
              <a:t>This model is quite similar to the first one except that there's no central steering group making decisions about the ideas. That responsibility is moved over to the </a:t>
            </a:r>
            <a:r>
              <a:rPr lang="en-US" sz="1200" b="1" kern="1200" dirty="0">
                <a:solidFill>
                  <a:schemeClr val="tx1">
                    <a:lumMod val="50000"/>
                    <a:lumOff val="50000"/>
                  </a:schemeClr>
                </a:solidFill>
                <a:latin typeface="+mn-lt"/>
                <a:ea typeface="+mn-ea"/>
                <a:cs typeface="+mn-cs"/>
              </a:rPr>
              <a:t>Category Managers.</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28</a:t>
            </a:fld>
            <a:endParaRPr lang="en-FI" dirty="0"/>
          </a:p>
        </p:txBody>
      </p:sp>
    </p:spTree>
    <p:extLst>
      <p:ext uri="{BB962C8B-B14F-4D97-AF65-F5344CB8AC3E}">
        <p14:creationId xmlns:p14="http://schemas.microsoft.com/office/powerpoint/2010/main" val="655886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50000"/>
                    <a:lumOff val="50000"/>
                  </a:schemeClr>
                </a:solidFill>
              </a:rPr>
              <a:t>There might be need for product-related ideation and company-wide process development. These are by nature very different so it just makes sense to have different processes for each of these use cases. We refer to these as</a:t>
            </a:r>
            <a:r>
              <a:rPr lang="en-US" sz="1200" b="1" dirty="0">
                <a:solidFill>
                  <a:schemeClr val="tx1">
                    <a:lumMod val="50000"/>
                    <a:lumOff val="50000"/>
                  </a:schemeClr>
                </a:solidFill>
              </a:rPr>
              <a:t> tracks. </a:t>
            </a:r>
          </a:p>
          <a:p>
            <a:endParaRPr lang="fi-FI" dirty="0"/>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29</a:t>
            </a:fld>
            <a:endParaRPr lang="en-FI" dirty="0"/>
          </a:p>
        </p:txBody>
      </p:sp>
    </p:spTree>
    <p:extLst>
      <p:ext uri="{BB962C8B-B14F-4D97-AF65-F5344CB8AC3E}">
        <p14:creationId xmlns:p14="http://schemas.microsoft.com/office/powerpoint/2010/main" val="1799528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33</a:t>
            </a:fld>
            <a:endParaRPr lang="en-FI" dirty="0"/>
          </a:p>
        </p:txBody>
      </p:sp>
    </p:spTree>
    <p:extLst>
      <p:ext uri="{BB962C8B-B14F-4D97-AF65-F5344CB8AC3E}">
        <p14:creationId xmlns:p14="http://schemas.microsoft.com/office/powerpoint/2010/main" val="1766177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a:t>
            </a:fld>
            <a:endParaRPr lang="en-FI" dirty="0"/>
          </a:p>
        </p:txBody>
      </p:sp>
    </p:spTree>
    <p:extLst>
      <p:ext uri="{BB962C8B-B14F-4D97-AF65-F5344CB8AC3E}">
        <p14:creationId xmlns:p14="http://schemas.microsoft.com/office/powerpoint/2010/main" val="2413889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35</a:t>
            </a:fld>
            <a:endParaRPr lang="en-FI" dirty="0"/>
          </a:p>
        </p:txBody>
      </p:sp>
    </p:spTree>
    <p:extLst>
      <p:ext uri="{BB962C8B-B14F-4D97-AF65-F5344CB8AC3E}">
        <p14:creationId xmlns:p14="http://schemas.microsoft.com/office/powerpoint/2010/main" val="2934541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Want to organize an idea challenge on your organization? Read this idea challenge guide and get started!</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37</a:t>
            </a:fld>
            <a:endParaRPr lang="en-FI" dirty="0"/>
          </a:p>
        </p:txBody>
      </p:sp>
    </p:spTree>
    <p:extLst>
      <p:ext uri="{BB962C8B-B14F-4D97-AF65-F5344CB8AC3E}">
        <p14:creationId xmlns:p14="http://schemas.microsoft.com/office/powerpoint/2010/main" val="2135739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39</a:t>
            </a:fld>
            <a:endParaRPr lang="en-FI" dirty="0"/>
          </a:p>
        </p:txBody>
      </p:sp>
    </p:spTree>
    <p:extLst>
      <p:ext uri="{BB962C8B-B14F-4D97-AF65-F5344CB8AC3E}">
        <p14:creationId xmlns:p14="http://schemas.microsoft.com/office/powerpoint/2010/main" val="1469737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If you don’t like to print the cards, you can also order a physical deck of brainstorm cards to use in your own ideation workshop!</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41</a:t>
            </a:fld>
            <a:endParaRPr lang="en-FI" dirty="0"/>
          </a:p>
        </p:txBody>
      </p:sp>
    </p:spTree>
    <p:extLst>
      <p:ext uri="{BB962C8B-B14F-4D97-AF65-F5344CB8AC3E}">
        <p14:creationId xmlns:p14="http://schemas.microsoft.com/office/powerpoint/2010/main" val="1480590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42</a:t>
            </a:fld>
            <a:endParaRPr lang="en-FI" dirty="0"/>
          </a:p>
        </p:txBody>
      </p:sp>
    </p:spTree>
    <p:extLst>
      <p:ext uri="{BB962C8B-B14F-4D97-AF65-F5344CB8AC3E}">
        <p14:creationId xmlns:p14="http://schemas.microsoft.com/office/powerpoint/2010/main" val="2678278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45</a:t>
            </a:fld>
            <a:endParaRPr lang="en-FI" dirty="0"/>
          </a:p>
        </p:txBody>
      </p:sp>
    </p:spTree>
    <p:extLst>
      <p:ext uri="{BB962C8B-B14F-4D97-AF65-F5344CB8AC3E}">
        <p14:creationId xmlns:p14="http://schemas.microsoft.com/office/powerpoint/2010/main" val="788371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You can use this ideation software pilot guide for all ideation software pilots.</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57</a:t>
            </a:fld>
            <a:endParaRPr lang="en-FI" dirty="0"/>
          </a:p>
        </p:txBody>
      </p:sp>
    </p:spTree>
    <p:extLst>
      <p:ext uri="{BB962C8B-B14F-4D97-AF65-F5344CB8AC3E}">
        <p14:creationId xmlns:p14="http://schemas.microsoft.com/office/powerpoint/2010/main" val="31242121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59</a:t>
            </a:fld>
            <a:endParaRPr lang="en-FI" dirty="0"/>
          </a:p>
        </p:txBody>
      </p:sp>
    </p:spTree>
    <p:extLst>
      <p:ext uri="{BB962C8B-B14F-4D97-AF65-F5344CB8AC3E}">
        <p14:creationId xmlns:p14="http://schemas.microsoft.com/office/powerpoint/2010/main" val="3944453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Viima Board Canvas can be used for identifying elements and setting goals for different kinds of innovation and idea management processes.</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60</a:t>
            </a:fld>
            <a:endParaRPr lang="en-FI" dirty="0"/>
          </a:p>
        </p:txBody>
      </p:sp>
    </p:spTree>
    <p:extLst>
      <p:ext uri="{BB962C8B-B14F-4D97-AF65-F5344CB8AC3E}">
        <p14:creationId xmlns:p14="http://schemas.microsoft.com/office/powerpoint/2010/main" val="175267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a:t>
            </a:fld>
            <a:endParaRPr lang="en-FI" dirty="0"/>
          </a:p>
        </p:txBody>
      </p:sp>
    </p:spTree>
    <p:extLst>
      <p:ext uri="{BB962C8B-B14F-4D97-AF65-F5344CB8AC3E}">
        <p14:creationId xmlns:p14="http://schemas.microsoft.com/office/powerpoint/2010/main" val="1101893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8</a:t>
            </a:fld>
            <a:endParaRPr lang="en-FI" dirty="0"/>
          </a:p>
        </p:txBody>
      </p:sp>
    </p:spTree>
    <p:extLst>
      <p:ext uri="{BB962C8B-B14F-4D97-AF65-F5344CB8AC3E}">
        <p14:creationId xmlns:p14="http://schemas.microsoft.com/office/powerpoint/2010/main" val="556617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You might want to include different types of innovations in your innovation portfolio.</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9</a:t>
            </a:fld>
            <a:endParaRPr lang="en-FI" dirty="0"/>
          </a:p>
        </p:txBody>
      </p:sp>
    </p:spTree>
    <p:extLst>
      <p:ext uri="{BB962C8B-B14F-4D97-AF65-F5344CB8AC3E}">
        <p14:creationId xmlns:p14="http://schemas.microsoft.com/office/powerpoint/2010/main" val="1186184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Disruptive and sustaining innovations describe changes in the market, whereas radical and incremental innovations refer to changes in the product.</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10</a:t>
            </a:fld>
            <a:endParaRPr lang="en-FI" dirty="0"/>
          </a:p>
        </p:txBody>
      </p:sp>
    </p:spTree>
    <p:extLst>
      <p:ext uri="{BB962C8B-B14F-4D97-AF65-F5344CB8AC3E}">
        <p14:creationId xmlns:p14="http://schemas.microsoft.com/office/powerpoint/2010/main" val="2337735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12</a:t>
            </a:fld>
            <a:endParaRPr lang="en-FI" dirty="0"/>
          </a:p>
        </p:txBody>
      </p:sp>
    </p:spTree>
    <p:extLst>
      <p:ext uri="{BB962C8B-B14F-4D97-AF65-F5344CB8AC3E}">
        <p14:creationId xmlns:p14="http://schemas.microsoft.com/office/powerpoint/2010/main" val="3217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14</a:t>
            </a:fld>
            <a:endParaRPr lang="en-FI" dirty="0"/>
          </a:p>
        </p:txBody>
      </p:sp>
    </p:spTree>
    <p:extLst>
      <p:ext uri="{BB962C8B-B14F-4D97-AF65-F5344CB8AC3E}">
        <p14:creationId xmlns:p14="http://schemas.microsoft.com/office/powerpoint/2010/main" val="3618494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When planning your innovation strategy, it’s important to anwers these questions to clarify your goals and direction.</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15</a:t>
            </a:fld>
            <a:endParaRPr lang="en-FI" dirty="0"/>
          </a:p>
        </p:txBody>
      </p:sp>
    </p:spTree>
    <p:extLst>
      <p:ext uri="{BB962C8B-B14F-4D97-AF65-F5344CB8AC3E}">
        <p14:creationId xmlns:p14="http://schemas.microsoft.com/office/powerpoint/2010/main" val="2735318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55127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2385423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38397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2375885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155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dirty="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dirty="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dirty="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dirty="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39502527"/>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1" r:id="rId3"/>
    <p:sldLayoutId id="2147483652" r:id="rId4"/>
    <p:sldLayoutId id="2147483660" r:id="rId5"/>
    <p:sldLayoutId id="2147483667" r:id="rId6"/>
    <p:sldLayoutId id="2147483661" r:id="rId7"/>
    <p:sldLayoutId id="2147483669" r:id="rId8"/>
    <p:sldLayoutId id="2147483664" r:id="rId9"/>
    <p:sldLayoutId id="2147483666" r:id="rId10"/>
    <p:sldLayoutId id="2147483650" r:id="rId11"/>
    <p:sldLayoutId id="2147483654" r:id="rId12"/>
    <p:sldLayoutId id="2147483668" r:id="rId13"/>
    <p:sldLayoutId id="2147483670" r:id="rId14"/>
    <p:sldLayoutId id="2147483655" r:id="rId15"/>
    <p:sldLayoutId id="2147483662" r:id="rId16"/>
    <p:sldLayoutId id="2147483665" r:id="rId17"/>
    <p:sldLayoutId id="2147483659" r:id="rId18"/>
    <p:sldLayoutId id="2147483672" r:id="rId19"/>
    <p:sldLayoutId id="2147483663" r:id="rId20"/>
  </p:sldLayoutIdLst>
  <p:hf sldNum="0" hdr="0" ftr="0" dt="0"/>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viima.com/blog/how-to-manage-disruptive-innovation-introducing-the-innovation-matrix"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hyperlink" Target="https://www.viima.com/blog/innovation-strategy#strategy-choice-cascade"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www.strategyzer.com/canvas/business-model-canvas"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viima.com/blog" TargetMode="External"/><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hyperlink" Target="https://www.playingtowin.ne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hyperlink" Target="https://www.viima.com/blog/the-ultimate-guide-to-idea-management-processes#centralized-model"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s://www.viima.com/blog/the-ultimate-guide-to-idea-management-processes#centralized-model"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s://www.viima.com/blog/the-ultimate-guide-to-idea-management-processes#decentralized-model"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hyperlink" Target="https://www.viima.com/blog/the-ultimate-guide-to-idea-management-processes#hybrid" TargetMode="External"/><Relationship Id="rId7" Type="http://schemas.openxmlformats.org/officeDocument/2006/relationships/diagramColors" Target="../diagrams/colors1.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viima.com/blog/idea-management?hsLang=en" TargetMode="External"/><Relationship Id="rId1" Type="http://schemas.openxmlformats.org/officeDocument/2006/relationships/slideLayout" Target="../slideLayouts/slideLayout7.xml"/><Relationship Id="rId4" Type="http://schemas.openxmlformats.org/officeDocument/2006/relationships/hyperlink" Target="https://www.viima.com/blog/the-ultimate-guide-to-idea-management-processes"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hyperlink" Target="https://www.viima.com/the-innovation-archive/14-of-our-favorite-idea-management-tools" TargetMode="Externa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hyperlink" Target="https://www.viima.com/blog/the-complete-guide-to-idea-challenges"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hyperlink" Target="https://www.boardofinnovation.com/tools/analogy-thinking/"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hyperlink" Target="https://www.viima.com/blog/idea-generation#analogy-thinki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hyperlink" Target="https://www.boardofinnovation.com/tools/brainstorm-cards/"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2.png"/><Relationship Id="rId4" Type="http://schemas.openxmlformats.org/officeDocument/2006/relationships/hyperlink" Target="https://www.viima.com/blog/idea-generation#brainstorm-cards"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hyperlink" Target="https://www.viima.com/blog/idea-generation#opposite-thinking" TargetMode="External"/><Relationship Id="rId2" Type="http://schemas.openxmlformats.org/officeDocument/2006/relationships/hyperlink" Target="https://www.boardofinnovation.com/tools/opposite-thinking/" TargetMode="Externa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hyperlink" Target="https://www.viima.com/blog/idea-validation"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hyperlink" Target="https://www.viima.com/blog/idea-validation" TargetMode="External"/><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hyperlink" Target="https://leanservicecreation.com/material/p10.pdf" TargetMode="Externa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hyperlink" Target="https://www.viima.com/blog/idea-validation#validation-canvas"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www.leanstartupmachine.com/validationboard/" TargetMode="External"/><Relationship Id="rId1" Type="http://schemas.openxmlformats.org/officeDocument/2006/relationships/slideLayout" Target="../slideLayouts/slideLayout7.xml"/><Relationship Id="rId4" Type="http://schemas.openxmlformats.org/officeDocument/2006/relationships/hyperlink" Target="https://www.viima.com/blog/idea-validation#validation-board"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hyperlink" Target="https://www.viima.com/the-innovation-archive/20-best-innovation-management-tools-choosing-the-right-one" TargetMode="Externa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hyperlink" Target="https://app.viima.com/signup/?_ga=2.186176363.37151829.1554021558-800242773.1522843375" TargetMode="Externa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hyperlink" Target="https://www.viima.com/the-innovation-archive/what-should-an-idea-management-software-do-a-buyers-guide"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9N1leLsovxo"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2.png"/><Relationship Id="rId18" Type="http://schemas.openxmlformats.org/officeDocument/2006/relationships/image" Target="../media/image67.sv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17" Type="http://schemas.openxmlformats.org/officeDocument/2006/relationships/image" Target="../media/image66.png"/><Relationship Id="rId2" Type="http://schemas.openxmlformats.org/officeDocument/2006/relationships/notesSlide" Target="../notesSlides/notesSlide28.xml"/><Relationship Id="rId16" Type="http://schemas.openxmlformats.org/officeDocument/2006/relationships/image" Target="../media/image65.svg"/><Relationship Id="rId1" Type="http://schemas.openxmlformats.org/officeDocument/2006/relationships/slideLayout" Target="../slideLayouts/slideLayout12.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svg"/><Relationship Id="rId19" Type="http://schemas.openxmlformats.org/officeDocument/2006/relationships/image" Target="../media/image37.png"/><Relationship Id="rId4" Type="http://schemas.openxmlformats.org/officeDocument/2006/relationships/image" Target="../media/image53.svg"/><Relationship Id="rId9" Type="http://schemas.openxmlformats.org/officeDocument/2006/relationships/image" Target="../media/image58.png"/><Relationship Id="rId14" Type="http://schemas.openxmlformats.org/officeDocument/2006/relationships/image" Target="../media/image63.sv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hyperlink" Target="https://www.viima.com/blog/how-to-measure-innovation-kpis" TargetMode="External"/><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hyperlink" Target="https://www.viima.com/blog/innovation-stats" TargetMode="External"/><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hyperlink" Target="https://www.viima.com/blog/innovation-management-models#types-of-innovation"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53A64D-46AC-F545-88AA-3B5C1C1790CD}"/>
              </a:ext>
            </a:extLst>
          </p:cNvPr>
          <p:cNvSpPr>
            <a:spLocks noGrp="1"/>
          </p:cNvSpPr>
          <p:nvPr>
            <p:ph type="body" sz="quarter" idx="10"/>
          </p:nvPr>
        </p:nvSpPr>
        <p:spPr>
          <a:xfrm>
            <a:off x="3377798" y="5517232"/>
            <a:ext cx="5447764" cy="463550"/>
          </a:xfrm>
        </p:spPr>
        <p:txBody>
          <a:bodyPr>
            <a:noAutofit/>
          </a:bodyPr>
          <a:lstStyle/>
          <a:p>
            <a:pPr marL="0" indent="0" algn="ctr">
              <a:buNone/>
            </a:pPr>
            <a:r>
              <a:rPr lang="fi-FI" sz="2000" dirty="0"/>
              <a:t>Innovation Management Toolkit – Content Guide</a:t>
            </a:r>
          </a:p>
        </p:txBody>
      </p:sp>
    </p:spTree>
    <p:extLst>
      <p:ext uri="{BB962C8B-B14F-4D97-AF65-F5344CB8AC3E}">
        <p14:creationId xmlns:p14="http://schemas.microsoft.com/office/powerpoint/2010/main" val="327963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r>
              <a:rPr lang="en-US" sz="2400" dirty="0">
                <a:solidFill>
                  <a:schemeClr val="tx1"/>
                </a:solidFill>
              </a:rPr>
              <a:t>The Innovation Matrix</a:t>
            </a:r>
          </a:p>
        </p:txBody>
      </p:sp>
      <p:sp>
        <p:nvSpPr>
          <p:cNvPr id="20" name="Rectangle 19">
            <a:extLst>
              <a:ext uri="{FF2B5EF4-FFF2-40B4-BE49-F238E27FC236}">
                <a16:creationId xmlns:a16="http://schemas.microsoft.com/office/drawing/2014/main" id="{66ADF1E9-3C1D-4C09-95E7-E9EE07CBA869}"/>
              </a:ext>
            </a:extLst>
          </p:cNvPr>
          <p:cNvSpPr/>
          <p:nvPr/>
        </p:nvSpPr>
        <p:spPr>
          <a:xfrm>
            <a:off x="782047" y="6223004"/>
            <a:ext cx="6576393" cy="261610"/>
          </a:xfrm>
          <a:prstGeom prst="rect">
            <a:avLst/>
          </a:prstGeom>
        </p:spPr>
        <p:txBody>
          <a:bodyPr wrap="square">
            <a:spAutoFit/>
          </a:bodyPr>
          <a:lstStyle/>
          <a:p>
            <a:r>
              <a:rPr lang="en-US" sz="105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t>
            </a:r>
            <a:r>
              <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3"/>
              </a:rPr>
              <a:t>How to Manage the Disruptive Innovation – Introducing the Innovation Matrix</a:t>
            </a:r>
            <a:endPar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grpSp>
        <p:nvGrpSpPr>
          <p:cNvPr id="39" name="Group 38">
            <a:extLst>
              <a:ext uri="{FF2B5EF4-FFF2-40B4-BE49-F238E27FC236}">
                <a16:creationId xmlns:a16="http://schemas.microsoft.com/office/drawing/2014/main" id="{96B57D59-D031-4047-8F58-902778CA79EB}"/>
              </a:ext>
            </a:extLst>
          </p:cNvPr>
          <p:cNvGrpSpPr/>
          <p:nvPr/>
        </p:nvGrpSpPr>
        <p:grpSpPr>
          <a:xfrm>
            <a:off x="3157242" y="1293674"/>
            <a:ext cx="5077534" cy="4595543"/>
            <a:chOff x="5342816" y="1452561"/>
            <a:chExt cx="5077534" cy="4595543"/>
          </a:xfrm>
        </p:grpSpPr>
        <p:grpSp>
          <p:nvGrpSpPr>
            <p:cNvPr id="40" name="Group 39">
              <a:extLst>
                <a:ext uri="{FF2B5EF4-FFF2-40B4-BE49-F238E27FC236}">
                  <a16:creationId xmlns:a16="http://schemas.microsoft.com/office/drawing/2014/main" id="{FCB9CCA4-8B24-4B68-9EED-3FBD376753C2}"/>
                </a:ext>
              </a:extLst>
            </p:cNvPr>
            <p:cNvGrpSpPr/>
            <p:nvPr/>
          </p:nvGrpSpPr>
          <p:grpSpPr>
            <a:xfrm>
              <a:off x="6096000" y="1452561"/>
              <a:ext cx="4324350" cy="3952877"/>
              <a:chOff x="3781424" y="1504950"/>
              <a:chExt cx="4324350" cy="3952877"/>
            </a:xfrm>
            <a:solidFill>
              <a:srgbClr val="23A6F0"/>
            </a:solidFill>
          </p:grpSpPr>
          <p:sp>
            <p:nvSpPr>
              <p:cNvPr id="51" name="Rectangle 50">
                <a:extLst>
                  <a:ext uri="{FF2B5EF4-FFF2-40B4-BE49-F238E27FC236}">
                    <a16:creationId xmlns:a16="http://schemas.microsoft.com/office/drawing/2014/main" id="{E471C5E2-8561-4D46-90CA-7D2CB407030C}"/>
                  </a:ext>
                </a:extLst>
              </p:cNvPr>
              <p:cNvSpPr/>
              <p:nvPr/>
            </p:nvSpPr>
            <p:spPr>
              <a:xfrm>
                <a:off x="3781424" y="1504950"/>
                <a:ext cx="2105025" cy="19240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52" name="Rectangle 51">
                <a:extLst>
                  <a:ext uri="{FF2B5EF4-FFF2-40B4-BE49-F238E27FC236}">
                    <a16:creationId xmlns:a16="http://schemas.microsoft.com/office/drawing/2014/main" id="{1BACD2FA-820F-44B7-8893-10696BFB5415}"/>
                  </a:ext>
                </a:extLst>
              </p:cNvPr>
              <p:cNvSpPr/>
              <p:nvPr/>
            </p:nvSpPr>
            <p:spPr>
              <a:xfrm>
                <a:off x="3781424" y="3533776"/>
                <a:ext cx="2105025" cy="1924050"/>
              </a:xfrm>
              <a:prstGeom prst="rect">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53" name="Rectangle 52">
                <a:extLst>
                  <a:ext uri="{FF2B5EF4-FFF2-40B4-BE49-F238E27FC236}">
                    <a16:creationId xmlns:a16="http://schemas.microsoft.com/office/drawing/2014/main" id="{26294D16-9777-44B9-9EE7-27D24EF3C921}"/>
                  </a:ext>
                </a:extLst>
              </p:cNvPr>
              <p:cNvSpPr/>
              <p:nvPr/>
            </p:nvSpPr>
            <p:spPr>
              <a:xfrm>
                <a:off x="6000748" y="3533776"/>
                <a:ext cx="2105025" cy="1924051"/>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54" name="Rectangle 53">
                <a:extLst>
                  <a:ext uri="{FF2B5EF4-FFF2-40B4-BE49-F238E27FC236}">
                    <a16:creationId xmlns:a16="http://schemas.microsoft.com/office/drawing/2014/main" id="{238510D4-1855-400D-B6BE-C0E7F16B4B77}"/>
                  </a:ext>
                </a:extLst>
              </p:cNvPr>
              <p:cNvSpPr/>
              <p:nvPr/>
            </p:nvSpPr>
            <p:spPr>
              <a:xfrm>
                <a:off x="6000749" y="1504950"/>
                <a:ext cx="2105025" cy="1924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grpSp>
        <p:sp>
          <p:nvSpPr>
            <p:cNvPr id="41" name="TextBox 40">
              <a:extLst>
                <a:ext uri="{FF2B5EF4-FFF2-40B4-BE49-F238E27FC236}">
                  <a16:creationId xmlns:a16="http://schemas.microsoft.com/office/drawing/2014/main" id="{0C2450DD-DC6C-4277-9D31-7F8EB497388A}"/>
                </a:ext>
              </a:extLst>
            </p:cNvPr>
            <p:cNvSpPr txBox="1"/>
            <p:nvPr/>
          </p:nvSpPr>
          <p:spPr>
            <a:xfrm>
              <a:off x="8363603" y="1858425"/>
              <a:ext cx="1996059" cy="307777"/>
            </a:xfrm>
            <a:prstGeom prst="rect">
              <a:avLst/>
            </a:prstGeom>
            <a:noFill/>
          </p:spPr>
          <p:txBody>
            <a:bodyPr wrap="none" rtlCol="0">
              <a:spAutoFit/>
            </a:bodyPr>
            <a:lstStyle/>
            <a:p>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Radically Sustaining</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2" name="TextBox 41">
              <a:extLst>
                <a:ext uri="{FF2B5EF4-FFF2-40B4-BE49-F238E27FC236}">
                  <a16:creationId xmlns:a16="http://schemas.microsoft.com/office/drawing/2014/main" id="{86036D87-C8DA-4BD6-A9DC-EA9699DE9125}"/>
                </a:ext>
              </a:extLst>
            </p:cNvPr>
            <p:cNvSpPr txBox="1"/>
            <p:nvPr/>
          </p:nvSpPr>
          <p:spPr>
            <a:xfrm>
              <a:off x="6161701" y="1858425"/>
              <a:ext cx="1973617" cy="307777"/>
            </a:xfrm>
            <a:prstGeom prst="rect">
              <a:avLst/>
            </a:prstGeom>
            <a:noFill/>
          </p:spPr>
          <p:txBody>
            <a:bodyPr wrap="none" rtlCol="0">
              <a:spAutoFit/>
            </a:bodyPr>
            <a:lstStyle/>
            <a:p>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Radically Disruptive</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3" name="TextBox 42">
              <a:extLst>
                <a:ext uri="{FF2B5EF4-FFF2-40B4-BE49-F238E27FC236}">
                  <a16:creationId xmlns:a16="http://schemas.microsoft.com/office/drawing/2014/main" id="{DA4ACDC0-0144-4AF7-B359-DD6F61F09A19}"/>
                </a:ext>
              </a:extLst>
            </p:cNvPr>
            <p:cNvSpPr txBox="1"/>
            <p:nvPr/>
          </p:nvSpPr>
          <p:spPr>
            <a:xfrm>
              <a:off x="6421386" y="3789715"/>
              <a:ext cx="1454244" cy="523220"/>
            </a:xfrm>
            <a:prstGeom prst="rect">
              <a:avLst/>
            </a:prstGeom>
            <a:noFill/>
          </p:spPr>
          <p:txBody>
            <a:bodyPr wrap="none" rtlCol="0">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Incrementally</a:t>
              </a:r>
            </a:p>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Sustaining</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4" name="TextBox 43">
              <a:extLst>
                <a:ext uri="{FF2B5EF4-FFF2-40B4-BE49-F238E27FC236}">
                  <a16:creationId xmlns:a16="http://schemas.microsoft.com/office/drawing/2014/main" id="{8A21B3AE-0AA5-4B81-ABED-10DA5036CB99}"/>
                </a:ext>
              </a:extLst>
            </p:cNvPr>
            <p:cNvSpPr txBox="1"/>
            <p:nvPr/>
          </p:nvSpPr>
          <p:spPr>
            <a:xfrm>
              <a:off x="8634509" y="3789715"/>
              <a:ext cx="1454244" cy="523220"/>
            </a:xfrm>
            <a:prstGeom prst="rect">
              <a:avLst/>
            </a:prstGeom>
            <a:noFill/>
          </p:spPr>
          <p:txBody>
            <a:bodyPr wrap="none" rtlCol="0">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Incrementally</a:t>
              </a:r>
            </a:p>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Disruptive</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5" name="TextBox 44">
              <a:extLst>
                <a:ext uri="{FF2B5EF4-FFF2-40B4-BE49-F238E27FC236}">
                  <a16:creationId xmlns:a16="http://schemas.microsoft.com/office/drawing/2014/main" id="{95BDFA4E-0046-4B72-BE2F-8015F40CD1C9}"/>
                </a:ext>
              </a:extLst>
            </p:cNvPr>
            <p:cNvSpPr txBox="1"/>
            <p:nvPr/>
          </p:nvSpPr>
          <p:spPr>
            <a:xfrm>
              <a:off x="8560772" y="2218589"/>
              <a:ext cx="1601722" cy="830997"/>
            </a:xfrm>
            <a:prstGeom prst="rect">
              <a:avLst/>
            </a:prstGeom>
            <a:noFill/>
          </p:spPr>
          <p:txBody>
            <a:bodyPr wrap="none" rtlCol="0">
              <a:spAutoFit/>
            </a:bodyPr>
            <a:lstStyle/>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A significant</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 improvement on a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product in an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old market </a:t>
              </a:r>
              <a:endParaRPr lang="en-FI" sz="12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6" name="TextBox 45">
              <a:extLst>
                <a:ext uri="{FF2B5EF4-FFF2-40B4-BE49-F238E27FC236}">
                  <a16:creationId xmlns:a16="http://schemas.microsoft.com/office/drawing/2014/main" id="{7295B7FF-7BB0-49C3-B3EC-5249759339E3}"/>
                </a:ext>
              </a:extLst>
            </p:cNvPr>
            <p:cNvSpPr txBox="1"/>
            <p:nvPr/>
          </p:nvSpPr>
          <p:spPr>
            <a:xfrm>
              <a:off x="6178533" y="2218590"/>
              <a:ext cx="1939954" cy="830997"/>
            </a:xfrm>
            <a:prstGeom prst="rect">
              <a:avLst/>
            </a:prstGeom>
            <a:noFill/>
          </p:spPr>
          <p:txBody>
            <a:bodyPr wrap="none" rtlCol="0">
              <a:spAutoFit/>
            </a:bodyPr>
            <a:lstStyle/>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Sales arguments are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fundamentally changed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through new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innovations</a:t>
              </a:r>
              <a:endParaRPr lang="en-FI" sz="12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7" name="TextBox 46">
              <a:extLst>
                <a:ext uri="{FF2B5EF4-FFF2-40B4-BE49-F238E27FC236}">
                  <a16:creationId xmlns:a16="http://schemas.microsoft.com/office/drawing/2014/main" id="{79EE4D03-903F-42DB-A85D-2E962372D848}"/>
                </a:ext>
              </a:extLst>
            </p:cNvPr>
            <p:cNvSpPr txBox="1"/>
            <p:nvPr/>
          </p:nvSpPr>
          <p:spPr>
            <a:xfrm>
              <a:off x="6277116" y="4350716"/>
              <a:ext cx="1742785" cy="646331"/>
            </a:xfrm>
            <a:prstGeom prst="rect">
              <a:avLst/>
            </a:prstGeom>
            <a:noFill/>
          </p:spPr>
          <p:txBody>
            <a:bodyPr wrap="none" rtlCol="0">
              <a:spAutoFit/>
            </a:bodyPr>
            <a:lstStyle/>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Costant steady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process that happens</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 in every business</a:t>
              </a:r>
              <a:endParaRPr lang="en-FI" sz="12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8" name="TextBox 47">
              <a:extLst>
                <a:ext uri="{FF2B5EF4-FFF2-40B4-BE49-F238E27FC236}">
                  <a16:creationId xmlns:a16="http://schemas.microsoft.com/office/drawing/2014/main" id="{97DB1F7D-C988-4611-8560-353DA611D510}"/>
                </a:ext>
              </a:extLst>
            </p:cNvPr>
            <p:cNvSpPr txBox="1"/>
            <p:nvPr/>
          </p:nvSpPr>
          <p:spPr>
            <a:xfrm>
              <a:off x="8462988" y="4350716"/>
              <a:ext cx="1797287" cy="830997"/>
            </a:xfrm>
            <a:prstGeom prst="rect">
              <a:avLst/>
            </a:prstGeom>
            <a:noFill/>
          </p:spPr>
          <p:txBody>
            <a:bodyPr wrap="none" rtlCol="0">
              <a:spAutoFit/>
            </a:bodyPr>
            <a:lstStyle/>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Many incremental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improvements </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that eventually lead to</a:t>
              </a:r>
            </a:p>
            <a:p>
              <a:pPr algn="ctr"/>
              <a:r>
                <a:rPr lang="fi-FI"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 a market disruption</a:t>
              </a:r>
              <a:endParaRPr lang="en-FI" sz="12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9" name="TextBox 48">
              <a:extLst>
                <a:ext uri="{FF2B5EF4-FFF2-40B4-BE49-F238E27FC236}">
                  <a16:creationId xmlns:a16="http://schemas.microsoft.com/office/drawing/2014/main" id="{6275799C-53D1-4143-812B-1D5C68060870}"/>
                </a:ext>
              </a:extLst>
            </p:cNvPr>
            <p:cNvSpPr txBox="1"/>
            <p:nvPr/>
          </p:nvSpPr>
          <p:spPr>
            <a:xfrm>
              <a:off x="7270807" y="5524884"/>
              <a:ext cx="2089033" cy="523220"/>
            </a:xfrm>
            <a:prstGeom prst="rect">
              <a:avLst/>
            </a:prstGeom>
            <a:noFill/>
          </p:spPr>
          <p:txBody>
            <a:bodyPr wrap="none" rtlCol="0">
              <a:spAutoFit/>
            </a:bodyPr>
            <a:lstStyle/>
            <a:p>
              <a:pPr algn="ctr"/>
              <a:r>
                <a:rPr lang="fi-FI" sz="16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MARKET</a:t>
              </a:r>
            </a:p>
            <a:p>
              <a:pPr algn="ctr"/>
              <a:r>
                <a:rPr lang="fi-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Disruptive vs. Sustaining</a:t>
              </a:r>
              <a:endParaRPr lang="en-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0" name="TextBox 49">
              <a:extLst>
                <a:ext uri="{FF2B5EF4-FFF2-40B4-BE49-F238E27FC236}">
                  <a16:creationId xmlns:a16="http://schemas.microsoft.com/office/drawing/2014/main" id="{8689765A-4EB9-4BA8-80BC-A2A1303972B1}"/>
                </a:ext>
              </a:extLst>
            </p:cNvPr>
            <p:cNvSpPr txBox="1"/>
            <p:nvPr/>
          </p:nvSpPr>
          <p:spPr>
            <a:xfrm rot="16200000">
              <a:off x="4584755" y="3036223"/>
              <a:ext cx="2039341" cy="523220"/>
            </a:xfrm>
            <a:prstGeom prst="rect">
              <a:avLst/>
            </a:prstGeom>
            <a:noFill/>
          </p:spPr>
          <p:txBody>
            <a:bodyPr wrap="none" rtlCol="0">
              <a:spAutoFit/>
            </a:bodyPr>
            <a:lstStyle/>
            <a:p>
              <a:pPr algn="ctr"/>
              <a:r>
                <a:rPr lang="fi-FI" sz="16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PRODUCT</a:t>
              </a:r>
            </a:p>
            <a:p>
              <a:pPr algn="ctr"/>
              <a:r>
                <a:rPr lang="fi-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Radical vs. Incremental</a:t>
              </a:r>
              <a:endParaRPr lang="en-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3211377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5D9910-D14D-4040-84EA-28B73CC5FFC5}"/>
              </a:ext>
            </a:extLst>
          </p:cNvPr>
          <p:cNvSpPr>
            <a:spLocks noGrp="1"/>
          </p:cNvSpPr>
          <p:nvPr>
            <p:ph type="body" sz="quarter" idx="10"/>
          </p:nvPr>
        </p:nvSpPr>
        <p:spPr>
          <a:xfrm>
            <a:off x="2862139" y="2888456"/>
            <a:ext cx="6480720" cy="1081087"/>
          </a:xfrm>
          <a:solidFill>
            <a:schemeClr val="accent2"/>
          </a:solidFill>
        </p:spPr>
        <p:txBody>
          <a:bodyPr>
            <a:normAutofit lnSpcReduction="10000"/>
          </a:bodyPr>
          <a:lstStyle/>
          <a:p>
            <a:r>
              <a:rPr lang="fi-FI" dirty="0"/>
              <a:t>1. INNOVATION MANAGEMENT</a:t>
            </a:r>
          </a:p>
          <a:p>
            <a:r>
              <a:rPr lang="fi-FI" dirty="0"/>
              <a:t>STRATEGY</a:t>
            </a:r>
            <a:endParaRPr lang="en-FI" dirty="0"/>
          </a:p>
        </p:txBody>
      </p:sp>
    </p:spTree>
    <p:extLst>
      <p:ext uri="{BB962C8B-B14F-4D97-AF65-F5344CB8AC3E}">
        <p14:creationId xmlns:p14="http://schemas.microsoft.com/office/powerpoint/2010/main" val="2396723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26562" y="780499"/>
            <a:ext cx="6176448" cy="1327735"/>
          </a:xfrm>
        </p:spPr>
        <p:txBody>
          <a:bodyPr>
            <a:normAutofit/>
          </a:bodyPr>
          <a:lstStyle/>
          <a:p>
            <a:r>
              <a:rPr lang="fi-FI" sz="2400" dirty="0"/>
              <a:t>Innovation Strategy</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26562" y="1988840"/>
            <a:ext cx="6176448" cy="3240360"/>
          </a:xfrm>
        </p:spPr>
        <p:txBody>
          <a:bodyPr>
            <a:normAutofit/>
          </a:bodyPr>
          <a:lstStyle/>
          <a:p>
            <a:pPr>
              <a:lnSpc>
                <a:spcPct val="120000"/>
              </a:lnSpc>
            </a:pPr>
            <a:r>
              <a:rPr lang="en-US" sz="1400" b="0" dirty="0"/>
              <a:t>Strategy is about finding the best way to win between a number of feasible options.</a:t>
            </a:r>
          </a:p>
          <a:p>
            <a:pPr>
              <a:lnSpc>
                <a:spcPct val="120000"/>
              </a:lnSpc>
            </a:pPr>
            <a:r>
              <a:rPr lang="en-US" sz="1400" b="0" dirty="0"/>
              <a:t>What comes to innovation strategy, it works as a roadmap for achieving your long-term goals.</a:t>
            </a:r>
          </a:p>
          <a:p>
            <a:pPr>
              <a:lnSpc>
                <a:spcPct val="120000"/>
              </a:lnSpc>
            </a:pPr>
            <a:r>
              <a:rPr lang="en-US" sz="1400" b="0" dirty="0"/>
              <a:t>For your innovation strategy to work, strategic alignment and seamless integration to the ways of working is the key. By clear communication as well as supporting metrics on company and individual level will help you make innovation a continuous practice.</a:t>
            </a:r>
          </a:p>
          <a:p>
            <a:pPr>
              <a:lnSpc>
                <a:spcPct val="120000"/>
              </a:lnSpc>
            </a:pPr>
            <a:r>
              <a:rPr lang="en-US" sz="1400" b="0" dirty="0"/>
              <a:t>In this section, you’ll find a few useful tools for planning your innovation strategy and mapping your goals.</a:t>
            </a:r>
          </a:p>
          <a:p>
            <a:pPr>
              <a:lnSpc>
                <a:spcPct val="120000"/>
              </a:lnSpc>
            </a:pPr>
            <a:endParaRPr lang="en-US" sz="1400" b="0" dirty="0"/>
          </a:p>
          <a:p>
            <a:pPr>
              <a:lnSpc>
                <a:spcPct val="120000"/>
              </a:lnSpc>
            </a:pPr>
            <a:endParaRPr lang="en-US" sz="1400" b="0" dirty="0"/>
          </a:p>
        </p:txBody>
      </p:sp>
      <p:pic>
        <p:nvPicPr>
          <p:cNvPr id="7" name="Picture 6" descr="A vase of flowers on a table&#10;&#10;Description automatically generated">
            <a:extLst>
              <a:ext uri="{FF2B5EF4-FFF2-40B4-BE49-F238E27FC236}">
                <a16:creationId xmlns:a16="http://schemas.microsoft.com/office/drawing/2014/main" id="{04A96E59-206A-466C-8E3C-374EFAD5E411}"/>
              </a:ext>
            </a:extLst>
          </p:cNvPr>
          <p:cNvPicPr>
            <a:picLocks noChangeAspect="1"/>
          </p:cNvPicPr>
          <p:nvPr/>
        </p:nvPicPr>
        <p:blipFill>
          <a:blip r:embed="rId3"/>
          <a:stretch>
            <a:fillRect/>
          </a:stretch>
        </p:blipFill>
        <p:spPr>
          <a:xfrm>
            <a:off x="0" y="0"/>
            <a:ext cx="4799856" cy="6858000"/>
          </a:xfrm>
          <a:prstGeom prst="rect">
            <a:avLst/>
          </a:prstGeom>
        </p:spPr>
      </p:pic>
    </p:spTree>
    <p:extLst>
      <p:ext uri="{BB962C8B-B14F-4D97-AF65-F5344CB8AC3E}">
        <p14:creationId xmlns:p14="http://schemas.microsoft.com/office/powerpoint/2010/main" val="2636746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a:xfrm>
            <a:off x="2855640" y="2852936"/>
            <a:ext cx="6480720" cy="1476648"/>
          </a:xfrm>
        </p:spPr>
        <p:txBody>
          <a:bodyPr>
            <a:normAutofit fontScale="25000" lnSpcReduction="20000"/>
          </a:bodyPr>
          <a:lstStyle/>
          <a:p>
            <a:pPr>
              <a:lnSpc>
                <a:spcPct val="120000"/>
              </a:lnSpc>
            </a:pPr>
            <a:r>
              <a:rPr lang="en-US" sz="12800" dirty="0"/>
              <a:t>The Strategy Choice Cascade</a:t>
            </a:r>
          </a:p>
          <a:p>
            <a:pPr>
              <a:lnSpc>
                <a:spcPct val="120000"/>
              </a:lnSpc>
            </a:pPr>
            <a:endParaRPr lang="en-US" dirty="0"/>
          </a:p>
          <a:p>
            <a:r>
              <a:rPr lang="en-US" b="0" dirty="0"/>
              <a:t> </a:t>
            </a:r>
          </a:p>
        </p:txBody>
      </p:sp>
    </p:spTree>
    <p:extLst>
      <p:ext uri="{BB962C8B-B14F-4D97-AF65-F5344CB8AC3E}">
        <p14:creationId xmlns:p14="http://schemas.microsoft.com/office/powerpoint/2010/main" val="3005124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1002" y="759768"/>
            <a:ext cx="6176448" cy="1327735"/>
          </a:xfrm>
        </p:spPr>
        <p:txBody>
          <a:bodyPr>
            <a:normAutofit/>
          </a:bodyPr>
          <a:lstStyle/>
          <a:p>
            <a:r>
              <a:rPr lang="fi-FI" sz="2400" dirty="0"/>
              <a:t>The Strategy Choice Cascade</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1002" y="2092439"/>
            <a:ext cx="6176448" cy="3888432"/>
          </a:xfrm>
        </p:spPr>
        <p:txBody>
          <a:bodyPr>
            <a:normAutofit/>
          </a:bodyPr>
          <a:lstStyle/>
          <a:p>
            <a:pPr>
              <a:lnSpc>
                <a:spcPct val="120000"/>
              </a:lnSpc>
            </a:pPr>
            <a:r>
              <a:rPr lang="en-US" sz="1400" b="0" dirty="0"/>
              <a:t>The </a:t>
            </a:r>
            <a:r>
              <a:rPr lang="en-US" sz="1400" dirty="0"/>
              <a:t>Strategy Choice Cascade </a:t>
            </a:r>
            <a:r>
              <a:rPr lang="en-US" sz="1400" b="0" dirty="0"/>
              <a:t>is a model that builds on a known </a:t>
            </a:r>
            <a:r>
              <a:rPr lang="en-US" sz="1400" dirty="0"/>
              <a:t>Playing-to-Win</a:t>
            </a:r>
            <a:r>
              <a:rPr lang="en-US" sz="1400" b="0" dirty="0"/>
              <a:t>-theory.</a:t>
            </a:r>
          </a:p>
          <a:p>
            <a:pPr>
              <a:lnSpc>
                <a:spcPct val="120000"/>
              </a:lnSpc>
            </a:pPr>
            <a:r>
              <a:rPr lang="en-US" sz="1400" b="0" dirty="0"/>
              <a:t>The Strategy Choice Cascade can help you to align innovation with your overall business strategy through a set of questions.</a:t>
            </a:r>
          </a:p>
          <a:p>
            <a:pPr>
              <a:lnSpc>
                <a:spcPct val="120000"/>
              </a:lnSpc>
            </a:pPr>
            <a:r>
              <a:rPr lang="en-US" sz="1400" b="0" dirty="0"/>
              <a:t>The purpose of these questions is to focus on creating a differentiated strategy.</a:t>
            </a:r>
          </a:p>
          <a:p>
            <a:pPr>
              <a:lnSpc>
                <a:spcPct val="120000"/>
              </a:lnSpc>
            </a:pPr>
            <a:endParaRPr lang="en-US" sz="1400" b="0" dirty="0"/>
          </a:p>
          <a:p>
            <a:pPr algn="ctr">
              <a:lnSpc>
                <a:spcPct val="120000"/>
              </a:lnSpc>
            </a:pPr>
            <a:r>
              <a:rPr lang="en-US" sz="1400" b="0" i="1" dirty="0"/>
              <a:t>“It’s only worth doing if you can win at it”.</a:t>
            </a:r>
            <a:endParaRPr lang="en-US" sz="1000" b="0" i="1" dirty="0"/>
          </a:p>
        </p:txBody>
      </p:sp>
      <p:pic>
        <p:nvPicPr>
          <p:cNvPr id="5" name="Picture 4" descr="A close up of a map&#10;&#10;Description automatically generated">
            <a:extLst>
              <a:ext uri="{FF2B5EF4-FFF2-40B4-BE49-F238E27FC236}">
                <a16:creationId xmlns:a16="http://schemas.microsoft.com/office/drawing/2014/main" id="{B4BB8ACF-F307-439F-8589-5EACADFAA094}"/>
              </a:ext>
            </a:extLst>
          </p:cNvPr>
          <p:cNvPicPr>
            <a:picLocks noChangeAspect="1"/>
          </p:cNvPicPr>
          <p:nvPr/>
        </p:nvPicPr>
        <p:blipFill rotWithShape="1">
          <a:blip r:embed="rId3"/>
          <a:srcRect l="27480" r="19848"/>
          <a:stretch/>
        </p:blipFill>
        <p:spPr>
          <a:xfrm>
            <a:off x="7231435" y="0"/>
            <a:ext cx="4968552" cy="6858000"/>
          </a:xfrm>
          <a:prstGeom prst="rect">
            <a:avLst/>
          </a:prstGeom>
        </p:spPr>
      </p:pic>
      <p:pic>
        <p:nvPicPr>
          <p:cNvPr id="8" name="Picture 7">
            <a:extLst>
              <a:ext uri="{FF2B5EF4-FFF2-40B4-BE49-F238E27FC236}">
                <a16:creationId xmlns:a16="http://schemas.microsoft.com/office/drawing/2014/main" id="{D5B06BEC-E1F7-4622-88C1-5E94BBE1A428}"/>
              </a:ext>
            </a:extLst>
          </p:cNvPr>
          <p:cNvPicPr>
            <a:picLocks noChangeAspect="1"/>
          </p:cNvPicPr>
          <p:nvPr/>
        </p:nvPicPr>
        <p:blipFill>
          <a:blip r:embed="rId4"/>
          <a:stretch>
            <a:fillRect/>
          </a:stretch>
        </p:blipFill>
        <p:spPr>
          <a:xfrm>
            <a:off x="10848528" y="6309320"/>
            <a:ext cx="1271464" cy="453913"/>
          </a:xfrm>
          <a:prstGeom prst="rect">
            <a:avLst/>
          </a:prstGeom>
        </p:spPr>
      </p:pic>
    </p:spTree>
    <p:extLst>
      <p:ext uri="{BB962C8B-B14F-4D97-AF65-F5344CB8AC3E}">
        <p14:creationId xmlns:p14="http://schemas.microsoft.com/office/powerpoint/2010/main" val="1327542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r>
              <a:rPr lang="en-US" sz="2400" dirty="0">
                <a:solidFill>
                  <a:schemeClr val="tx1"/>
                </a:solidFill>
              </a:rPr>
              <a:t>The Strategy Choice Cascade</a:t>
            </a:r>
          </a:p>
        </p:txBody>
      </p:sp>
      <p:sp>
        <p:nvSpPr>
          <p:cNvPr id="20" name="Rectangle 19">
            <a:extLst>
              <a:ext uri="{FF2B5EF4-FFF2-40B4-BE49-F238E27FC236}">
                <a16:creationId xmlns:a16="http://schemas.microsoft.com/office/drawing/2014/main" id="{66ADF1E9-3C1D-4C09-95E7-E9EE07CBA869}"/>
              </a:ext>
            </a:extLst>
          </p:cNvPr>
          <p:cNvSpPr/>
          <p:nvPr/>
        </p:nvSpPr>
        <p:spPr>
          <a:xfrm>
            <a:off x="877040" y="6228142"/>
            <a:ext cx="4799856" cy="261610"/>
          </a:xfrm>
          <a:prstGeom prst="rect">
            <a:avLst/>
          </a:prstGeom>
        </p:spPr>
        <p:txBody>
          <a:bodyPr wrap="square">
            <a:spAutoFit/>
          </a:bodyPr>
          <a:lstStyle/>
          <a:p>
            <a:r>
              <a:rPr lang="en-US" sz="105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t>
            </a:r>
            <a:r>
              <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3"/>
              </a:rPr>
              <a:t>Innovation Strategy – What is it and how to develop one?</a:t>
            </a:r>
            <a:endPar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grpSp>
        <p:nvGrpSpPr>
          <p:cNvPr id="13" name="Group 12">
            <a:extLst>
              <a:ext uri="{FF2B5EF4-FFF2-40B4-BE49-F238E27FC236}">
                <a16:creationId xmlns:a16="http://schemas.microsoft.com/office/drawing/2014/main" id="{E9275BD4-E47B-48A5-956D-F7A51323010D}"/>
              </a:ext>
            </a:extLst>
          </p:cNvPr>
          <p:cNvGrpSpPr/>
          <p:nvPr/>
        </p:nvGrpSpPr>
        <p:grpSpPr>
          <a:xfrm>
            <a:off x="1952313" y="1158982"/>
            <a:ext cx="8291687" cy="5069160"/>
            <a:chOff x="1364660" y="1695198"/>
            <a:chExt cx="8291687" cy="5069160"/>
          </a:xfrm>
        </p:grpSpPr>
        <p:grpSp>
          <p:nvGrpSpPr>
            <p:cNvPr id="6" name="Group 5">
              <a:extLst>
                <a:ext uri="{FF2B5EF4-FFF2-40B4-BE49-F238E27FC236}">
                  <a16:creationId xmlns:a16="http://schemas.microsoft.com/office/drawing/2014/main" id="{E6C70AA6-2126-43CA-ADEA-826A887C4883}"/>
                </a:ext>
              </a:extLst>
            </p:cNvPr>
            <p:cNvGrpSpPr/>
            <p:nvPr/>
          </p:nvGrpSpPr>
          <p:grpSpPr>
            <a:xfrm>
              <a:off x="2529256" y="2145958"/>
              <a:ext cx="6454300" cy="3429350"/>
              <a:chOff x="2351822" y="2136086"/>
              <a:chExt cx="6454300" cy="3429350"/>
            </a:xfrm>
          </p:grpSpPr>
          <p:sp>
            <p:nvSpPr>
              <p:cNvPr id="5" name="Arrow: Curved Left 4">
                <a:extLst>
                  <a:ext uri="{FF2B5EF4-FFF2-40B4-BE49-F238E27FC236}">
                    <a16:creationId xmlns:a16="http://schemas.microsoft.com/office/drawing/2014/main" id="{80B9C9DD-2EDB-45D7-A1C7-33F6B46EE8E2}"/>
                  </a:ext>
                </a:extLst>
              </p:cNvPr>
              <p:cNvSpPr/>
              <p:nvPr/>
            </p:nvSpPr>
            <p:spPr>
              <a:xfrm rot="17114922">
                <a:off x="3381858" y="1636010"/>
                <a:ext cx="258026" cy="1258178"/>
              </a:xfrm>
              <a:prstGeom prst="curved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58" name="Arrow: Curved Left 57">
                <a:extLst>
                  <a:ext uri="{FF2B5EF4-FFF2-40B4-BE49-F238E27FC236}">
                    <a16:creationId xmlns:a16="http://schemas.microsoft.com/office/drawing/2014/main" id="{5B8BE86E-5F36-4D6F-8A7D-2107AF60AC46}"/>
                  </a:ext>
                </a:extLst>
              </p:cNvPr>
              <p:cNvSpPr/>
              <p:nvPr/>
            </p:nvSpPr>
            <p:spPr>
              <a:xfrm rot="6369508">
                <a:off x="4378500" y="3079057"/>
                <a:ext cx="258026" cy="1258178"/>
              </a:xfrm>
              <a:prstGeom prst="curved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57" name="Arrow: Curved Left 56">
                <a:extLst>
                  <a:ext uri="{FF2B5EF4-FFF2-40B4-BE49-F238E27FC236}">
                    <a16:creationId xmlns:a16="http://schemas.microsoft.com/office/drawing/2014/main" id="{3F5632D2-594E-43D9-AA65-71F56D2D1F2C}"/>
                  </a:ext>
                </a:extLst>
              </p:cNvPr>
              <p:cNvSpPr/>
              <p:nvPr/>
            </p:nvSpPr>
            <p:spPr>
              <a:xfrm rot="6369508">
                <a:off x="5983246" y="3955711"/>
                <a:ext cx="258026" cy="1258178"/>
              </a:xfrm>
              <a:prstGeom prst="curved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56" name="Arrow: Curved Left 55">
                <a:extLst>
                  <a:ext uri="{FF2B5EF4-FFF2-40B4-BE49-F238E27FC236}">
                    <a16:creationId xmlns:a16="http://schemas.microsoft.com/office/drawing/2014/main" id="{8F28964F-2B82-4283-9854-4DF7889E8441}"/>
                  </a:ext>
                </a:extLst>
              </p:cNvPr>
              <p:cNvSpPr/>
              <p:nvPr/>
            </p:nvSpPr>
            <p:spPr>
              <a:xfrm rot="6369508">
                <a:off x="7543231" y="4807334"/>
                <a:ext cx="258026" cy="1258178"/>
              </a:xfrm>
              <a:prstGeom prst="curved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37" name="Arrow: Curved Left 36">
                <a:extLst>
                  <a:ext uri="{FF2B5EF4-FFF2-40B4-BE49-F238E27FC236}">
                    <a16:creationId xmlns:a16="http://schemas.microsoft.com/office/drawing/2014/main" id="{5B0A27FF-58E2-47E5-B0D1-6FF4AF8CBC70}"/>
                  </a:ext>
                </a:extLst>
              </p:cNvPr>
              <p:cNvSpPr/>
              <p:nvPr/>
            </p:nvSpPr>
            <p:spPr>
              <a:xfrm rot="6369508">
                <a:off x="2851898" y="2219322"/>
                <a:ext cx="258026" cy="1258178"/>
              </a:xfrm>
              <a:prstGeom prst="curved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36" name="Arrow: Curved Left 35">
                <a:extLst>
                  <a:ext uri="{FF2B5EF4-FFF2-40B4-BE49-F238E27FC236}">
                    <a16:creationId xmlns:a16="http://schemas.microsoft.com/office/drawing/2014/main" id="{635E5336-3B85-4763-A13D-07C39AE28F43}"/>
                  </a:ext>
                </a:extLst>
              </p:cNvPr>
              <p:cNvSpPr/>
              <p:nvPr/>
            </p:nvSpPr>
            <p:spPr>
              <a:xfrm rot="17114922">
                <a:off x="8048020" y="4195088"/>
                <a:ext cx="258026" cy="1258178"/>
              </a:xfrm>
              <a:prstGeom prst="curved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35" name="Arrow: Curved Left 34">
                <a:extLst>
                  <a:ext uri="{FF2B5EF4-FFF2-40B4-BE49-F238E27FC236}">
                    <a16:creationId xmlns:a16="http://schemas.microsoft.com/office/drawing/2014/main" id="{57BDA231-6755-42D3-ACBF-EF384E7A9F66}"/>
                  </a:ext>
                </a:extLst>
              </p:cNvPr>
              <p:cNvSpPr/>
              <p:nvPr/>
            </p:nvSpPr>
            <p:spPr>
              <a:xfrm rot="17114922">
                <a:off x="6498192" y="3354401"/>
                <a:ext cx="258026" cy="1258178"/>
              </a:xfrm>
              <a:prstGeom prst="curved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sp>
            <p:nvSpPr>
              <p:cNvPr id="34" name="Arrow: Curved Left 33">
                <a:extLst>
                  <a:ext uri="{FF2B5EF4-FFF2-40B4-BE49-F238E27FC236}">
                    <a16:creationId xmlns:a16="http://schemas.microsoft.com/office/drawing/2014/main" id="{C0BC7371-BC66-481D-8F67-2ADB4941B62B}"/>
                  </a:ext>
                </a:extLst>
              </p:cNvPr>
              <p:cNvSpPr/>
              <p:nvPr/>
            </p:nvSpPr>
            <p:spPr>
              <a:xfrm rot="17114922">
                <a:off x="4990324" y="2492239"/>
                <a:ext cx="258026" cy="1258178"/>
              </a:xfrm>
              <a:prstGeom prst="curved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grpSp>
        <p:sp>
          <p:nvSpPr>
            <p:cNvPr id="59" name="Rectangle: Rounded Corners 58">
              <a:extLst>
                <a:ext uri="{FF2B5EF4-FFF2-40B4-BE49-F238E27FC236}">
                  <a16:creationId xmlns:a16="http://schemas.microsoft.com/office/drawing/2014/main" id="{799316C6-4B48-4D3C-94FD-46AB78DD82F4}"/>
                </a:ext>
              </a:extLst>
            </p:cNvPr>
            <p:cNvSpPr/>
            <p:nvPr/>
          </p:nvSpPr>
          <p:spPr>
            <a:xfrm>
              <a:off x="3517955" y="2551427"/>
              <a:ext cx="1418475" cy="8697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60" name="Rectangle: Rounded Corners 59">
              <a:extLst>
                <a:ext uri="{FF2B5EF4-FFF2-40B4-BE49-F238E27FC236}">
                  <a16:creationId xmlns:a16="http://schemas.microsoft.com/office/drawing/2014/main" id="{1A0E8E15-0ECA-4ADE-B33D-FF39418398E1}"/>
                </a:ext>
              </a:extLst>
            </p:cNvPr>
            <p:cNvSpPr/>
            <p:nvPr/>
          </p:nvSpPr>
          <p:spPr>
            <a:xfrm>
              <a:off x="5084604" y="3413589"/>
              <a:ext cx="1418475" cy="8697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61" name="Rectangle: Rounded Corners 60">
              <a:extLst>
                <a:ext uri="{FF2B5EF4-FFF2-40B4-BE49-F238E27FC236}">
                  <a16:creationId xmlns:a16="http://schemas.microsoft.com/office/drawing/2014/main" id="{340BE856-659E-496B-872B-785076762520}"/>
                </a:ext>
              </a:extLst>
            </p:cNvPr>
            <p:cNvSpPr/>
            <p:nvPr/>
          </p:nvSpPr>
          <p:spPr>
            <a:xfrm>
              <a:off x="6651253" y="4277605"/>
              <a:ext cx="1418475" cy="8697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10" name="Rectangle: Rounded Corners 9">
              <a:extLst>
                <a:ext uri="{FF2B5EF4-FFF2-40B4-BE49-F238E27FC236}">
                  <a16:creationId xmlns:a16="http://schemas.microsoft.com/office/drawing/2014/main" id="{EDC287E5-3B02-44C1-A904-014469B26078}"/>
                </a:ext>
              </a:extLst>
            </p:cNvPr>
            <p:cNvSpPr/>
            <p:nvPr/>
          </p:nvSpPr>
          <p:spPr>
            <a:xfrm>
              <a:off x="1932637" y="1695198"/>
              <a:ext cx="1418475" cy="8697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7" name="TextBox 6">
              <a:extLst>
                <a:ext uri="{FF2B5EF4-FFF2-40B4-BE49-F238E27FC236}">
                  <a16:creationId xmlns:a16="http://schemas.microsoft.com/office/drawing/2014/main" id="{223147A4-5286-49D5-992C-4DDB4D85181E}"/>
                </a:ext>
              </a:extLst>
            </p:cNvPr>
            <p:cNvSpPr txBox="1"/>
            <p:nvPr/>
          </p:nvSpPr>
          <p:spPr>
            <a:xfrm>
              <a:off x="1857195" y="1806882"/>
              <a:ext cx="1569358" cy="646331"/>
            </a:xfrm>
            <a:prstGeom prst="rect">
              <a:avLst/>
            </a:prstGeom>
            <a:noFill/>
          </p:spPr>
          <p:txBody>
            <a:bodyPr wrap="square" rtlCol="0">
              <a:spAutoFit/>
            </a:bodyPr>
            <a:lstStyle/>
            <a:p>
              <a:pPr algn="ctr"/>
              <a:r>
                <a:rPr lang="fi-FI" sz="1200" b="1" dirty="0">
                  <a:solidFill>
                    <a:schemeClr val="bg1"/>
                  </a:solidFill>
                </a:rPr>
                <a:t>What is our winning inspiration?</a:t>
              </a:r>
              <a:endParaRPr lang="en-FI" sz="1200" b="1" dirty="0">
                <a:solidFill>
                  <a:schemeClr val="bg1"/>
                </a:solidFill>
              </a:endParaRPr>
            </a:p>
          </p:txBody>
        </p:sp>
        <p:sp>
          <p:nvSpPr>
            <p:cNvPr id="62" name="Rectangle: Rounded Corners 61">
              <a:extLst>
                <a:ext uri="{FF2B5EF4-FFF2-40B4-BE49-F238E27FC236}">
                  <a16:creationId xmlns:a16="http://schemas.microsoft.com/office/drawing/2014/main" id="{0D59D4E4-0744-4503-B00F-FAFAA245AABC}"/>
                </a:ext>
              </a:extLst>
            </p:cNvPr>
            <p:cNvSpPr/>
            <p:nvPr/>
          </p:nvSpPr>
          <p:spPr>
            <a:xfrm>
              <a:off x="8151079" y="5116311"/>
              <a:ext cx="1418475" cy="8697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63" name="TextBox 62">
              <a:extLst>
                <a:ext uri="{FF2B5EF4-FFF2-40B4-BE49-F238E27FC236}">
                  <a16:creationId xmlns:a16="http://schemas.microsoft.com/office/drawing/2014/main" id="{485DD7AC-FBF9-417B-9827-072367BE8A11}"/>
                </a:ext>
              </a:extLst>
            </p:cNvPr>
            <p:cNvSpPr txBox="1"/>
            <p:nvPr/>
          </p:nvSpPr>
          <p:spPr>
            <a:xfrm>
              <a:off x="3442513" y="2759585"/>
              <a:ext cx="1569358" cy="461665"/>
            </a:xfrm>
            <a:prstGeom prst="rect">
              <a:avLst/>
            </a:prstGeom>
            <a:noFill/>
          </p:spPr>
          <p:txBody>
            <a:bodyPr wrap="square" rtlCol="0">
              <a:spAutoFit/>
            </a:bodyPr>
            <a:lstStyle/>
            <a:p>
              <a:pPr algn="ctr"/>
              <a:r>
                <a:rPr lang="fi-FI" sz="1200" b="1" dirty="0">
                  <a:solidFill>
                    <a:schemeClr val="bg1"/>
                  </a:solidFill>
                </a:rPr>
                <a:t>Where will we play?</a:t>
              </a:r>
              <a:endParaRPr lang="en-FI" sz="1200" b="1" dirty="0">
                <a:solidFill>
                  <a:schemeClr val="bg1"/>
                </a:solidFill>
              </a:endParaRPr>
            </a:p>
          </p:txBody>
        </p:sp>
        <p:sp>
          <p:nvSpPr>
            <p:cNvPr id="64" name="TextBox 63">
              <a:extLst>
                <a:ext uri="{FF2B5EF4-FFF2-40B4-BE49-F238E27FC236}">
                  <a16:creationId xmlns:a16="http://schemas.microsoft.com/office/drawing/2014/main" id="{29FBD039-2A30-47C4-A20E-4A51867C8589}"/>
                </a:ext>
              </a:extLst>
            </p:cNvPr>
            <p:cNvSpPr txBox="1"/>
            <p:nvPr/>
          </p:nvSpPr>
          <p:spPr>
            <a:xfrm>
              <a:off x="5012962" y="3618907"/>
              <a:ext cx="1569358" cy="461665"/>
            </a:xfrm>
            <a:prstGeom prst="rect">
              <a:avLst/>
            </a:prstGeom>
            <a:noFill/>
          </p:spPr>
          <p:txBody>
            <a:bodyPr wrap="square" rtlCol="0">
              <a:spAutoFit/>
            </a:bodyPr>
            <a:lstStyle/>
            <a:p>
              <a:pPr algn="ctr"/>
              <a:r>
                <a:rPr lang="fi-FI" sz="1200" b="1" dirty="0">
                  <a:solidFill>
                    <a:schemeClr val="bg1"/>
                  </a:solidFill>
                </a:rPr>
                <a:t>How will </a:t>
              </a:r>
            </a:p>
            <a:p>
              <a:pPr algn="ctr"/>
              <a:r>
                <a:rPr lang="fi-FI" sz="1200" b="1" dirty="0">
                  <a:solidFill>
                    <a:schemeClr val="bg1"/>
                  </a:solidFill>
                </a:rPr>
                <a:t>we win?</a:t>
              </a:r>
              <a:endParaRPr lang="en-FI" sz="1200" b="1" dirty="0">
                <a:solidFill>
                  <a:schemeClr val="bg1"/>
                </a:solidFill>
              </a:endParaRPr>
            </a:p>
          </p:txBody>
        </p:sp>
        <p:sp>
          <p:nvSpPr>
            <p:cNvPr id="65" name="TextBox 64">
              <a:extLst>
                <a:ext uri="{FF2B5EF4-FFF2-40B4-BE49-F238E27FC236}">
                  <a16:creationId xmlns:a16="http://schemas.microsoft.com/office/drawing/2014/main" id="{24FE75D5-56E6-4A00-A38E-6C6CEA64B907}"/>
                </a:ext>
              </a:extLst>
            </p:cNvPr>
            <p:cNvSpPr txBox="1"/>
            <p:nvPr/>
          </p:nvSpPr>
          <p:spPr>
            <a:xfrm>
              <a:off x="6596530" y="4306619"/>
              <a:ext cx="1467756" cy="830997"/>
            </a:xfrm>
            <a:prstGeom prst="rect">
              <a:avLst/>
            </a:prstGeom>
            <a:noFill/>
          </p:spPr>
          <p:txBody>
            <a:bodyPr wrap="square" rtlCol="0">
              <a:spAutoFit/>
            </a:bodyPr>
            <a:lstStyle/>
            <a:p>
              <a:pPr algn="ctr"/>
              <a:r>
                <a:rPr lang="fi-FI" sz="1200" b="1" dirty="0">
                  <a:solidFill>
                    <a:schemeClr val="bg1"/>
                  </a:solidFill>
                </a:rPr>
                <a:t>What capabilities must be in place?</a:t>
              </a:r>
              <a:endParaRPr lang="en-FI" sz="1200" b="1" dirty="0">
                <a:solidFill>
                  <a:schemeClr val="bg1"/>
                </a:solidFill>
              </a:endParaRPr>
            </a:p>
          </p:txBody>
        </p:sp>
        <p:sp>
          <p:nvSpPr>
            <p:cNvPr id="66" name="TextBox 65">
              <a:extLst>
                <a:ext uri="{FF2B5EF4-FFF2-40B4-BE49-F238E27FC236}">
                  <a16:creationId xmlns:a16="http://schemas.microsoft.com/office/drawing/2014/main" id="{F6F24BE2-95F4-48AD-B7BD-F3FE240C6DE1}"/>
                </a:ext>
              </a:extLst>
            </p:cNvPr>
            <p:cNvSpPr txBox="1"/>
            <p:nvPr/>
          </p:nvSpPr>
          <p:spPr>
            <a:xfrm>
              <a:off x="8086989" y="5135662"/>
              <a:ext cx="1569358" cy="830997"/>
            </a:xfrm>
            <a:prstGeom prst="rect">
              <a:avLst/>
            </a:prstGeom>
            <a:noFill/>
          </p:spPr>
          <p:txBody>
            <a:bodyPr wrap="square" rtlCol="0">
              <a:spAutoFit/>
            </a:bodyPr>
            <a:lstStyle/>
            <a:p>
              <a:pPr algn="ctr"/>
              <a:r>
                <a:rPr lang="fi-FI" sz="1200" b="1" dirty="0">
                  <a:solidFill>
                    <a:schemeClr val="bg1"/>
                  </a:solidFill>
                </a:rPr>
                <a:t>What management systems are required?</a:t>
              </a:r>
              <a:endParaRPr lang="en-FI" sz="1200" b="1" dirty="0">
                <a:solidFill>
                  <a:schemeClr val="bg1"/>
                </a:solidFill>
              </a:endParaRPr>
            </a:p>
          </p:txBody>
        </p:sp>
        <p:sp>
          <p:nvSpPr>
            <p:cNvPr id="11" name="Rectangle 10">
              <a:extLst>
                <a:ext uri="{FF2B5EF4-FFF2-40B4-BE49-F238E27FC236}">
                  <a16:creationId xmlns:a16="http://schemas.microsoft.com/office/drawing/2014/main" id="{9DF18583-E4C8-46EB-BB91-F05F8E4A8EFB}"/>
                </a:ext>
              </a:extLst>
            </p:cNvPr>
            <p:cNvSpPr/>
            <p:nvPr/>
          </p:nvSpPr>
          <p:spPr>
            <a:xfrm>
              <a:off x="1364660" y="2612203"/>
              <a:ext cx="1398140" cy="569387"/>
            </a:xfrm>
            <a:prstGeom prst="rect">
              <a:avLst/>
            </a:prstGeom>
          </p:spPr>
          <p:txBody>
            <a:bodyPr wrap="none">
              <a:spAutoFit/>
            </a:bodyPr>
            <a:lstStyle/>
            <a:p>
              <a:r>
                <a:rPr lang="en-US" sz="11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The purpose:</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What is our guiding </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Aspiration?</a:t>
              </a:r>
              <a:endParaRPr lang="en-FI" sz="1000" dirty="0"/>
            </a:p>
          </p:txBody>
        </p:sp>
        <p:sp>
          <p:nvSpPr>
            <p:cNvPr id="67" name="Rectangle 66">
              <a:extLst>
                <a:ext uri="{FF2B5EF4-FFF2-40B4-BE49-F238E27FC236}">
                  <a16:creationId xmlns:a16="http://schemas.microsoft.com/office/drawing/2014/main" id="{5D587C7E-5464-4746-82C4-7BF8ACF2D1F7}"/>
                </a:ext>
              </a:extLst>
            </p:cNvPr>
            <p:cNvSpPr/>
            <p:nvPr/>
          </p:nvSpPr>
          <p:spPr>
            <a:xfrm>
              <a:off x="4454466" y="1907915"/>
              <a:ext cx="2350173" cy="569387"/>
            </a:xfrm>
            <a:prstGeom prst="rect">
              <a:avLst/>
            </a:prstGeom>
          </p:spPr>
          <p:txBody>
            <a:bodyPr wrap="square">
              <a:spAutoFit/>
            </a:bodyPr>
            <a:lstStyle/>
            <a:p>
              <a:r>
                <a:rPr lang="en-US" sz="11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The right playing field:</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Geographies, product categories,</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segments, channels</a:t>
              </a:r>
              <a:endParaRPr lang="en-FI" sz="1000" dirty="0"/>
            </a:p>
          </p:txBody>
        </p:sp>
        <p:sp>
          <p:nvSpPr>
            <p:cNvPr id="68" name="Rectangle 67">
              <a:extLst>
                <a:ext uri="{FF2B5EF4-FFF2-40B4-BE49-F238E27FC236}">
                  <a16:creationId xmlns:a16="http://schemas.microsoft.com/office/drawing/2014/main" id="{70EE98A6-2A57-48E8-BC24-2F96A77FE4E2}"/>
                </a:ext>
              </a:extLst>
            </p:cNvPr>
            <p:cNvSpPr/>
            <p:nvPr/>
          </p:nvSpPr>
          <p:spPr>
            <a:xfrm>
              <a:off x="3915651" y="4351812"/>
              <a:ext cx="1877010" cy="584775"/>
            </a:xfrm>
            <a:prstGeom prst="rect">
              <a:avLst/>
            </a:prstGeom>
          </p:spPr>
          <p:txBody>
            <a:bodyPr wrap="square">
              <a:spAutoFit/>
            </a:bodyPr>
            <a:lstStyle/>
            <a:p>
              <a:r>
                <a:rPr lang="en-US" sz="11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The unique way to win:</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Value proposition, competitive advantage</a:t>
              </a:r>
            </a:p>
          </p:txBody>
        </p:sp>
        <p:sp>
          <p:nvSpPr>
            <p:cNvPr id="69" name="Rectangle 68">
              <a:extLst>
                <a:ext uri="{FF2B5EF4-FFF2-40B4-BE49-F238E27FC236}">
                  <a16:creationId xmlns:a16="http://schemas.microsoft.com/office/drawing/2014/main" id="{8222CF0A-3998-4702-8A80-1F1C3606291E}"/>
                </a:ext>
              </a:extLst>
            </p:cNvPr>
            <p:cNvSpPr/>
            <p:nvPr/>
          </p:nvSpPr>
          <p:spPr>
            <a:xfrm>
              <a:off x="7551314" y="3629818"/>
              <a:ext cx="1877010" cy="569387"/>
            </a:xfrm>
            <a:prstGeom prst="rect">
              <a:avLst/>
            </a:prstGeom>
          </p:spPr>
          <p:txBody>
            <a:bodyPr wrap="square">
              <a:spAutoFit/>
            </a:bodyPr>
            <a:lstStyle/>
            <a:p>
              <a:r>
                <a:rPr lang="en-US" sz="11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The set of capabilities:</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Reinforcing activities, specific configuration</a:t>
              </a:r>
            </a:p>
          </p:txBody>
        </p:sp>
        <p:sp>
          <p:nvSpPr>
            <p:cNvPr id="70" name="Rectangle 69">
              <a:extLst>
                <a:ext uri="{FF2B5EF4-FFF2-40B4-BE49-F238E27FC236}">
                  <a16:creationId xmlns:a16="http://schemas.microsoft.com/office/drawing/2014/main" id="{AB86EFF4-ECA0-41F6-A8AD-30AA69A50A7A}"/>
                </a:ext>
              </a:extLst>
            </p:cNvPr>
            <p:cNvSpPr/>
            <p:nvPr/>
          </p:nvSpPr>
          <p:spPr>
            <a:xfrm>
              <a:off x="7010092" y="6041083"/>
              <a:ext cx="1877010" cy="723275"/>
            </a:xfrm>
            <a:prstGeom prst="rect">
              <a:avLst/>
            </a:prstGeom>
          </p:spPr>
          <p:txBody>
            <a:bodyPr wrap="square">
              <a:spAutoFit/>
            </a:bodyPr>
            <a:lstStyle/>
            <a:p>
              <a:r>
                <a:rPr lang="en-US" sz="11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The support systems:</a:t>
              </a:r>
            </a:p>
            <a:p>
              <a:r>
                <a:rPr lang="en-US" sz="10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Systems, infrastructure, measures to support our choices</a:t>
              </a:r>
            </a:p>
          </p:txBody>
        </p:sp>
      </p:grpSp>
    </p:spTree>
    <p:extLst>
      <p:ext uri="{BB962C8B-B14F-4D97-AF65-F5344CB8AC3E}">
        <p14:creationId xmlns:p14="http://schemas.microsoft.com/office/powerpoint/2010/main" val="3058057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DAB386C-9A58-49A0-92BF-FC2B2C09FEA1}"/>
              </a:ext>
            </a:extLst>
          </p:cNvPr>
          <p:cNvSpPr>
            <a:spLocks noGrp="1"/>
          </p:cNvSpPr>
          <p:nvPr>
            <p:ph type="body" sz="quarter" idx="10"/>
          </p:nvPr>
        </p:nvSpPr>
        <p:spPr/>
        <p:txBody>
          <a:bodyPr/>
          <a:lstStyle/>
          <a:p>
            <a:r>
              <a:rPr lang="fi-FI" dirty="0"/>
              <a:t>1.1 The Business Model Canvas</a:t>
            </a:r>
            <a:endParaRPr lang="en-FI" dirty="0"/>
          </a:p>
        </p:txBody>
      </p:sp>
    </p:spTree>
    <p:extLst>
      <p:ext uri="{BB962C8B-B14F-4D97-AF65-F5344CB8AC3E}">
        <p14:creationId xmlns:p14="http://schemas.microsoft.com/office/powerpoint/2010/main" val="965939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26562" y="548680"/>
            <a:ext cx="6176448" cy="1327735"/>
          </a:xfrm>
        </p:spPr>
        <p:txBody>
          <a:bodyPr>
            <a:normAutofit/>
          </a:bodyPr>
          <a:lstStyle/>
          <a:p>
            <a:r>
              <a:rPr lang="fi-FI" sz="2400" dirty="0"/>
              <a:t>The Business Model Canvas</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26562" y="1628800"/>
            <a:ext cx="6176448" cy="3744416"/>
          </a:xfrm>
        </p:spPr>
        <p:txBody>
          <a:bodyPr>
            <a:normAutofit/>
          </a:bodyPr>
          <a:lstStyle/>
          <a:p>
            <a:pPr>
              <a:lnSpc>
                <a:spcPct val="120000"/>
              </a:lnSpc>
            </a:pPr>
            <a:r>
              <a:rPr lang="en-US" sz="1400" b="0" dirty="0"/>
              <a:t>Once you’ve answered the aforementioned strategic questions, it’s time to map those decisions regarding your idea or business model.</a:t>
            </a:r>
          </a:p>
          <a:p>
            <a:pPr>
              <a:lnSpc>
                <a:spcPct val="120000"/>
              </a:lnSpc>
            </a:pPr>
            <a:r>
              <a:rPr lang="en-US" sz="1400" dirty="0"/>
              <a:t>The Business Model Canvas </a:t>
            </a:r>
            <a:r>
              <a:rPr lang="en-US" sz="1400" b="0" dirty="0"/>
              <a:t>can be used to:</a:t>
            </a:r>
          </a:p>
          <a:p>
            <a:pPr marL="285750" indent="-285750">
              <a:lnSpc>
                <a:spcPct val="120000"/>
              </a:lnSpc>
              <a:buFont typeface="Arial" panose="020B0604020202020204" pitchFamily="34" charset="0"/>
              <a:buChar char="•"/>
            </a:pPr>
            <a:r>
              <a:rPr lang="en-US" sz="1400" b="0" dirty="0">
                <a:ea typeface="Noto Sans" panose="020B0502040504020204" pitchFamily="34" charset="0"/>
                <a:cs typeface="Noto Sans" panose="020B0502040504020204" pitchFamily="34" charset="0"/>
              </a:rPr>
              <a:t>describe</a:t>
            </a:r>
          </a:p>
          <a:p>
            <a:pPr marL="285750" indent="-285750">
              <a:lnSpc>
                <a:spcPct val="120000"/>
              </a:lnSpc>
              <a:buFont typeface="Arial" panose="020B0604020202020204" pitchFamily="34" charset="0"/>
              <a:buChar char="•"/>
            </a:pPr>
            <a:r>
              <a:rPr lang="en-US" sz="1400" b="0" dirty="0">
                <a:ea typeface="Noto Sans" panose="020B0502040504020204" pitchFamily="34" charset="0"/>
                <a:cs typeface="Noto Sans" panose="020B0502040504020204" pitchFamily="34" charset="0"/>
              </a:rPr>
              <a:t>design</a:t>
            </a:r>
          </a:p>
          <a:p>
            <a:pPr marL="285750" indent="-285750">
              <a:lnSpc>
                <a:spcPct val="120000"/>
              </a:lnSpc>
              <a:buFont typeface="Arial" panose="020B0604020202020204" pitchFamily="34" charset="0"/>
              <a:buChar char="•"/>
            </a:pPr>
            <a:r>
              <a:rPr lang="en-US" sz="1400" b="0" dirty="0">
                <a:ea typeface="Noto Sans" panose="020B0502040504020204" pitchFamily="34" charset="0"/>
                <a:cs typeface="Noto Sans" panose="020B0502040504020204" pitchFamily="34" charset="0"/>
              </a:rPr>
              <a:t>challenge</a:t>
            </a:r>
          </a:p>
          <a:p>
            <a:pPr marL="285750" indent="-285750">
              <a:lnSpc>
                <a:spcPct val="120000"/>
              </a:lnSpc>
              <a:buFont typeface="Arial" panose="020B0604020202020204" pitchFamily="34" charset="0"/>
              <a:buChar char="•"/>
            </a:pPr>
            <a:r>
              <a:rPr lang="en-US" sz="1400" b="0" dirty="0">
                <a:ea typeface="Noto Sans" panose="020B0502040504020204" pitchFamily="34" charset="0"/>
                <a:cs typeface="Noto Sans" panose="020B0502040504020204" pitchFamily="34" charset="0"/>
              </a:rPr>
              <a:t>and pivot your business model. </a:t>
            </a:r>
          </a:p>
          <a:p>
            <a:pPr marL="285750" indent="-285750">
              <a:lnSpc>
                <a:spcPct val="120000"/>
              </a:lnSpc>
              <a:buFont typeface="Arial" panose="020B0604020202020204" pitchFamily="34" charset="0"/>
              <a:buChar char="•"/>
            </a:pPr>
            <a:endParaRPr lang="en-US" sz="1400" b="0" dirty="0">
              <a:ea typeface="Noto Sans" panose="020B0502040504020204" pitchFamily="34" charset="0"/>
              <a:cs typeface="Noto Sans" panose="020B0502040504020204" pitchFamily="34" charset="0"/>
            </a:endParaRPr>
          </a:p>
          <a:p>
            <a:pPr>
              <a:lnSpc>
                <a:spcPct val="120000"/>
              </a:lnSpc>
            </a:pPr>
            <a:r>
              <a:rPr lang="en-US" sz="1400" b="0" dirty="0">
                <a:ea typeface="Noto Sans" panose="020B0502040504020204" pitchFamily="34" charset="0"/>
                <a:cs typeface="Noto Sans" panose="020B0502040504020204" pitchFamily="34" charset="0"/>
              </a:rPr>
              <a:t>It works in conjunction with other strategic management and execution tools and processes.</a:t>
            </a:r>
          </a:p>
          <a:p>
            <a:pPr>
              <a:lnSpc>
                <a:spcPct val="120000"/>
              </a:lnSpc>
            </a:pPr>
            <a:endParaRPr lang="en-US" sz="1400" b="0" dirty="0"/>
          </a:p>
          <a:p>
            <a:pPr>
              <a:lnSpc>
                <a:spcPct val="120000"/>
              </a:lnSpc>
            </a:pPr>
            <a:endParaRPr lang="en-US" sz="1400" b="0" dirty="0"/>
          </a:p>
          <a:p>
            <a:pPr>
              <a:lnSpc>
                <a:spcPct val="120000"/>
              </a:lnSpc>
            </a:pPr>
            <a:endParaRPr lang="en-US" sz="1400" b="0" dirty="0"/>
          </a:p>
        </p:txBody>
      </p:sp>
      <p:sp>
        <p:nvSpPr>
          <p:cNvPr id="5" name="Rectangle 4">
            <a:extLst>
              <a:ext uri="{FF2B5EF4-FFF2-40B4-BE49-F238E27FC236}">
                <a16:creationId xmlns:a16="http://schemas.microsoft.com/office/drawing/2014/main" id="{87C2B7C0-0888-4470-8F37-F9F1D4CEDEA5}"/>
              </a:ext>
            </a:extLst>
          </p:cNvPr>
          <p:cNvSpPr/>
          <p:nvPr/>
        </p:nvSpPr>
        <p:spPr>
          <a:xfrm>
            <a:off x="5526562" y="5517232"/>
            <a:ext cx="4799856" cy="261610"/>
          </a:xfrm>
          <a:prstGeom prst="rect">
            <a:avLst/>
          </a:prstGeom>
        </p:spPr>
        <p:txBody>
          <a:bodyPr wrap="square">
            <a:spAutoFit/>
          </a:bodyPr>
          <a:lstStyle/>
          <a:p>
            <a:r>
              <a:rPr lang="en-US" sz="105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t>
            </a:r>
            <a:r>
              <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3"/>
              </a:rPr>
              <a:t>Strategyzer – The Business Model Canvas</a:t>
            </a:r>
            <a:endPar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6" name="Picture 5">
            <a:extLst>
              <a:ext uri="{FF2B5EF4-FFF2-40B4-BE49-F238E27FC236}">
                <a16:creationId xmlns:a16="http://schemas.microsoft.com/office/drawing/2014/main" id="{C54F2ACD-638E-488F-9472-C53375A572E1}"/>
              </a:ext>
            </a:extLst>
          </p:cNvPr>
          <p:cNvPicPr>
            <a:picLocks noChangeAspect="1"/>
          </p:cNvPicPr>
          <p:nvPr/>
        </p:nvPicPr>
        <p:blipFill>
          <a:blip r:embed="rId4"/>
          <a:stretch>
            <a:fillRect/>
          </a:stretch>
        </p:blipFill>
        <p:spPr>
          <a:xfrm>
            <a:off x="0" y="0"/>
            <a:ext cx="4799856" cy="6858000"/>
          </a:xfrm>
          <a:prstGeom prst="rect">
            <a:avLst/>
          </a:prstGeom>
        </p:spPr>
      </p:pic>
    </p:spTree>
    <p:extLst>
      <p:ext uri="{BB962C8B-B14F-4D97-AF65-F5344CB8AC3E}">
        <p14:creationId xmlns:p14="http://schemas.microsoft.com/office/powerpoint/2010/main" val="2017884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F90E8470-C8F7-4C3A-9049-CECEF2B9C44F}"/>
              </a:ext>
            </a:extLst>
          </p:cNvPr>
          <p:cNvPicPr>
            <a:picLocks noChangeAspect="1"/>
          </p:cNvPicPr>
          <p:nvPr/>
        </p:nvPicPr>
        <p:blipFill>
          <a:blip r:embed="rId3"/>
          <a:stretch>
            <a:fillRect/>
          </a:stretch>
        </p:blipFill>
        <p:spPr>
          <a:xfrm>
            <a:off x="1127448" y="1"/>
            <a:ext cx="9721080" cy="6858000"/>
          </a:xfrm>
          <a:prstGeom prst="rect">
            <a:avLst/>
          </a:prstGeom>
        </p:spPr>
      </p:pic>
    </p:spTree>
    <p:extLst>
      <p:ext uri="{BB962C8B-B14F-4D97-AF65-F5344CB8AC3E}">
        <p14:creationId xmlns:p14="http://schemas.microsoft.com/office/powerpoint/2010/main" val="2010450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3DB87"/>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C192234-D2B9-440B-9BFE-7A13293969A7}"/>
              </a:ext>
            </a:extLst>
          </p:cNvPr>
          <p:cNvSpPr>
            <a:spLocks noGrp="1"/>
          </p:cNvSpPr>
          <p:nvPr>
            <p:ph type="body" sz="quarter" idx="10"/>
          </p:nvPr>
        </p:nvSpPr>
        <p:spPr/>
        <p:txBody>
          <a:bodyPr/>
          <a:lstStyle/>
          <a:p>
            <a:r>
              <a:rPr lang="fi-FI" dirty="0"/>
              <a:t>1.2 The Play-to-Win Strategy Canvas</a:t>
            </a:r>
            <a:endParaRPr lang="en-FI" dirty="0"/>
          </a:p>
        </p:txBody>
      </p:sp>
    </p:spTree>
    <p:extLst>
      <p:ext uri="{BB962C8B-B14F-4D97-AF65-F5344CB8AC3E}">
        <p14:creationId xmlns:p14="http://schemas.microsoft.com/office/powerpoint/2010/main" val="3642362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EDA25C1-7E94-4B46-B994-5FB870804C41}"/>
              </a:ext>
            </a:extLst>
          </p:cNvPr>
          <p:cNvPicPr>
            <a:picLocks noChangeAspect="1"/>
          </p:cNvPicPr>
          <p:nvPr/>
        </p:nvPicPr>
        <p:blipFill>
          <a:blip r:embed="rId3"/>
          <a:stretch>
            <a:fillRect/>
          </a:stretch>
        </p:blipFill>
        <p:spPr>
          <a:xfrm>
            <a:off x="7536160" y="0"/>
            <a:ext cx="4877134" cy="6858000"/>
          </a:xfrm>
          <a:prstGeom prst="rect">
            <a:avLst/>
          </a:prstGeom>
        </p:spPr>
      </p:pic>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a:xfrm>
            <a:off x="315566" y="404664"/>
            <a:ext cx="7488832" cy="1327735"/>
          </a:xfrm>
        </p:spPr>
        <p:txBody>
          <a:bodyPr>
            <a:normAutofit/>
          </a:bodyPr>
          <a:lstStyle/>
          <a:p>
            <a:r>
              <a:rPr lang="en-US" sz="2400" dirty="0"/>
              <a:t>What is an innovation management toolkit?</a:t>
            </a:r>
          </a:p>
        </p:txBody>
      </p:sp>
      <p:pic>
        <p:nvPicPr>
          <p:cNvPr id="7" name="Picture Placeholder 6">
            <a:extLst>
              <a:ext uri="{FF2B5EF4-FFF2-40B4-BE49-F238E27FC236}">
                <a16:creationId xmlns:a16="http://schemas.microsoft.com/office/drawing/2014/main" id="{64FE3B9C-8ECC-47AE-9C2E-2AE44DF7DA87}"/>
              </a:ext>
            </a:extLst>
          </p:cNvPr>
          <p:cNvPicPr>
            <a:picLocks noGrp="1" noChangeAspect="1"/>
          </p:cNvPicPr>
          <p:nvPr>
            <p:ph type="pic" sz="quarter" idx="4294967295"/>
          </p:nvPr>
        </p:nvPicPr>
        <p:blipFill>
          <a:blip r:embed="rId4"/>
          <a:srcRect t="354" b="354"/>
          <a:stretch>
            <a:fillRect/>
          </a:stretch>
        </p:blipFill>
        <p:spPr>
          <a:xfrm>
            <a:off x="10439400" y="6173788"/>
            <a:ext cx="1401763" cy="496887"/>
          </a:xfrm>
        </p:spPr>
      </p:pic>
      <p:sp>
        <p:nvSpPr>
          <p:cNvPr id="9" name="TextBox 8">
            <a:extLst>
              <a:ext uri="{FF2B5EF4-FFF2-40B4-BE49-F238E27FC236}">
                <a16:creationId xmlns:a16="http://schemas.microsoft.com/office/drawing/2014/main" id="{5F49C0E3-B75A-453B-8E2B-54E4EAAE423F}"/>
              </a:ext>
            </a:extLst>
          </p:cNvPr>
          <p:cNvSpPr txBox="1"/>
          <p:nvPr/>
        </p:nvSpPr>
        <p:spPr>
          <a:xfrm>
            <a:off x="314166" y="1351374"/>
            <a:ext cx="6840760" cy="1600438"/>
          </a:xfrm>
          <a:prstGeom prst="rect">
            <a:avLst/>
          </a:prstGeom>
          <a:noFill/>
        </p:spPr>
        <p:txBody>
          <a:bodyPr wrap="square" rtlCol="0">
            <a:spAutoFit/>
          </a:bodyPr>
          <a:lstStyle/>
          <a:p>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We’ve gathered some </a:t>
            </a:r>
            <a:r>
              <a:rPr lang="fi-FI"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tips, tools </a:t>
            </a:r>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and </a:t>
            </a:r>
            <a:r>
              <a:rPr lang="fi-FI"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templates</a:t>
            </a:r>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 that will help you get started with innovation management. This toolkit includes some of our favorite resources you can use to support your innovation activities.</a:t>
            </a:r>
          </a:p>
          <a:p>
            <a:endPar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In this Powerpoint Presentation, we’ll clarify </a:t>
            </a:r>
          </a:p>
          <a:p>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how you can get the most out of each tool! You can find more useful information behind the </a:t>
            </a:r>
            <a:r>
              <a:rPr lang="fi-FI"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links</a:t>
            </a:r>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 and in the </a:t>
            </a:r>
            <a:r>
              <a:rPr lang="fi-FI"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presentation slide notes</a:t>
            </a:r>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t>
            </a:r>
            <a:endParaRPr lang="en-FI" sz="1600" dirty="0"/>
          </a:p>
        </p:txBody>
      </p:sp>
      <p:grpSp>
        <p:nvGrpSpPr>
          <p:cNvPr id="12" name="Group 11">
            <a:extLst>
              <a:ext uri="{FF2B5EF4-FFF2-40B4-BE49-F238E27FC236}">
                <a16:creationId xmlns:a16="http://schemas.microsoft.com/office/drawing/2014/main" id="{242E54D1-FE36-4F20-9EE1-FEF6DD999AB3}"/>
              </a:ext>
            </a:extLst>
          </p:cNvPr>
          <p:cNvGrpSpPr/>
          <p:nvPr/>
        </p:nvGrpSpPr>
        <p:grpSpPr>
          <a:xfrm>
            <a:off x="315566" y="3064723"/>
            <a:ext cx="7488832" cy="3072090"/>
            <a:chOff x="263352" y="2415123"/>
            <a:chExt cx="7488832" cy="3072090"/>
          </a:xfrm>
        </p:grpSpPr>
        <p:sp>
          <p:nvSpPr>
            <p:cNvPr id="10" name="Title 1">
              <a:extLst>
                <a:ext uri="{FF2B5EF4-FFF2-40B4-BE49-F238E27FC236}">
                  <a16:creationId xmlns:a16="http://schemas.microsoft.com/office/drawing/2014/main" id="{452643DA-63BC-4BFE-9248-F3A459D790EA}"/>
                </a:ext>
              </a:extLst>
            </p:cNvPr>
            <p:cNvSpPr txBox="1">
              <a:spLocks/>
            </p:cNvSpPr>
            <p:nvPr/>
          </p:nvSpPr>
          <p:spPr>
            <a:xfrm>
              <a:off x="263352" y="2415123"/>
              <a:ext cx="7488832" cy="13277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r>
                <a:rPr lang="en-US" sz="2400" dirty="0"/>
                <a:t>How to use it?</a:t>
              </a:r>
            </a:p>
          </p:txBody>
        </p:sp>
        <p:sp>
          <p:nvSpPr>
            <p:cNvPr id="11" name="TextBox 10">
              <a:extLst>
                <a:ext uri="{FF2B5EF4-FFF2-40B4-BE49-F238E27FC236}">
                  <a16:creationId xmlns:a16="http://schemas.microsoft.com/office/drawing/2014/main" id="{0523D0A4-BAE6-467E-A88D-CB85EFBABB22}"/>
                </a:ext>
              </a:extLst>
            </p:cNvPr>
            <p:cNvSpPr txBox="1"/>
            <p:nvPr/>
          </p:nvSpPr>
          <p:spPr>
            <a:xfrm>
              <a:off x="263352" y="3394332"/>
              <a:ext cx="6840760" cy="2092881"/>
            </a:xfrm>
            <a:prstGeom prst="rect">
              <a:avLst/>
            </a:prstGeom>
            <a:noFill/>
          </p:spPr>
          <p:txBody>
            <a:bodyPr wrap="square" rtlCol="0">
              <a:spAutoFit/>
            </a:bodyPr>
            <a:lstStyle/>
            <a:p>
              <a:r>
                <a:rPr lang="fi-FI"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We’ve tried to make the use of this toolkit as simple as possible. The tools are categorized in separate folders based on the theme. We’ve also numbered them so you can find them more easily in the files.</a:t>
              </a:r>
            </a:p>
            <a:p>
              <a:endParaRPr lang="fi-FI" sz="1400"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a:p>
              <a:r>
                <a:rPr lang="fi-FI"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Feel free to </a:t>
              </a:r>
              <a:r>
                <a:rPr lang="fi-FI" sz="1400" b="1" dirty="0">
                  <a:solidFill>
                    <a:schemeClr val="tx2"/>
                  </a:solidFill>
                  <a:latin typeface="Noto Sans" panose="020B0502040504020204" pitchFamily="34" charset="0"/>
                  <a:ea typeface="Noto Sans" panose="020B0502040504020204" pitchFamily="34" charset="0"/>
                  <a:cs typeface="Noto Sans" panose="020B0502040504020204" pitchFamily="34" charset="0"/>
                </a:rPr>
                <a:t>share this toolkit with your co-workers </a:t>
              </a:r>
              <a:r>
                <a:rPr lang="fi-FI"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and other partners involved in your innovation process!</a:t>
              </a:r>
            </a:p>
            <a:p>
              <a:endParaRPr lang="fi-FI" sz="1400"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a:p>
              <a:r>
                <a:rPr lang="fi-FI"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You can find more information about innovation management in our </a:t>
              </a:r>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hlinkClick r:id="rId5"/>
                </a:rPr>
                <a:t>blog</a:t>
              </a:r>
              <a:r>
                <a:rPr lang="fi-FI"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t>
              </a:r>
            </a:p>
            <a:p>
              <a:endParaRPr lang="en-FI" dirty="0"/>
            </a:p>
          </p:txBody>
        </p:sp>
      </p:grpSp>
    </p:spTree>
    <p:extLst>
      <p:ext uri="{BB962C8B-B14F-4D97-AF65-F5344CB8AC3E}">
        <p14:creationId xmlns:p14="http://schemas.microsoft.com/office/powerpoint/2010/main" val="291325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necklace&#10;&#10;Description automatically generated">
            <a:extLst>
              <a:ext uri="{FF2B5EF4-FFF2-40B4-BE49-F238E27FC236}">
                <a16:creationId xmlns:a16="http://schemas.microsoft.com/office/drawing/2014/main" id="{860A094D-A790-4B11-A9BA-27D4BD50F7BD}"/>
              </a:ext>
            </a:extLst>
          </p:cNvPr>
          <p:cNvPicPr>
            <a:picLocks noChangeAspect="1"/>
          </p:cNvPicPr>
          <p:nvPr/>
        </p:nvPicPr>
        <p:blipFill>
          <a:blip r:embed="rId3"/>
          <a:stretch>
            <a:fillRect/>
          </a:stretch>
        </p:blipFill>
        <p:spPr>
          <a:xfrm>
            <a:off x="7333659" y="0"/>
            <a:ext cx="4858341" cy="6858000"/>
          </a:xfrm>
          <a:prstGeom prst="rect">
            <a:avLst/>
          </a:prstGeom>
        </p:spPr>
      </p:pic>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1002" y="759768"/>
            <a:ext cx="6176448" cy="1327735"/>
          </a:xfrm>
        </p:spPr>
        <p:txBody>
          <a:bodyPr>
            <a:normAutofit/>
          </a:bodyPr>
          <a:lstStyle/>
          <a:p>
            <a:r>
              <a:rPr lang="fi-FI" sz="2400" dirty="0"/>
              <a:t>The Play-to-Win Strategy Canvas</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60974" y="1988840"/>
            <a:ext cx="6176448" cy="3888432"/>
          </a:xfrm>
        </p:spPr>
        <p:txBody>
          <a:bodyPr>
            <a:normAutofit/>
          </a:bodyPr>
          <a:lstStyle/>
          <a:p>
            <a:pPr>
              <a:lnSpc>
                <a:spcPct val="120000"/>
              </a:lnSpc>
            </a:pPr>
            <a:r>
              <a:rPr lang="en-US" sz="1400" dirty="0"/>
              <a:t>The Play-to-Win Strategy Canvas </a:t>
            </a:r>
            <a:r>
              <a:rPr lang="en-US" sz="1400" b="0" dirty="0"/>
              <a:t>v 3.0. is a tool for facilitating strategic choice-making and allows you to map your innovation activities and strategic needs.</a:t>
            </a:r>
            <a:br>
              <a:rPr lang="en-US" sz="1400" b="0" dirty="0"/>
            </a:br>
            <a:endParaRPr lang="en-US" sz="1400" b="0" dirty="0"/>
          </a:p>
          <a:p>
            <a:pPr>
              <a:lnSpc>
                <a:spcPct val="120000"/>
              </a:lnSpc>
            </a:pPr>
            <a:r>
              <a:rPr lang="en-US" sz="1400" b="0" dirty="0"/>
              <a:t>This tool is different from the previous one as it allows you to remove the most critical uncertainties regarding your idea before moving forward.</a:t>
            </a:r>
          </a:p>
        </p:txBody>
      </p:sp>
      <p:sp>
        <p:nvSpPr>
          <p:cNvPr id="6" name="Rectangle 5">
            <a:extLst>
              <a:ext uri="{FF2B5EF4-FFF2-40B4-BE49-F238E27FC236}">
                <a16:creationId xmlns:a16="http://schemas.microsoft.com/office/drawing/2014/main" id="{C33204CD-E24C-4B04-9DA8-0746744D5E50}"/>
              </a:ext>
            </a:extLst>
          </p:cNvPr>
          <p:cNvSpPr/>
          <p:nvPr/>
        </p:nvSpPr>
        <p:spPr>
          <a:xfrm>
            <a:off x="578436" y="4639693"/>
            <a:ext cx="4799856" cy="261610"/>
          </a:xfrm>
          <a:prstGeom prst="rect">
            <a:avLst/>
          </a:prstGeom>
        </p:spPr>
        <p:txBody>
          <a:bodyPr wrap="square">
            <a:spAutoFit/>
          </a:bodyPr>
          <a:lstStyle/>
          <a:p>
            <a:r>
              <a:rPr lang="en-US" sz="105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t>
            </a:r>
            <a:r>
              <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4"/>
              </a:rPr>
              <a:t>Playing to Win</a:t>
            </a:r>
            <a:endPar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0" name="Picture 9">
            <a:extLst>
              <a:ext uri="{FF2B5EF4-FFF2-40B4-BE49-F238E27FC236}">
                <a16:creationId xmlns:a16="http://schemas.microsoft.com/office/drawing/2014/main" id="{4BEC9F99-40A8-4554-B718-26FDD35E5D34}"/>
              </a:ext>
            </a:extLst>
          </p:cNvPr>
          <p:cNvPicPr>
            <a:picLocks noChangeAspect="1"/>
          </p:cNvPicPr>
          <p:nvPr/>
        </p:nvPicPr>
        <p:blipFill>
          <a:blip r:embed="rId5"/>
          <a:stretch>
            <a:fillRect/>
          </a:stretch>
        </p:blipFill>
        <p:spPr>
          <a:xfrm>
            <a:off x="10848528" y="6309320"/>
            <a:ext cx="1271464" cy="453913"/>
          </a:xfrm>
          <a:prstGeom prst="rect">
            <a:avLst/>
          </a:prstGeom>
        </p:spPr>
      </p:pic>
    </p:spTree>
    <p:extLst>
      <p:ext uri="{BB962C8B-B14F-4D97-AF65-F5344CB8AC3E}">
        <p14:creationId xmlns:p14="http://schemas.microsoft.com/office/powerpoint/2010/main" val="4009657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screenshot of a social media post&#10;&#10;Description automatically generated">
            <a:extLst>
              <a:ext uri="{FF2B5EF4-FFF2-40B4-BE49-F238E27FC236}">
                <a16:creationId xmlns:a16="http://schemas.microsoft.com/office/drawing/2014/main" id="{C3C941CA-F6B7-46E7-8DFE-BB46686EC066}"/>
              </a:ext>
            </a:extLst>
          </p:cNvPr>
          <p:cNvPicPr>
            <a:picLocks noChangeAspect="1"/>
          </p:cNvPicPr>
          <p:nvPr/>
        </p:nvPicPr>
        <p:blipFill>
          <a:blip r:embed="rId3"/>
          <a:stretch>
            <a:fillRect/>
          </a:stretch>
        </p:blipFill>
        <p:spPr>
          <a:xfrm>
            <a:off x="623392" y="-35561"/>
            <a:ext cx="10873208" cy="6883535"/>
          </a:xfrm>
          <a:prstGeom prst="rect">
            <a:avLst/>
          </a:prstGeom>
        </p:spPr>
      </p:pic>
    </p:spTree>
    <p:extLst>
      <p:ext uri="{BB962C8B-B14F-4D97-AF65-F5344CB8AC3E}">
        <p14:creationId xmlns:p14="http://schemas.microsoft.com/office/powerpoint/2010/main" val="2146350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25000" lnSpcReduction="20000"/>
          </a:bodyPr>
          <a:lstStyle/>
          <a:p>
            <a:pPr>
              <a:lnSpc>
                <a:spcPct val="120000"/>
              </a:lnSpc>
            </a:pPr>
            <a:r>
              <a:rPr lang="en-US" sz="12800" dirty="0"/>
              <a:t>2. INNOVATION MANAGEMENT PROCESS</a:t>
            </a:r>
            <a:endParaRPr lang="en-US" dirty="0"/>
          </a:p>
        </p:txBody>
      </p:sp>
    </p:spTree>
    <p:extLst>
      <p:ext uri="{BB962C8B-B14F-4D97-AF65-F5344CB8AC3E}">
        <p14:creationId xmlns:p14="http://schemas.microsoft.com/office/powerpoint/2010/main" val="136971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30424" y="373073"/>
            <a:ext cx="6176448" cy="1327735"/>
          </a:xfrm>
        </p:spPr>
        <p:txBody>
          <a:bodyPr>
            <a:normAutofit/>
          </a:bodyPr>
          <a:lstStyle/>
          <a:p>
            <a:r>
              <a:rPr lang="fi-FI" sz="2400" dirty="0"/>
              <a:t>Innovation Management Process</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1384" y="1268760"/>
            <a:ext cx="6176448" cy="5072151"/>
          </a:xfrm>
        </p:spPr>
        <p:txBody>
          <a:bodyPr>
            <a:normAutofit lnSpcReduction="10000"/>
          </a:bodyPr>
          <a:lstStyle/>
          <a:p>
            <a:endParaRPr lang="fi-FI" sz="1400" b="0" dirty="0">
              <a:ea typeface="Noto Sans" panose="020B0502040504020204" pitchFamily="34" charset="0"/>
              <a:cs typeface="Noto Sans" panose="020B0502040504020204" pitchFamily="34" charset="0"/>
            </a:endParaRPr>
          </a:p>
          <a:p>
            <a:pPr lvl="0" eaLnBrk="0" fontAlgn="base" hangingPunct="0">
              <a:lnSpc>
                <a:spcPct val="100000"/>
              </a:lnSpc>
              <a:spcBef>
                <a:spcPct val="0"/>
              </a:spcBef>
              <a:spcAft>
                <a:spcPct val="0"/>
              </a:spcAft>
            </a:pPr>
            <a:r>
              <a:rPr lang="fi-FI" sz="1400" b="0" dirty="0">
                <a:ea typeface="Noto Sans" panose="020B0502040504020204" pitchFamily="34" charset="0"/>
                <a:cs typeface="Noto Sans" panose="020B0502040504020204" pitchFamily="34" charset="0"/>
              </a:rPr>
              <a:t>Innovation management process is a </a:t>
            </a:r>
            <a:r>
              <a:rPr lang="en-FI" altLang="en-FI" sz="1400" b="0" dirty="0">
                <a:solidFill>
                  <a:schemeClr val="tx1">
                    <a:lumMod val="50000"/>
                    <a:lumOff val="50000"/>
                  </a:schemeClr>
                </a:solidFill>
                <a:latin typeface="+mj-lt"/>
              </a:rPr>
              <a:t>systematic approach for generating, prioritizing, evaluating and validating new ideas, as well as putting them into practice.</a:t>
            </a:r>
            <a:endParaRPr lang="en-FI" altLang="en-FI" sz="1400" b="0" dirty="0">
              <a:solidFill>
                <a:schemeClr val="tx1">
                  <a:lumMod val="50000"/>
                  <a:lumOff val="50000"/>
                </a:schemeClr>
              </a:solidFill>
              <a:latin typeface="+mj-lt"/>
              <a:cs typeface="Noto Sans" panose="020B0502040504020204" pitchFamily="34" charset="0"/>
            </a:endParaRPr>
          </a:p>
          <a:p>
            <a:pPr lvl="0" eaLnBrk="0" fontAlgn="base" hangingPunct="0">
              <a:lnSpc>
                <a:spcPct val="100000"/>
              </a:lnSpc>
              <a:spcBef>
                <a:spcPct val="0"/>
              </a:spcBef>
              <a:spcAft>
                <a:spcPct val="0"/>
              </a:spcAft>
            </a:pPr>
            <a:endParaRPr lang="fi-FI" sz="1400" b="0" dirty="0">
              <a:ea typeface="Noto Sans" panose="020B0502040504020204" pitchFamily="34" charset="0"/>
              <a:cs typeface="Noto Sans" panose="020B0502040504020204" pitchFamily="34" charset="0"/>
            </a:endParaRPr>
          </a:p>
          <a:p>
            <a:pPr lvl="0" eaLnBrk="0" fontAlgn="base" hangingPunct="0">
              <a:lnSpc>
                <a:spcPct val="100000"/>
              </a:lnSpc>
              <a:spcBef>
                <a:spcPct val="0"/>
              </a:spcBef>
              <a:spcAft>
                <a:spcPct val="0"/>
              </a:spcAft>
            </a:pPr>
            <a:br>
              <a:rPr lang="fi-FI" sz="1600" dirty="0">
                <a:ea typeface="Noto Sans" panose="020B0502040504020204" pitchFamily="34" charset="0"/>
                <a:cs typeface="Noto Sans" panose="020B0502040504020204" pitchFamily="34" charset="0"/>
              </a:rPr>
            </a:br>
            <a:r>
              <a:rPr lang="fi-FI" sz="1600" dirty="0">
                <a:ea typeface="Noto Sans" panose="020B0502040504020204" pitchFamily="34" charset="0"/>
                <a:cs typeface="Noto Sans" panose="020B0502040504020204" pitchFamily="34" charset="0"/>
              </a:rPr>
              <a:t>Why use a systematic process? </a:t>
            </a:r>
          </a:p>
          <a:p>
            <a:r>
              <a:rPr lang="en-US" sz="1400" b="0" dirty="0"/>
              <a:t>Innovation is only as successful as the process behind it and without a solid one, it’s difficult to avoid chaos and frustration.</a:t>
            </a:r>
          </a:p>
          <a:p>
            <a:r>
              <a:rPr lang="en-US" sz="1400" b="0" dirty="0"/>
              <a:t>A structured innovation management process guides you through the whole innovation life-cycle, helping you to: </a:t>
            </a:r>
          </a:p>
          <a:p>
            <a:pPr marL="285750" indent="-285750">
              <a:buFont typeface="Arial" panose="020B0604020202020204" pitchFamily="34" charset="0"/>
              <a:buChar char="•"/>
            </a:pPr>
            <a:r>
              <a:rPr lang="en-US" sz="1400" b="0" dirty="0"/>
              <a:t>make better decisions</a:t>
            </a:r>
          </a:p>
          <a:p>
            <a:pPr marL="285750" indent="-285750">
              <a:buFont typeface="Arial" panose="020B0604020202020204" pitchFamily="34" charset="0"/>
              <a:buChar char="•"/>
            </a:pPr>
            <a:r>
              <a:rPr lang="en-US" sz="1400" b="0" dirty="0"/>
              <a:t>remove the bottlenecks</a:t>
            </a:r>
          </a:p>
          <a:p>
            <a:pPr marL="285750" indent="-285750">
              <a:buFont typeface="Arial" panose="020B0604020202020204" pitchFamily="34" charset="0"/>
              <a:buChar char="•"/>
            </a:pPr>
            <a:r>
              <a:rPr lang="en-US" sz="1400" b="0" dirty="0"/>
              <a:t>enhance your efficiency</a:t>
            </a:r>
          </a:p>
          <a:p>
            <a:pPr marL="285750" indent="-285750">
              <a:buFont typeface="Arial" panose="020B0604020202020204" pitchFamily="34" charset="0"/>
              <a:buChar char="•"/>
            </a:pPr>
            <a:r>
              <a:rPr lang="en-US" sz="1400" b="0" dirty="0"/>
              <a:t>reduce risks</a:t>
            </a:r>
          </a:p>
          <a:p>
            <a:pPr marL="285750" indent="-285750">
              <a:buFont typeface="Arial" panose="020B0604020202020204" pitchFamily="34" charset="0"/>
              <a:buChar char="•"/>
            </a:pPr>
            <a:r>
              <a:rPr lang="en-US" sz="1400" b="0" dirty="0"/>
              <a:t>move faster by simplifying the otherwise complex process.</a:t>
            </a:r>
          </a:p>
          <a:p>
            <a:pPr lvl="0" eaLnBrk="0" fontAlgn="base" hangingPunct="0">
              <a:lnSpc>
                <a:spcPct val="100000"/>
              </a:lnSpc>
              <a:spcBef>
                <a:spcPct val="0"/>
              </a:spcBef>
              <a:spcAft>
                <a:spcPct val="0"/>
              </a:spcAft>
            </a:pPr>
            <a:endParaRPr lang="fi-FI" sz="1400" b="0" dirty="0">
              <a:ea typeface="Noto Sans" panose="020B0502040504020204" pitchFamily="34" charset="0"/>
              <a:cs typeface="Noto Sans" panose="020B0502040504020204" pitchFamily="34" charset="0"/>
            </a:endParaRPr>
          </a:p>
          <a:p>
            <a:br>
              <a:rPr lang="fi-FI" sz="1400" b="0" dirty="0">
                <a:ea typeface="Noto Sans" panose="020B0502040504020204" pitchFamily="34" charset="0"/>
                <a:cs typeface="Noto Sans" panose="020B0502040504020204" pitchFamily="34" charset="0"/>
              </a:rPr>
            </a:br>
            <a:r>
              <a:rPr lang="fi-FI" sz="1400" b="0" dirty="0">
                <a:ea typeface="Noto Sans" panose="020B0502040504020204" pitchFamily="34" charset="0"/>
                <a:cs typeface="Noto Sans" panose="020B0502040504020204" pitchFamily="34" charset="0"/>
              </a:rPr>
              <a:t>In this section, we’ll introduce some of the most common processes for managing ideas and innovation.</a:t>
            </a:r>
            <a:endParaRPr lang="en-FI" sz="1400" b="0" dirty="0"/>
          </a:p>
        </p:txBody>
      </p:sp>
      <p:pic>
        <p:nvPicPr>
          <p:cNvPr id="10" name="Picture 9" descr="A close up of a flower&#10;&#10;Description automatically generated">
            <a:extLst>
              <a:ext uri="{FF2B5EF4-FFF2-40B4-BE49-F238E27FC236}">
                <a16:creationId xmlns:a16="http://schemas.microsoft.com/office/drawing/2014/main" id="{A7BD0E65-B6D6-44B7-8847-18898DE07F3A}"/>
              </a:ext>
            </a:extLst>
          </p:cNvPr>
          <p:cNvPicPr>
            <a:picLocks noChangeAspect="1"/>
          </p:cNvPicPr>
          <p:nvPr/>
        </p:nvPicPr>
        <p:blipFill rotWithShape="1">
          <a:blip r:embed="rId3"/>
          <a:srcRect l="1012" r="56299"/>
          <a:stretch/>
        </p:blipFill>
        <p:spPr>
          <a:xfrm>
            <a:off x="7799512" y="0"/>
            <a:ext cx="4392488" cy="6858000"/>
          </a:xfrm>
          <a:prstGeom prst="rect">
            <a:avLst/>
          </a:prstGeom>
        </p:spPr>
      </p:pic>
      <p:pic>
        <p:nvPicPr>
          <p:cNvPr id="11" name="Picture 10">
            <a:extLst>
              <a:ext uri="{FF2B5EF4-FFF2-40B4-BE49-F238E27FC236}">
                <a16:creationId xmlns:a16="http://schemas.microsoft.com/office/drawing/2014/main" id="{84323F74-23ED-4F5B-AE00-86C25FFE750A}"/>
              </a:ext>
            </a:extLst>
          </p:cNvPr>
          <p:cNvPicPr>
            <a:picLocks noChangeAspect="1"/>
          </p:cNvPicPr>
          <p:nvPr/>
        </p:nvPicPr>
        <p:blipFill>
          <a:blip r:embed="rId4"/>
          <a:stretch>
            <a:fillRect/>
          </a:stretch>
        </p:blipFill>
        <p:spPr>
          <a:xfrm>
            <a:off x="10848528" y="6309320"/>
            <a:ext cx="1271464" cy="453913"/>
          </a:xfrm>
          <a:prstGeom prst="rect">
            <a:avLst/>
          </a:prstGeom>
        </p:spPr>
      </p:pic>
    </p:spTree>
    <p:extLst>
      <p:ext uri="{BB962C8B-B14F-4D97-AF65-F5344CB8AC3E}">
        <p14:creationId xmlns:p14="http://schemas.microsoft.com/office/powerpoint/2010/main" val="17402818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r>
              <a:rPr lang="en-US" sz="2400" dirty="0">
                <a:solidFill>
                  <a:schemeClr val="tx1"/>
                </a:solidFill>
              </a:rPr>
              <a:t>The four stages in the lifecycle of an idea</a:t>
            </a:r>
          </a:p>
        </p:txBody>
      </p:sp>
      <p:grpSp>
        <p:nvGrpSpPr>
          <p:cNvPr id="33" name="Group 32">
            <a:extLst>
              <a:ext uri="{FF2B5EF4-FFF2-40B4-BE49-F238E27FC236}">
                <a16:creationId xmlns:a16="http://schemas.microsoft.com/office/drawing/2014/main" id="{70848F6F-7270-4729-B41C-62353437DA2B}"/>
              </a:ext>
            </a:extLst>
          </p:cNvPr>
          <p:cNvGrpSpPr/>
          <p:nvPr/>
        </p:nvGrpSpPr>
        <p:grpSpPr>
          <a:xfrm>
            <a:off x="1670954" y="1631677"/>
            <a:ext cx="9075911" cy="2808312"/>
            <a:chOff x="1216524" y="1478697"/>
            <a:chExt cx="9758947" cy="3040616"/>
          </a:xfrm>
        </p:grpSpPr>
        <p:sp>
          <p:nvSpPr>
            <p:cNvPr id="38" name="Arrow: Right 37">
              <a:extLst>
                <a:ext uri="{FF2B5EF4-FFF2-40B4-BE49-F238E27FC236}">
                  <a16:creationId xmlns:a16="http://schemas.microsoft.com/office/drawing/2014/main" id="{A0DBE7B6-940B-4A29-B8CC-AD15281119F4}"/>
                </a:ext>
              </a:extLst>
            </p:cNvPr>
            <p:cNvSpPr/>
            <p:nvPr/>
          </p:nvSpPr>
          <p:spPr>
            <a:xfrm>
              <a:off x="8309806" y="3080084"/>
              <a:ext cx="531254" cy="697832"/>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39" name="Arrow: Right 38">
              <a:extLst>
                <a:ext uri="{FF2B5EF4-FFF2-40B4-BE49-F238E27FC236}">
                  <a16:creationId xmlns:a16="http://schemas.microsoft.com/office/drawing/2014/main" id="{52C9CE06-3E39-417A-AC7B-E72384F82C8B}"/>
                </a:ext>
              </a:extLst>
            </p:cNvPr>
            <p:cNvSpPr/>
            <p:nvPr/>
          </p:nvSpPr>
          <p:spPr>
            <a:xfrm>
              <a:off x="5757776" y="3080084"/>
              <a:ext cx="531254" cy="697832"/>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42" name="Arrow: Right 41">
              <a:extLst>
                <a:ext uri="{FF2B5EF4-FFF2-40B4-BE49-F238E27FC236}">
                  <a16:creationId xmlns:a16="http://schemas.microsoft.com/office/drawing/2014/main" id="{A4711827-4526-45CD-8C2B-3F50D68F5947}"/>
                </a:ext>
              </a:extLst>
            </p:cNvPr>
            <p:cNvSpPr/>
            <p:nvPr/>
          </p:nvSpPr>
          <p:spPr>
            <a:xfrm>
              <a:off x="3221523" y="3080084"/>
              <a:ext cx="531254" cy="697832"/>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grpSp>
          <p:nvGrpSpPr>
            <p:cNvPr id="40" name="Group 39">
              <a:extLst>
                <a:ext uri="{FF2B5EF4-FFF2-40B4-BE49-F238E27FC236}">
                  <a16:creationId xmlns:a16="http://schemas.microsoft.com/office/drawing/2014/main" id="{21A53E12-8D8F-4ED2-98E0-0C36B1AB94E4}"/>
                </a:ext>
              </a:extLst>
            </p:cNvPr>
            <p:cNvGrpSpPr/>
            <p:nvPr/>
          </p:nvGrpSpPr>
          <p:grpSpPr>
            <a:xfrm>
              <a:off x="1216524" y="2338687"/>
              <a:ext cx="9758947" cy="2180626"/>
              <a:chOff x="962526" y="2036317"/>
              <a:chExt cx="9758947" cy="2180626"/>
            </a:xfrm>
          </p:grpSpPr>
          <p:grpSp>
            <p:nvGrpSpPr>
              <p:cNvPr id="43" name="Group 42">
                <a:extLst>
                  <a:ext uri="{FF2B5EF4-FFF2-40B4-BE49-F238E27FC236}">
                    <a16:creationId xmlns:a16="http://schemas.microsoft.com/office/drawing/2014/main" id="{7A99775A-9914-4FDD-9EB7-F1006017B666}"/>
                  </a:ext>
                </a:extLst>
              </p:cNvPr>
              <p:cNvGrpSpPr/>
              <p:nvPr/>
            </p:nvGrpSpPr>
            <p:grpSpPr>
              <a:xfrm>
                <a:off x="962526" y="2036317"/>
                <a:ext cx="9758947" cy="2180626"/>
                <a:chOff x="962526" y="2036317"/>
                <a:chExt cx="9758947" cy="2180626"/>
              </a:xfrm>
            </p:grpSpPr>
            <p:sp>
              <p:nvSpPr>
                <p:cNvPr id="46" name="Oval 45">
                  <a:extLst>
                    <a:ext uri="{FF2B5EF4-FFF2-40B4-BE49-F238E27FC236}">
                      <a16:creationId xmlns:a16="http://schemas.microsoft.com/office/drawing/2014/main" id="{739F9B30-C719-4F2F-88E9-51DC02B7DAB5}"/>
                    </a:ext>
                  </a:extLst>
                </p:cNvPr>
                <p:cNvSpPr/>
                <p:nvPr/>
              </p:nvSpPr>
              <p:spPr>
                <a:xfrm>
                  <a:off x="962526" y="2036317"/>
                  <a:ext cx="2150188" cy="215018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latin typeface="Noto Sans" panose="020B0502040504020204" pitchFamily="34" charset="0"/>
                      <a:ea typeface="Noto Sans" panose="020B0502040504020204" pitchFamily="34" charset="0"/>
                      <a:cs typeface="Noto Sans" panose="020B0502040504020204" pitchFamily="34" charset="0"/>
                    </a:rPr>
                    <a:t>IDEATION</a:t>
                  </a:r>
                  <a:endParaRPr lang="en-FI" sz="2000" b="1" dirty="0">
                    <a:latin typeface="Noto Sans" panose="020B0502040504020204" pitchFamily="34" charset="0"/>
                    <a:ea typeface="Noto Sans" panose="020B0502040504020204" pitchFamily="34" charset="0"/>
                    <a:cs typeface="Noto Sans" panose="020B0502040504020204" pitchFamily="34" charset="0"/>
                  </a:endParaRPr>
                </a:p>
              </p:txBody>
            </p:sp>
            <p:sp>
              <p:nvSpPr>
                <p:cNvPr id="47" name="Oval 46">
                  <a:extLst>
                    <a:ext uri="{FF2B5EF4-FFF2-40B4-BE49-F238E27FC236}">
                      <a16:creationId xmlns:a16="http://schemas.microsoft.com/office/drawing/2014/main" id="{80055F63-AAF4-4C4B-A7EE-060049BC31FD}"/>
                    </a:ext>
                  </a:extLst>
                </p:cNvPr>
                <p:cNvSpPr/>
                <p:nvPr/>
              </p:nvSpPr>
              <p:spPr>
                <a:xfrm>
                  <a:off x="3498779" y="2066755"/>
                  <a:ext cx="2150188" cy="21501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latin typeface="Noto Sans" panose="020B0502040504020204" pitchFamily="34" charset="0"/>
                      <a:ea typeface="Noto Sans" panose="020B0502040504020204" pitchFamily="34" charset="0"/>
                      <a:cs typeface="Noto Sans" panose="020B0502040504020204" pitchFamily="34" charset="0"/>
                    </a:rPr>
                    <a:t>EVALUATION</a:t>
                  </a:r>
                  <a:endParaRPr lang="en-FI" sz="1200" b="1" dirty="0">
                    <a:latin typeface="Noto Sans" panose="020B0502040504020204" pitchFamily="34" charset="0"/>
                    <a:ea typeface="Noto Sans" panose="020B0502040504020204" pitchFamily="34" charset="0"/>
                    <a:cs typeface="Noto Sans" panose="020B0502040504020204" pitchFamily="34" charset="0"/>
                  </a:endParaRPr>
                </a:p>
              </p:txBody>
            </p:sp>
            <p:sp>
              <p:nvSpPr>
                <p:cNvPr id="48" name="Oval 47">
                  <a:extLst>
                    <a:ext uri="{FF2B5EF4-FFF2-40B4-BE49-F238E27FC236}">
                      <a16:creationId xmlns:a16="http://schemas.microsoft.com/office/drawing/2014/main" id="{EBAAFA5D-A9E2-4E3C-8B41-851A150DA5A2}"/>
                    </a:ext>
                  </a:extLst>
                </p:cNvPr>
                <p:cNvSpPr/>
                <p:nvPr/>
              </p:nvSpPr>
              <p:spPr>
                <a:xfrm>
                  <a:off x="6035032" y="2066755"/>
                  <a:ext cx="2150188" cy="215018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49" name="Oval 48">
                  <a:extLst>
                    <a:ext uri="{FF2B5EF4-FFF2-40B4-BE49-F238E27FC236}">
                      <a16:creationId xmlns:a16="http://schemas.microsoft.com/office/drawing/2014/main" id="{6D902A79-D3D0-4DF4-BD6E-FDDA2885D61D}"/>
                    </a:ext>
                  </a:extLst>
                </p:cNvPr>
                <p:cNvSpPr/>
                <p:nvPr/>
              </p:nvSpPr>
              <p:spPr>
                <a:xfrm>
                  <a:off x="8571285" y="2066755"/>
                  <a:ext cx="2150188" cy="21501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grpSp>
          <p:sp>
            <p:nvSpPr>
              <p:cNvPr id="44" name="TextBox 43">
                <a:extLst>
                  <a:ext uri="{FF2B5EF4-FFF2-40B4-BE49-F238E27FC236}">
                    <a16:creationId xmlns:a16="http://schemas.microsoft.com/office/drawing/2014/main" id="{59E129A3-7E71-43E8-B261-72B337AA9506}"/>
                  </a:ext>
                </a:extLst>
              </p:cNvPr>
              <p:cNvSpPr txBox="1"/>
              <p:nvPr/>
            </p:nvSpPr>
            <p:spPr>
              <a:xfrm>
                <a:off x="6080122" y="2957183"/>
                <a:ext cx="2060097" cy="333236"/>
              </a:xfrm>
              <a:prstGeom prst="rect">
                <a:avLst/>
              </a:prstGeom>
              <a:noFill/>
            </p:spPr>
            <p:txBody>
              <a:bodyPr wrap="none" rtlCol="0">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EXPERIMENTATION</a:t>
                </a:r>
                <a:endParaRPr lang="en-FI" sz="12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5" name="TextBox 44">
                <a:extLst>
                  <a:ext uri="{FF2B5EF4-FFF2-40B4-BE49-F238E27FC236}">
                    <a16:creationId xmlns:a16="http://schemas.microsoft.com/office/drawing/2014/main" id="{4C343AAD-A4FA-4C41-AC7E-3216EF451D56}"/>
                  </a:ext>
                </a:extLst>
              </p:cNvPr>
              <p:cNvSpPr txBox="1"/>
              <p:nvPr/>
            </p:nvSpPr>
            <p:spPr>
              <a:xfrm>
                <a:off x="8947115" y="2957183"/>
                <a:ext cx="1415455" cy="333236"/>
              </a:xfrm>
              <a:prstGeom prst="rect">
                <a:avLst/>
              </a:prstGeom>
              <a:noFill/>
            </p:spPr>
            <p:txBody>
              <a:bodyPr wrap="none" rtlCol="0">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VALIDATION</a:t>
                </a:r>
                <a:endParaRPr lang="en-FI" sz="12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sp>
          <p:nvSpPr>
            <p:cNvPr id="41" name="Arrow: Curved Right 40">
              <a:extLst>
                <a:ext uri="{FF2B5EF4-FFF2-40B4-BE49-F238E27FC236}">
                  <a16:creationId xmlns:a16="http://schemas.microsoft.com/office/drawing/2014/main" id="{322FE286-4B71-4AE5-A1FE-AD2A907045F5}"/>
                </a:ext>
              </a:extLst>
            </p:cNvPr>
            <p:cNvSpPr/>
            <p:nvPr/>
          </p:nvSpPr>
          <p:spPr>
            <a:xfrm rot="5400000">
              <a:off x="6961579" y="-782947"/>
              <a:ext cx="805090" cy="5328378"/>
            </a:xfrm>
            <a:prstGeom prst="curved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ndParaRPr>
            </a:p>
          </p:txBody>
        </p:sp>
      </p:grpSp>
      <p:sp>
        <p:nvSpPr>
          <p:cNvPr id="16" name="TextBox 15">
            <a:extLst>
              <a:ext uri="{FF2B5EF4-FFF2-40B4-BE49-F238E27FC236}">
                <a16:creationId xmlns:a16="http://schemas.microsoft.com/office/drawing/2014/main" id="{6FD9A467-D06F-49B6-A5E1-904A15F6EBC7}"/>
              </a:ext>
            </a:extLst>
          </p:cNvPr>
          <p:cNvSpPr txBox="1"/>
          <p:nvPr/>
        </p:nvSpPr>
        <p:spPr>
          <a:xfrm>
            <a:off x="1772255" y="4831648"/>
            <a:ext cx="1797091" cy="954107"/>
          </a:xfrm>
          <a:prstGeom prst="rect">
            <a:avLst/>
          </a:prstGeom>
          <a:noFill/>
        </p:spPr>
        <p:txBody>
          <a:bodyPr wrap="square" rtlCol="0">
            <a:spAutoFit/>
          </a:bodyPr>
          <a:lstStyle/>
          <a:p>
            <a:pPr algn="ctr"/>
            <a:r>
              <a:rPr lang="fi-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Observe problems and opportunities and come up with ideas and  solutions to these problems</a:t>
            </a:r>
            <a:r>
              <a:rPr lang="fi-FI"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t>
            </a:r>
            <a:endParaRPr lang="en-FI"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 name="Rectangle 2">
            <a:extLst>
              <a:ext uri="{FF2B5EF4-FFF2-40B4-BE49-F238E27FC236}">
                <a16:creationId xmlns:a16="http://schemas.microsoft.com/office/drawing/2014/main" id="{7BA5DCD8-D488-45E8-B894-A9E9CA52172C}"/>
              </a:ext>
            </a:extLst>
          </p:cNvPr>
          <p:cNvSpPr/>
          <p:nvPr/>
        </p:nvSpPr>
        <p:spPr>
          <a:xfrm>
            <a:off x="4130994" y="4831648"/>
            <a:ext cx="1797091" cy="600164"/>
          </a:xfrm>
          <a:prstGeom prst="rect">
            <a:avLst/>
          </a:prstGeom>
        </p:spPr>
        <p:txBody>
          <a:bodyPr wrap="square">
            <a:spAutoFit/>
          </a:bodyPr>
          <a:lstStyle/>
          <a:p>
            <a:pPr algn="ctr"/>
            <a:r>
              <a:rPr lang="fi-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Evaluate ideas based on predefined criteria and prioritize them. </a:t>
            </a:r>
            <a:endParaRPr lang="en-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8" name="Rectangle 17">
            <a:extLst>
              <a:ext uri="{FF2B5EF4-FFF2-40B4-BE49-F238E27FC236}">
                <a16:creationId xmlns:a16="http://schemas.microsoft.com/office/drawing/2014/main" id="{F2FE3EC4-7D78-4767-9F81-0EB116796648}"/>
              </a:ext>
            </a:extLst>
          </p:cNvPr>
          <p:cNvSpPr/>
          <p:nvPr/>
        </p:nvSpPr>
        <p:spPr>
          <a:xfrm>
            <a:off x="6436621" y="4831635"/>
            <a:ext cx="1903314" cy="938719"/>
          </a:xfrm>
          <a:prstGeom prst="rect">
            <a:avLst/>
          </a:prstGeom>
        </p:spPr>
        <p:txBody>
          <a:bodyPr wrap="square">
            <a:spAutoFit/>
          </a:bodyPr>
          <a:lstStyle/>
          <a:p>
            <a:pPr algn="ctr"/>
            <a:r>
              <a:rPr lang="fi-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Start testing your idea with a real audience, gather feedback from different groups of people.</a:t>
            </a:r>
            <a:endParaRPr lang="en-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 name="Rectangle 3">
            <a:extLst>
              <a:ext uri="{FF2B5EF4-FFF2-40B4-BE49-F238E27FC236}">
                <a16:creationId xmlns:a16="http://schemas.microsoft.com/office/drawing/2014/main" id="{99FD050C-E287-4C89-BFFA-3115AD5B37F8}"/>
              </a:ext>
            </a:extLst>
          </p:cNvPr>
          <p:cNvSpPr/>
          <p:nvPr/>
        </p:nvSpPr>
        <p:spPr>
          <a:xfrm>
            <a:off x="8962563" y="4831635"/>
            <a:ext cx="1584650" cy="600164"/>
          </a:xfrm>
          <a:prstGeom prst="rect">
            <a:avLst/>
          </a:prstGeom>
        </p:spPr>
        <p:txBody>
          <a:bodyPr wrap="square">
            <a:spAutoFit/>
          </a:bodyPr>
          <a:lstStyle/>
          <a:p>
            <a:pPr algn="ctr"/>
            <a:r>
              <a:rPr lang="fi-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Use feedback and other data to validate your idea.</a:t>
            </a:r>
            <a:endParaRPr lang="en-FI"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915524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92500" lnSpcReduction="10000"/>
          </a:bodyPr>
          <a:lstStyle/>
          <a:p>
            <a:pPr>
              <a:lnSpc>
                <a:spcPct val="120000"/>
              </a:lnSpc>
            </a:pPr>
            <a:r>
              <a:rPr lang="en-US" dirty="0"/>
              <a:t>Three processes for managing ideas</a:t>
            </a:r>
            <a:endParaRPr lang="en-US" sz="900" dirty="0"/>
          </a:p>
        </p:txBody>
      </p:sp>
    </p:spTree>
    <p:extLst>
      <p:ext uri="{BB962C8B-B14F-4D97-AF65-F5344CB8AC3E}">
        <p14:creationId xmlns:p14="http://schemas.microsoft.com/office/powerpoint/2010/main" val="2290857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r>
              <a:rPr lang="en-US" sz="2400" dirty="0">
                <a:solidFill>
                  <a:schemeClr val="tx1"/>
                </a:solidFill>
              </a:rPr>
              <a:t>Three processes for managing ideas</a:t>
            </a:r>
          </a:p>
        </p:txBody>
      </p:sp>
      <p:sp>
        <p:nvSpPr>
          <p:cNvPr id="5" name="Rectangle 4">
            <a:extLst>
              <a:ext uri="{FF2B5EF4-FFF2-40B4-BE49-F238E27FC236}">
                <a16:creationId xmlns:a16="http://schemas.microsoft.com/office/drawing/2014/main" id="{7D2D82CF-D538-4646-9AEA-6E3A8FDCC475}"/>
              </a:ext>
            </a:extLst>
          </p:cNvPr>
          <p:cNvSpPr/>
          <p:nvPr/>
        </p:nvSpPr>
        <p:spPr>
          <a:xfrm>
            <a:off x="1187623" y="1151629"/>
            <a:ext cx="9816752" cy="461665"/>
          </a:xfrm>
          <a:prstGeom prst="rect">
            <a:avLst/>
          </a:prstGeom>
        </p:spPr>
        <p:txBody>
          <a:bodyPr wrap="square">
            <a:spAutoFit/>
          </a:bodyPr>
          <a:lstStyle/>
          <a:p>
            <a:pPr algn="ctr"/>
            <a:r>
              <a:rPr lang="en-US" sz="12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Here are three examples of idea management processes you can choose from. Although none of these are the one and only way to manage ideas, they can help you get started. </a:t>
            </a:r>
          </a:p>
        </p:txBody>
      </p:sp>
      <p:grpSp>
        <p:nvGrpSpPr>
          <p:cNvPr id="11" name="Group 10">
            <a:extLst>
              <a:ext uri="{FF2B5EF4-FFF2-40B4-BE49-F238E27FC236}">
                <a16:creationId xmlns:a16="http://schemas.microsoft.com/office/drawing/2014/main" id="{BD67A760-6335-490E-A7C4-6B7331EB0D5A}"/>
              </a:ext>
            </a:extLst>
          </p:cNvPr>
          <p:cNvGrpSpPr/>
          <p:nvPr/>
        </p:nvGrpSpPr>
        <p:grpSpPr>
          <a:xfrm>
            <a:off x="2103965" y="1988840"/>
            <a:ext cx="7984067" cy="3564059"/>
            <a:chOff x="2026997" y="2388367"/>
            <a:chExt cx="7984067" cy="3564059"/>
          </a:xfrm>
        </p:grpSpPr>
        <p:sp>
          <p:nvSpPr>
            <p:cNvPr id="4" name="Oval 3">
              <a:extLst>
                <a:ext uri="{FF2B5EF4-FFF2-40B4-BE49-F238E27FC236}">
                  <a16:creationId xmlns:a16="http://schemas.microsoft.com/office/drawing/2014/main" id="{501BDEFB-7CED-4667-AAFE-73498739D283}"/>
                </a:ext>
              </a:extLst>
            </p:cNvPr>
            <p:cNvSpPr/>
            <p:nvPr/>
          </p:nvSpPr>
          <p:spPr>
            <a:xfrm>
              <a:off x="2061655" y="2405433"/>
              <a:ext cx="2270949" cy="22709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THE CENTRALIZED MODEL</a:t>
              </a:r>
              <a:endParaRPr lang="en-FI" sz="1400" b="1" dirty="0"/>
            </a:p>
          </p:txBody>
        </p:sp>
        <p:sp>
          <p:nvSpPr>
            <p:cNvPr id="6" name="Oval 5">
              <a:extLst>
                <a:ext uri="{FF2B5EF4-FFF2-40B4-BE49-F238E27FC236}">
                  <a16:creationId xmlns:a16="http://schemas.microsoft.com/office/drawing/2014/main" id="{947E553E-5F26-41F9-8966-D1B86E2CA46C}"/>
                </a:ext>
              </a:extLst>
            </p:cNvPr>
            <p:cNvSpPr/>
            <p:nvPr/>
          </p:nvSpPr>
          <p:spPr>
            <a:xfrm>
              <a:off x="4877851" y="2388367"/>
              <a:ext cx="2340263" cy="22647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THE DECENTRALIZED MODEL</a:t>
              </a:r>
              <a:endParaRPr lang="en-FI" sz="1400" b="1" dirty="0"/>
            </a:p>
          </p:txBody>
        </p:sp>
        <p:sp>
          <p:nvSpPr>
            <p:cNvPr id="7" name="Oval 6">
              <a:extLst>
                <a:ext uri="{FF2B5EF4-FFF2-40B4-BE49-F238E27FC236}">
                  <a16:creationId xmlns:a16="http://schemas.microsoft.com/office/drawing/2014/main" id="{970C7588-657C-4C38-8102-13444D65733C}"/>
                </a:ext>
              </a:extLst>
            </p:cNvPr>
            <p:cNvSpPr/>
            <p:nvPr/>
          </p:nvSpPr>
          <p:spPr>
            <a:xfrm>
              <a:off x="7763361" y="2405433"/>
              <a:ext cx="2247703" cy="2247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THE HYBRID MODEL</a:t>
              </a:r>
            </a:p>
          </p:txBody>
        </p:sp>
        <p:sp>
          <p:nvSpPr>
            <p:cNvPr id="8" name="TextBox 7">
              <a:extLst>
                <a:ext uri="{FF2B5EF4-FFF2-40B4-BE49-F238E27FC236}">
                  <a16:creationId xmlns:a16="http://schemas.microsoft.com/office/drawing/2014/main" id="{CDBB543D-723D-4BC4-969C-757758604614}"/>
                </a:ext>
              </a:extLst>
            </p:cNvPr>
            <p:cNvSpPr txBox="1"/>
            <p:nvPr/>
          </p:nvSpPr>
          <p:spPr>
            <a:xfrm>
              <a:off x="2026997" y="4844430"/>
              <a:ext cx="2340263" cy="938719"/>
            </a:xfrm>
            <a:prstGeom prst="rect">
              <a:avLst/>
            </a:prstGeom>
            <a:noFill/>
          </p:spPr>
          <p:txBody>
            <a:bodyPr wrap="square" rtlCol="0">
              <a:spAutoFit/>
            </a:bodyPr>
            <a:lstStyle/>
            <a:p>
              <a:pPr algn="ctr"/>
              <a:r>
                <a:rPr lang="en-US" sz="1100" dirty="0">
                  <a:solidFill>
                    <a:schemeClr val="bg2">
                      <a:lumMod val="50000"/>
                    </a:schemeClr>
                  </a:solidFill>
                </a:rPr>
                <a:t>The centralized model is often used by companies with </a:t>
              </a:r>
              <a:r>
                <a:rPr lang="en-US" sz="1100" b="1" dirty="0">
                  <a:solidFill>
                    <a:schemeClr val="bg2">
                      <a:lumMod val="50000"/>
                    </a:schemeClr>
                  </a:solidFill>
                </a:rPr>
                <a:t>less than 200 employees</a:t>
              </a:r>
              <a:r>
                <a:rPr lang="en-US" sz="1100" dirty="0">
                  <a:solidFill>
                    <a:schemeClr val="bg2">
                      <a:lumMod val="50000"/>
                    </a:schemeClr>
                  </a:solidFill>
                </a:rPr>
                <a:t> that have, to at least some extent, hierarchical organizations.</a:t>
              </a:r>
              <a:endParaRPr lang="en-FI" sz="1100" dirty="0">
                <a:solidFill>
                  <a:schemeClr val="bg2">
                    <a:lumMod val="50000"/>
                  </a:schemeClr>
                </a:solidFill>
              </a:endParaRPr>
            </a:p>
          </p:txBody>
        </p:sp>
        <p:sp>
          <p:nvSpPr>
            <p:cNvPr id="9" name="TextBox 8">
              <a:extLst>
                <a:ext uri="{FF2B5EF4-FFF2-40B4-BE49-F238E27FC236}">
                  <a16:creationId xmlns:a16="http://schemas.microsoft.com/office/drawing/2014/main" id="{BA79692E-C2DA-4D23-BAD8-24134F1B6AFC}"/>
                </a:ext>
              </a:extLst>
            </p:cNvPr>
            <p:cNvSpPr txBox="1"/>
            <p:nvPr/>
          </p:nvSpPr>
          <p:spPr>
            <a:xfrm>
              <a:off x="4887748" y="4844430"/>
              <a:ext cx="2340263" cy="1107996"/>
            </a:xfrm>
            <a:prstGeom prst="rect">
              <a:avLst/>
            </a:prstGeom>
            <a:noFill/>
          </p:spPr>
          <p:txBody>
            <a:bodyPr wrap="square" rtlCol="0">
              <a:spAutoFit/>
            </a:bodyPr>
            <a:lstStyle/>
            <a:p>
              <a:pPr algn="ctr"/>
              <a:r>
                <a:rPr lang="en-US" sz="1100" dirty="0">
                  <a:solidFill>
                    <a:schemeClr val="bg2">
                      <a:lumMod val="50000"/>
                    </a:schemeClr>
                  </a:solidFill>
                </a:rPr>
                <a:t>The decentralized model is often used by companies with </a:t>
              </a:r>
              <a:r>
                <a:rPr lang="en-US" sz="1100" b="1" dirty="0">
                  <a:solidFill>
                    <a:schemeClr val="bg2">
                      <a:lumMod val="50000"/>
                    </a:schemeClr>
                  </a:solidFill>
                </a:rPr>
                <a:t>more than 200 but less than 500 employees with </a:t>
              </a:r>
              <a:r>
                <a:rPr lang="en-US" sz="1100" dirty="0">
                  <a:solidFill>
                    <a:schemeClr val="bg2">
                      <a:lumMod val="50000"/>
                    </a:schemeClr>
                  </a:solidFill>
                </a:rPr>
                <a:t>business units that are used to making decisions independently. </a:t>
              </a:r>
              <a:endParaRPr lang="en-FI" sz="1100" dirty="0">
                <a:solidFill>
                  <a:schemeClr val="bg2">
                    <a:lumMod val="50000"/>
                  </a:schemeClr>
                </a:solidFill>
              </a:endParaRPr>
            </a:p>
          </p:txBody>
        </p:sp>
        <p:sp>
          <p:nvSpPr>
            <p:cNvPr id="10" name="TextBox 9">
              <a:extLst>
                <a:ext uri="{FF2B5EF4-FFF2-40B4-BE49-F238E27FC236}">
                  <a16:creationId xmlns:a16="http://schemas.microsoft.com/office/drawing/2014/main" id="{97E847BE-4CBF-4336-B655-26F7F1E122D8}"/>
                </a:ext>
              </a:extLst>
            </p:cNvPr>
            <p:cNvSpPr txBox="1"/>
            <p:nvPr/>
          </p:nvSpPr>
          <p:spPr>
            <a:xfrm>
              <a:off x="7785771" y="4844430"/>
              <a:ext cx="2202881" cy="769441"/>
            </a:xfrm>
            <a:prstGeom prst="rect">
              <a:avLst/>
            </a:prstGeom>
            <a:noFill/>
          </p:spPr>
          <p:txBody>
            <a:bodyPr wrap="square" rtlCol="0">
              <a:spAutoFit/>
            </a:bodyPr>
            <a:lstStyle/>
            <a:p>
              <a:pPr algn="ctr"/>
              <a:r>
                <a:rPr lang="en-US" sz="1100" dirty="0">
                  <a:solidFill>
                    <a:schemeClr val="bg2">
                      <a:lumMod val="50000"/>
                    </a:schemeClr>
                  </a:solidFill>
                </a:rPr>
                <a:t>The hybrid model is often used by </a:t>
              </a:r>
              <a:r>
                <a:rPr lang="en-US" sz="1100" b="1" dirty="0">
                  <a:solidFill>
                    <a:schemeClr val="bg2">
                      <a:lumMod val="50000"/>
                    </a:schemeClr>
                  </a:solidFill>
                </a:rPr>
                <a:t>companies larger than 500 employees</a:t>
              </a:r>
              <a:r>
                <a:rPr lang="en-US" sz="1100" dirty="0">
                  <a:solidFill>
                    <a:schemeClr val="bg2">
                      <a:lumMod val="50000"/>
                    </a:schemeClr>
                  </a:solidFill>
                </a:rPr>
                <a:t> but is not limited to them.</a:t>
              </a:r>
              <a:endParaRPr lang="en-FI" sz="900" dirty="0">
                <a:solidFill>
                  <a:schemeClr val="bg2">
                    <a:lumMod val="50000"/>
                  </a:schemeClr>
                </a:solidFill>
              </a:endParaRPr>
            </a:p>
          </p:txBody>
        </p:sp>
      </p:grpSp>
      <p:sp>
        <p:nvSpPr>
          <p:cNvPr id="3" name="Rectangle 2">
            <a:extLst>
              <a:ext uri="{FF2B5EF4-FFF2-40B4-BE49-F238E27FC236}">
                <a16:creationId xmlns:a16="http://schemas.microsoft.com/office/drawing/2014/main" id="{59543CC4-A7D3-4EE4-86D2-2D904460A361}"/>
              </a:ext>
            </a:extLst>
          </p:cNvPr>
          <p:cNvSpPr/>
          <p:nvPr/>
        </p:nvSpPr>
        <p:spPr>
          <a:xfrm>
            <a:off x="-96688" y="6123350"/>
            <a:ext cx="6096000" cy="261610"/>
          </a:xfrm>
          <a:prstGeom prst="rect">
            <a:avLst/>
          </a:prstGeom>
        </p:spPr>
        <p:txBody>
          <a:bodyPr>
            <a:spAutoFit/>
          </a:bodyPr>
          <a:lstStyle/>
          <a:p>
            <a:pPr algn="ctr"/>
            <a:r>
              <a:rPr lang="en-US" sz="110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t>
            </a:r>
            <a: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2"/>
              </a:rPr>
              <a:t>The Ultimate Guide to Idea Management Process </a:t>
            </a:r>
            <a:endPar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347605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369222"/>
            <a:ext cx="9972947" cy="407987"/>
          </a:xfrm>
        </p:spPr>
        <p:txBody>
          <a:bodyPr/>
          <a:lstStyle/>
          <a:p>
            <a:r>
              <a:rPr lang="en-US" sz="2400" dirty="0">
                <a:solidFill>
                  <a:schemeClr val="tx1"/>
                </a:solidFill>
              </a:rPr>
              <a:t>The Centralized Model</a:t>
            </a:r>
          </a:p>
        </p:txBody>
      </p:sp>
      <p:grpSp>
        <p:nvGrpSpPr>
          <p:cNvPr id="4" name="Group 3">
            <a:extLst>
              <a:ext uri="{FF2B5EF4-FFF2-40B4-BE49-F238E27FC236}">
                <a16:creationId xmlns:a16="http://schemas.microsoft.com/office/drawing/2014/main" id="{695B78D0-AA5C-48A1-9247-3ED8D867AF09}"/>
              </a:ext>
            </a:extLst>
          </p:cNvPr>
          <p:cNvGrpSpPr/>
          <p:nvPr/>
        </p:nvGrpSpPr>
        <p:grpSpPr>
          <a:xfrm>
            <a:off x="1337381" y="1089974"/>
            <a:ext cx="9029180" cy="5219342"/>
            <a:chOff x="84404" y="1229060"/>
            <a:chExt cx="9029180" cy="5219342"/>
          </a:xfrm>
        </p:grpSpPr>
        <p:sp>
          <p:nvSpPr>
            <p:cNvPr id="6" name="TextBox 5">
              <a:extLst>
                <a:ext uri="{FF2B5EF4-FFF2-40B4-BE49-F238E27FC236}">
                  <a16:creationId xmlns:a16="http://schemas.microsoft.com/office/drawing/2014/main" id="{13F52354-28C4-4B00-8FF2-C8AE8A14A9C3}"/>
                </a:ext>
              </a:extLst>
            </p:cNvPr>
            <p:cNvSpPr txBox="1"/>
            <p:nvPr/>
          </p:nvSpPr>
          <p:spPr>
            <a:xfrm>
              <a:off x="1269343" y="1229060"/>
              <a:ext cx="1532589" cy="439925"/>
            </a:xfrm>
            <a:prstGeom prst="chevron">
              <a:avLst>
                <a:gd name="adj" fmla="val 31631"/>
              </a:avLst>
            </a:prstGeom>
            <a:solidFill>
              <a:schemeClr val="bg1">
                <a:lumMod val="50000"/>
              </a:schemeClr>
            </a:solidFill>
          </p:spPr>
          <p:txBody>
            <a:bodyPr wrap="square" lIns="0" tIns="0" rIns="0" bIns="0" rtlCol="0" anchor="ctr">
              <a:noAutofit/>
            </a:bodyPr>
            <a:lstStyle/>
            <a:p>
              <a:pPr algn="ctr"/>
              <a:r>
                <a:rPr lang="en-GB" sz="1100" dirty="0">
                  <a:solidFill>
                    <a:schemeClr val="bg1"/>
                  </a:solidFill>
                  <a:latin typeface="Noto Sans" panose="020B0502040504020204" pitchFamily="34" charset="0"/>
                  <a:ea typeface="Noto Sans" panose="020B0502040504020204" pitchFamily="34" charset="0"/>
                  <a:cs typeface="Noto Sans" panose="020B0502040504020204" pitchFamily="34" charset="0"/>
                </a:rPr>
                <a:t>Idea is created</a:t>
              </a:r>
            </a:p>
          </p:txBody>
        </p:sp>
        <p:cxnSp>
          <p:nvCxnSpPr>
            <p:cNvPr id="7" name="Straight Connector 6">
              <a:extLst>
                <a:ext uri="{FF2B5EF4-FFF2-40B4-BE49-F238E27FC236}">
                  <a16:creationId xmlns:a16="http://schemas.microsoft.com/office/drawing/2014/main" id="{F129AE76-A412-4F87-9959-8CEB0C86CA10}"/>
                </a:ext>
              </a:extLst>
            </p:cNvPr>
            <p:cNvCxnSpPr/>
            <p:nvPr/>
          </p:nvCxnSpPr>
          <p:spPr>
            <a:xfrm>
              <a:off x="569227" y="4346116"/>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BDBABB-2A08-45D9-8755-83A66AA89D0D}"/>
                </a:ext>
              </a:extLst>
            </p:cNvPr>
            <p:cNvCxnSpPr/>
            <p:nvPr/>
          </p:nvCxnSpPr>
          <p:spPr>
            <a:xfrm>
              <a:off x="569227" y="5162365"/>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6D3C21B-CA0A-4ABF-BF30-D0C915A05910}"/>
                </a:ext>
              </a:extLst>
            </p:cNvPr>
            <p:cNvCxnSpPr/>
            <p:nvPr/>
          </p:nvCxnSpPr>
          <p:spPr>
            <a:xfrm>
              <a:off x="569227" y="3529867"/>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ADB013D-C66B-452F-9AAB-3C4DB1FA8B7A}"/>
                </a:ext>
              </a:extLst>
            </p:cNvPr>
            <p:cNvSpPr txBox="1"/>
            <p:nvPr/>
          </p:nvSpPr>
          <p:spPr>
            <a:xfrm>
              <a:off x="86802" y="3570642"/>
              <a:ext cx="1663498" cy="734699"/>
            </a:xfrm>
            <a:prstGeom prst="rect">
              <a:avLst/>
            </a:prstGeom>
            <a:noFill/>
          </p:spPr>
          <p:txBody>
            <a:bodyPr wrap="square" rtlCol="0" anchor="ctr">
              <a:noAutofit/>
            </a:bodyPr>
            <a:lstStyle>
              <a:lvl1pPr>
                <a:defRPr sz="1200" b="1">
                  <a:latin typeface="+mn-lt"/>
                </a:defRPr>
              </a:lvl1pPr>
            </a:lstStyle>
            <a:p>
              <a:r>
                <a:rPr lang="en-GB"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Operative / Executive, decision making group</a:t>
              </a:r>
            </a:p>
          </p:txBody>
        </p:sp>
        <p:sp>
          <p:nvSpPr>
            <p:cNvPr id="11" name="TextBox 10">
              <a:extLst>
                <a:ext uri="{FF2B5EF4-FFF2-40B4-BE49-F238E27FC236}">
                  <a16:creationId xmlns:a16="http://schemas.microsoft.com/office/drawing/2014/main" id="{33E86A5D-2E44-4D38-BBB6-4769650ECA06}"/>
                </a:ext>
              </a:extLst>
            </p:cNvPr>
            <p:cNvSpPr txBox="1"/>
            <p:nvPr/>
          </p:nvSpPr>
          <p:spPr>
            <a:xfrm>
              <a:off x="84404" y="2750120"/>
              <a:ext cx="1963949" cy="734699"/>
            </a:xfrm>
            <a:prstGeom prst="rect">
              <a:avLst/>
            </a:prstGeom>
            <a:noFill/>
          </p:spPr>
          <p:txBody>
            <a:bodyPr wrap="square" rtlCol="0" anchor="ctr">
              <a:noAutofit/>
            </a:bodyPr>
            <a:lstStyle>
              <a:lvl1pPr>
                <a:defRPr sz="1200" b="1">
                  <a:latin typeface="+mn-lt"/>
                </a:defRPr>
              </a:lvl1pPr>
            </a:lstStyle>
            <a:p>
              <a:r>
                <a:rPr lang="en-GB"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Category Manager</a:t>
              </a:r>
              <a:br>
                <a:rPr lang="en-GB" sz="11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br>
              <a:r>
                <a:rPr lang="en-GB" sz="1000" b="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person responsible for a certain function or business area in the company</a:t>
              </a:r>
              <a:endParaRPr lang="en-GB" sz="1050" b="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2" name="TextBox 11">
              <a:extLst>
                <a:ext uri="{FF2B5EF4-FFF2-40B4-BE49-F238E27FC236}">
                  <a16:creationId xmlns:a16="http://schemas.microsoft.com/office/drawing/2014/main" id="{31123FD5-B715-4708-9545-AA76562EC9E7}"/>
                </a:ext>
              </a:extLst>
            </p:cNvPr>
            <p:cNvSpPr txBox="1"/>
            <p:nvPr/>
          </p:nvSpPr>
          <p:spPr>
            <a:xfrm>
              <a:off x="86802" y="4377225"/>
              <a:ext cx="1663498" cy="734699"/>
            </a:xfrm>
            <a:prstGeom prst="rect">
              <a:avLst/>
            </a:prstGeom>
            <a:noFill/>
          </p:spPr>
          <p:txBody>
            <a:bodyPr wrap="square" rtlCol="0" anchor="ctr">
              <a:noAutofit/>
            </a:bodyPr>
            <a:lstStyle/>
            <a:p>
              <a:r>
                <a:rPr lang="en-GB" sz="12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Project Manager </a:t>
              </a:r>
              <a:r>
                <a:rPr lang="en-GB"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person responsible for the implementation</a:t>
              </a:r>
              <a:endParaRPr lang="en-GB" sz="12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3" name="TextBox 12">
              <a:extLst>
                <a:ext uri="{FF2B5EF4-FFF2-40B4-BE49-F238E27FC236}">
                  <a16:creationId xmlns:a16="http://schemas.microsoft.com/office/drawing/2014/main" id="{6F4C0167-5F32-4952-A14B-D68FCB8A1278}"/>
                </a:ext>
              </a:extLst>
            </p:cNvPr>
            <p:cNvSpPr txBox="1"/>
            <p:nvPr/>
          </p:nvSpPr>
          <p:spPr>
            <a:xfrm>
              <a:off x="99502" y="5337158"/>
              <a:ext cx="1530198" cy="734699"/>
            </a:xfrm>
            <a:prstGeom prst="rect">
              <a:avLst/>
            </a:prstGeom>
            <a:noFill/>
          </p:spPr>
          <p:txBody>
            <a:bodyPr wrap="square" rtlCol="0" anchor="ctr">
              <a:noAutofit/>
            </a:bodyPr>
            <a:lstStyle/>
            <a:p>
              <a:r>
                <a:rPr lang="en-GB" sz="12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Ideation tool</a:t>
              </a:r>
            </a:p>
          </p:txBody>
        </p:sp>
        <p:sp>
          <p:nvSpPr>
            <p:cNvPr id="14" name="Rounded Rectangle 38">
              <a:extLst>
                <a:ext uri="{FF2B5EF4-FFF2-40B4-BE49-F238E27FC236}">
                  <a16:creationId xmlns:a16="http://schemas.microsoft.com/office/drawing/2014/main" id="{782BC7AB-3F56-4208-8A22-D0A7E592D5BD}"/>
                </a:ext>
              </a:extLst>
            </p:cNvPr>
            <p:cNvSpPr/>
            <p:nvPr/>
          </p:nvSpPr>
          <p:spPr>
            <a:xfrm>
              <a:off x="7772272" y="5180686"/>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New project proposal</a:t>
              </a:r>
            </a:p>
          </p:txBody>
        </p:sp>
        <p:sp>
          <p:nvSpPr>
            <p:cNvPr id="15" name="TextBox 14">
              <a:extLst>
                <a:ext uri="{FF2B5EF4-FFF2-40B4-BE49-F238E27FC236}">
                  <a16:creationId xmlns:a16="http://schemas.microsoft.com/office/drawing/2014/main" id="{E2417FB3-6EFE-40C5-9AF0-139F7AFBF827}"/>
                </a:ext>
              </a:extLst>
            </p:cNvPr>
            <p:cNvSpPr txBox="1"/>
            <p:nvPr/>
          </p:nvSpPr>
          <p:spPr>
            <a:xfrm>
              <a:off x="99502" y="1938144"/>
              <a:ext cx="1530198" cy="734699"/>
            </a:xfrm>
            <a:prstGeom prst="rect">
              <a:avLst/>
            </a:prstGeom>
            <a:noFill/>
          </p:spPr>
          <p:txBody>
            <a:bodyPr wrap="square" rtlCol="0" anchor="ctr">
              <a:noAutofit/>
            </a:bodyPr>
            <a:lstStyle/>
            <a:p>
              <a:r>
                <a:rPr lang="en-GB" sz="12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Employee</a:t>
              </a:r>
            </a:p>
            <a:p>
              <a:r>
                <a:rPr lang="en-GB"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normal user</a:t>
              </a:r>
            </a:p>
          </p:txBody>
        </p:sp>
        <p:cxnSp>
          <p:nvCxnSpPr>
            <p:cNvPr id="16" name="Straight Connector 15">
              <a:extLst>
                <a:ext uri="{FF2B5EF4-FFF2-40B4-BE49-F238E27FC236}">
                  <a16:creationId xmlns:a16="http://schemas.microsoft.com/office/drawing/2014/main" id="{9914DF41-B7FF-4441-8620-7ACC2F4EA2E3}"/>
                </a:ext>
              </a:extLst>
            </p:cNvPr>
            <p:cNvCxnSpPr/>
            <p:nvPr/>
          </p:nvCxnSpPr>
          <p:spPr>
            <a:xfrm>
              <a:off x="569227" y="2713618"/>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Rounded Rectangle 50">
              <a:extLst>
                <a:ext uri="{FF2B5EF4-FFF2-40B4-BE49-F238E27FC236}">
                  <a16:creationId xmlns:a16="http://schemas.microsoft.com/office/drawing/2014/main" id="{F951F007-E3DD-4CDB-9E36-B6512BD59BCA}"/>
                </a:ext>
              </a:extLst>
            </p:cNvPr>
            <p:cNvSpPr/>
            <p:nvPr/>
          </p:nvSpPr>
          <p:spPr>
            <a:xfrm>
              <a:off x="1559093" y="1974450"/>
              <a:ext cx="1031611" cy="657897"/>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New idea is born</a:t>
              </a:r>
            </a:p>
          </p:txBody>
        </p:sp>
        <p:cxnSp>
          <p:nvCxnSpPr>
            <p:cNvPr id="18" name="Elbow Connector 53">
              <a:extLst>
                <a:ext uri="{FF2B5EF4-FFF2-40B4-BE49-F238E27FC236}">
                  <a16:creationId xmlns:a16="http://schemas.microsoft.com/office/drawing/2014/main" id="{68362E48-395F-44C3-A995-9BC2A8C2EFBD}"/>
                </a:ext>
              </a:extLst>
            </p:cNvPr>
            <p:cNvCxnSpPr>
              <a:cxnSpLocks/>
              <a:stCxn id="17" idx="2"/>
              <a:endCxn id="22" idx="0"/>
            </p:cNvCxnSpPr>
            <p:nvPr/>
          </p:nvCxnSpPr>
          <p:spPr>
            <a:xfrm rot="5400000">
              <a:off x="735508" y="3900052"/>
              <a:ext cx="2607096" cy="71687"/>
            </a:xfrm>
            <a:prstGeom prst="bentConnector3">
              <a:avLst>
                <a:gd name="adj1" fmla="val 50000"/>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7778B0-F2BF-45B1-96E0-FF24D87CC3AC}"/>
                </a:ext>
              </a:extLst>
            </p:cNvPr>
            <p:cNvSpPr txBox="1"/>
            <p:nvPr/>
          </p:nvSpPr>
          <p:spPr>
            <a:xfrm>
              <a:off x="2759246" y="1235455"/>
              <a:ext cx="1635225" cy="433531"/>
            </a:xfrm>
            <a:prstGeom prst="chevron">
              <a:avLst>
                <a:gd name="adj" fmla="val 31631"/>
              </a:avLst>
            </a:prstGeom>
            <a:solidFill>
              <a:schemeClr val="bg1">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Noto Sans" panose="020B0502040504020204" pitchFamily="34" charset="0"/>
                  <a:ea typeface="Noto Sans" panose="020B0502040504020204" pitchFamily="34" charset="0"/>
                  <a:cs typeface="Noto Sans" panose="020B0502040504020204" pitchFamily="34" charset="0"/>
                </a:rPr>
                <a:t>Collaborative development</a:t>
              </a:r>
            </a:p>
          </p:txBody>
        </p:sp>
        <p:sp>
          <p:nvSpPr>
            <p:cNvPr id="20" name="TextBox 19">
              <a:extLst>
                <a:ext uri="{FF2B5EF4-FFF2-40B4-BE49-F238E27FC236}">
                  <a16:creationId xmlns:a16="http://schemas.microsoft.com/office/drawing/2014/main" id="{2A59562A-D4A7-49DC-9DC8-F9C01AE88DCF}"/>
                </a:ext>
              </a:extLst>
            </p:cNvPr>
            <p:cNvSpPr txBox="1"/>
            <p:nvPr/>
          </p:nvSpPr>
          <p:spPr>
            <a:xfrm>
              <a:off x="4358652" y="1235455"/>
              <a:ext cx="1634269" cy="429773"/>
            </a:xfrm>
            <a:prstGeom prst="chevron">
              <a:avLst>
                <a:gd name="adj" fmla="val 31631"/>
              </a:avLst>
            </a:prstGeom>
            <a:solidFill>
              <a:schemeClr val="bg1">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Noto Sans" panose="020B0502040504020204" pitchFamily="34" charset="0"/>
                  <a:ea typeface="Noto Sans" panose="020B0502040504020204" pitchFamily="34" charset="0"/>
                  <a:cs typeface="Noto Sans" panose="020B0502040504020204" pitchFamily="34" charset="0"/>
                </a:rPr>
                <a:t>Decision</a:t>
              </a:r>
            </a:p>
          </p:txBody>
        </p:sp>
        <p:sp>
          <p:nvSpPr>
            <p:cNvPr id="21" name="TextBox 20">
              <a:extLst>
                <a:ext uri="{FF2B5EF4-FFF2-40B4-BE49-F238E27FC236}">
                  <a16:creationId xmlns:a16="http://schemas.microsoft.com/office/drawing/2014/main" id="{F73E32D2-84AE-4B4A-9575-90EFB81A6FC2}"/>
                </a:ext>
              </a:extLst>
            </p:cNvPr>
            <p:cNvSpPr txBox="1"/>
            <p:nvPr/>
          </p:nvSpPr>
          <p:spPr>
            <a:xfrm>
              <a:off x="5957980" y="1236887"/>
              <a:ext cx="1763044" cy="428341"/>
            </a:xfrm>
            <a:prstGeom prst="chevron">
              <a:avLst>
                <a:gd name="adj" fmla="val 31631"/>
              </a:avLst>
            </a:prstGeom>
            <a:solidFill>
              <a:schemeClr val="bg1">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Noto Sans" panose="020B0502040504020204" pitchFamily="34" charset="0"/>
                  <a:ea typeface="Noto Sans" panose="020B0502040504020204" pitchFamily="34" charset="0"/>
                  <a:cs typeface="Noto Sans" panose="020B0502040504020204" pitchFamily="34" charset="0"/>
                </a:rPr>
                <a:t>Implementation &amp; communication</a:t>
              </a:r>
            </a:p>
          </p:txBody>
        </p:sp>
        <p:sp>
          <p:nvSpPr>
            <p:cNvPr id="22" name="Oval 21">
              <a:extLst>
                <a:ext uri="{FF2B5EF4-FFF2-40B4-BE49-F238E27FC236}">
                  <a16:creationId xmlns:a16="http://schemas.microsoft.com/office/drawing/2014/main" id="{9BCD5CD3-9A31-4C6F-B1F0-806D6315072B}"/>
                </a:ext>
              </a:extLst>
            </p:cNvPr>
            <p:cNvSpPr/>
            <p:nvPr/>
          </p:nvSpPr>
          <p:spPr>
            <a:xfrm>
              <a:off x="1371975" y="5239443"/>
              <a:ext cx="1262474" cy="1208959"/>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The idea is inputted and visible for all</a:t>
              </a:r>
              <a:endParaRPr lang="en-US" sz="10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endParaRPr>
            </a:p>
          </p:txBody>
        </p:sp>
        <p:sp>
          <p:nvSpPr>
            <p:cNvPr id="23" name="Oval 22">
              <a:extLst>
                <a:ext uri="{FF2B5EF4-FFF2-40B4-BE49-F238E27FC236}">
                  <a16:creationId xmlns:a16="http://schemas.microsoft.com/office/drawing/2014/main" id="{B72C6DF6-DC3F-408D-BFF2-98D2E7FC5B66}"/>
                </a:ext>
              </a:extLst>
            </p:cNvPr>
            <p:cNvSpPr/>
            <p:nvPr/>
          </p:nvSpPr>
          <p:spPr>
            <a:xfrm>
              <a:off x="2938041" y="5236507"/>
              <a:ext cx="1262473" cy="1208958"/>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rtl="0"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Comments and likes are gathered</a:t>
              </a:r>
            </a:p>
          </p:txBody>
        </p:sp>
        <p:sp>
          <p:nvSpPr>
            <p:cNvPr id="24" name="Oval 23">
              <a:extLst>
                <a:ext uri="{FF2B5EF4-FFF2-40B4-BE49-F238E27FC236}">
                  <a16:creationId xmlns:a16="http://schemas.microsoft.com/office/drawing/2014/main" id="{CC1D5407-3E2A-476A-8385-3970B1CC478C}"/>
                </a:ext>
              </a:extLst>
            </p:cNvPr>
            <p:cNvSpPr/>
            <p:nvPr/>
          </p:nvSpPr>
          <p:spPr>
            <a:xfrm>
              <a:off x="4365570" y="5236506"/>
              <a:ext cx="1265540" cy="1211895"/>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rtl="0"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The status is changed and description updated</a:t>
              </a:r>
            </a:p>
          </p:txBody>
        </p:sp>
        <p:sp>
          <p:nvSpPr>
            <p:cNvPr id="25" name="Oval 24">
              <a:extLst>
                <a:ext uri="{FF2B5EF4-FFF2-40B4-BE49-F238E27FC236}">
                  <a16:creationId xmlns:a16="http://schemas.microsoft.com/office/drawing/2014/main" id="{888F2ADC-55D8-4778-B68A-84761393AF85}"/>
                </a:ext>
              </a:extLst>
            </p:cNvPr>
            <p:cNvSpPr/>
            <p:nvPr/>
          </p:nvSpPr>
          <p:spPr>
            <a:xfrm>
              <a:off x="6263261" y="5256026"/>
              <a:ext cx="1203913" cy="1152880"/>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rtl="0"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The development of the idea is updated</a:t>
              </a:r>
            </a:p>
          </p:txBody>
        </p:sp>
        <p:sp>
          <p:nvSpPr>
            <p:cNvPr id="26" name="Rounded Rectangle 65">
              <a:extLst>
                <a:ext uri="{FF2B5EF4-FFF2-40B4-BE49-F238E27FC236}">
                  <a16:creationId xmlns:a16="http://schemas.microsoft.com/office/drawing/2014/main" id="{5DB4B2CB-8AE9-4996-99B0-09D2F0C89EF5}"/>
                </a:ext>
              </a:extLst>
            </p:cNvPr>
            <p:cNvSpPr/>
            <p:nvPr/>
          </p:nvSpPr>
          <p:spPr>
            <a:xfrm>
              <a:off x="7814800" y="1785542"/>
              <a:ext cx="1195268" cy="887368"/>
            </a:xfrm>
            <a:prstGeom prst="roundRect">
              <a:avLst>
                <a:gd name="adj" fmla="val 50000"/>
              </a:avLst>
            </a:prstGeom>
            <a:solidFill>
              <a:srgbClr val="0D3C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000" dirty="0">
                  <a:solidFill>
                    <a:schemeClr val="bg1"/>
                  </a:solidFill>
                  <a:latin typeface="Noto Sans" panose="020B0502040504020204" pitchFamily="34" charset="0"/>
                  <a:ea typeface="Noto Sans" panose="020B0502040504020204" pitchFamily="34" charset="0"/>
                  <a:cs typeface="Noto Sans" panose="020B0502040504020204" pitchFamily="34" charset="0"/>
                </a:rPr>
                <a:t>Idea is archived for possible later use</a:t>
              </a:r>
            </a:p>
          </p:txBody>
        </p:sp>
        <p:sp>
          <p:nvSpPr>
            <p:cNvPr id="27" name="TextBox 26">
              <a:extLst>
                <a:ext uri="{FF2B5EF4-FFF2-40B4-BE49-F238E27FC236}">
                  <a16:creationId xmlns:a16="http://schemas.microsoft.com/office/drawing/2014/main" id="{B7AFD1E2-F3A0-44FB-8B43-B17E2D70C901}"/>
                </a:ext>
              </a:extLst>
            </p:cNvPr>
            <p:cNvSpPr txBox="1"/>
            <p:nvPr/>
          </p:nvSpPr>
          <p:spPr>
            <a:xfrm>
              <a:off x="7670378" y="1235455"/>
              <a:ext cx="1403701" cy="429773"/>
            </a:xfrm>
            <a:prstGeom prst="chevron">
              <a:avLst>
                <a:gd name="adj" fmla="val 31631"/>
              </a:avLst>
            </a:prstGeom>
            <a:solidFill>
              <a:schemeClr val="bg1">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Noto Sans" panose="020B0502040504020204" pitchFamily="34" charset="0"/>
                  <a:ea typeface="Noto Sans" panose="020B0502040504020204" pitchFamily="34" charset="0"/>
                  <a:cs typeface="Noto Sans" panose="020B0502040504020204" pitchFamily="34" charset="0"/>
                </a:rPr>
                <a:t>Result</a:t>
              </a:r>
            </a:p>
          </p:txBody>
        </p:sp>
        <p:sp>
          <p:nvSpPr>
            <p:cNvPr id="28" name="Rounded Rectangle 67">
              <a:extLst>
                <a:ext uri="{FF2B5EF4-FFF2-40B4-BE49-F238E27FC236}">
                  <a16:creationId xmlns:a16="http://schemas.microsoft.com/office/drawing/2014/main" id="{14868F21-7902-48BE-9604-F66608FA10C0}"/>
                </a:ext>
              </a:extLst>
            </p:cNvPr>
            <p:cNvSpPr/>
            <p:nvPr/>
          </p:nvSpPr>
          <p:spPr>
            <a:xfrm>
              <a:off x="2836514" y="1974450"/>
              <a:ext cx="1316113"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The idea is </a:t>
              </a:r>
              <a:r>
                <a:rPr lang="en-GB" sz="900" b="1" dirty="0">
                  <a:solidFill>
                    <a:schemeClr val="bg1"/>
                  </a:solidFill>
                  <a:latin typeface="Noto Sans" panose="020B0502040504020204" pitchFamily="34" charset="0"/>
                  <a:ea typeface="Noto Sans" panose="020B0502040504020204" pitchFamily="34" charset="0"/>
                  <a:cs typeface="Noto Sans" panose="020B0502040504020204" pitchFamily="34" charset="0"/>
                </a:rPr>
                <a:t>developed </a:t>
              </a: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amongst the employees in an iterative manner</a:t>
              </a:r>
            </a:p>
          </p:txBody>
        </p:sp>
        <p:cxnSp>
          <p:nvCxnSpPr>
            <p:cNvPr id="29" name="Elbow Connector 68">
              <a:extLst>
                <a:ext uri="{FF2B5EF4-FFF2-40B4-BE49-F238E27FC236}">
                  <a16:creationId xmlns:a16="http://schemas.microsoft.com/office/drawing/2014/main" id="{4AC58726-4158-4B89-B01C-304177452C0B}"/>
                </a:ext>
              </a:extLst>
            </p:cNvPr>
            <p:cNvCxnSpPr>
              <a:cxnSpLocks/>
              <a:stCxn id="22" idx="7"/>
            </p:cNvCxnSpPr>
            <p:nvPr/>
          </p:nvCxnSpPr>
          <p:spPr>
            <a:xfrm rot="5400000" flipH="1" flipV="1">
              <a:off x="1504663" y="3617750"/>
              <a:ext cx="2743643" cy="853841"/>
            </a:xfrm>
            <a:prstGeom prst="bentConnector3">
              <a:avLst>
                <a:gd name="adj1" fmla="val 50000"/>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0" name="Rounded Rectangle 79">
              <a:extLst>
                <a:ext uri="{FF2B5EF4-FFF2-40B4-BE49-F238E27FC236}">
                  <a16:creationId xmlns:a16="http://schemas.microsoft.com/office/drawing/2014/main" id="{2DEF2097-D7A6-49E3-A8B3-24BE9CCDDA79}"/>
                </a:ext>
              </a:extLst>
            </p:cNvPr>
            <p:cNvSpPr/>
            <p:nvPr/>
          </p:nvSpPr>
          <p:spPr>
            <a:xfrm>
              <a:off x="2187031" y="2790698"/>
              <a:ext cx="1031611" cy="668960"/>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An </a:t>
              </a:r>
              <a:r>
                <a:rPr lang="en-GB" sz="900" b="1" dirty="0">
                  <a:solidFill>
                    <a:schemeClr val="bg1"/>
                  </a:solidFill>
                  <a:latin typeface="Noto Sans" panose="020B0502040504020204" pitchFamily="34" charset="0"/>
                  <a:ea typeface="Noto Sans" panose="020B0502040504020204" pitchFamily="34" charset="0"/>
                  <a:cs typeface="Noto Sans" panose="020B0502040504020204" pitchFamily="34" charset="0"/>
                </a:rPr>
                <a:t>email notification </a:t>
              </a: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is sent automatically</a:t>
              </a:r>
            </a:p>
          </p:txBody>
        </p:sp>
        <p:cxnSp>
          <p:nvCxnSpPr>
            <p:cNvPr id="31" name="Elbow Connector 86">
              <a:extLst>
                <a:ext uri="{FF2B5EF4-FFF2-40B4-BE49-F238E27FC236}">
                  <a16:creationId xmlns:a16="http://schemas.microsoft.com/office/drawing/2014/main" id="{64FF13A8-1FD9-484E-AD45-91DDA5C3CD55}"/>
                </a:ext>
              </a:extLst>
            </p:cNvPr>
            <p:cNvCxnSpPr/>
            <p:nvPr/>
          </p:nvCxnSpPr>
          <p:spPr>
            <a:xfrm rot="16200000" flipV="1">
              <a:off x="2430290" y="3743637"/>
              <a:ext cx="569417" cy="1460"/>
            </a:xfrm>
            <a:prstGeom prst="bentConnector3">
              <a:avLst>
                <a:gd name="adj1" fmla="val 50000"/>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CD1F0D9-8FA8-4A0B-8579-FFCE7C00F15A}"/>
                </a:ext>
              </a:extLst>
            </p:cNvPr>
            <p:cNvCxnSpPr/>
            <p:nvPr/>
          </p:nvCxnSpPr>
          <p:spPr>
            <a:xfrm flipH="1">
              <a:off x="3560975" y="2642499"/>
              <a:ext cx="4785" cy="2596945"/>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1AFF2A4-3AC3-4423-B0BB-EFB6E8E62FE0}"/>
                </a:ext>
              </a:extLst>
            </p:cNvPr>
            <p:cNvCxnSpPr/>
            <p:nvPr/>
          </p:nvCxnSpPr>
          <p:spPr>
            <a:xfrm flipV="1">
              <a:off x="3227248" y="3125178"/>
              <a:ext cx="348402" cy="0"/>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Rounded Rectangle 118">
              <a:extLst>
                <a:ext uri="{FF2B5EF4-FFF2-40B4-BE49-F238E27FC236}">
                  <a16:creationId xmlns:a16="http://schemas.microsoft.com/office/drawing/2014/main" id="{163AA2DA-17E0-47E1-9106-0D5CB73DFD28}"/>
                </a:ext>
              </a:extLst>
            </p:cNvPr>
            <p:cNvSpPr/>
            <p:nvPr/>
          </p:nvSpPr>
          <p:spPr>
            <a:xfrm>
              <a:off x="4394471" y="3607383"/>
              <a:ext cx="1349266"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b="1" dirty="0">
                  <a:solidFill>
                    <a:schemeClr val="bg1"/>
                  </a:solidFill>
                  <a:latin typeface="Noto Sans" panose="020B0502040504020204" pitchFamily="34" charset="0"/>
                  <a:ea typeface="Noto Sans" panose="020B0502040504020204" pitchFamily="34" charset="0"/>
                  <a:cs typeface="Noto Sans" panose="020B0502040504020204" pitchFamily="34" charset="0"/>
                </a:rPr>
                <a:t>Go/no-go decision </a:t>
              </a: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made on the developed idea in a recurring meeting</a:t>
              </a:r>
            </a:p>
          </p:txBody>
        </p:sp>
        <p:cxnSp>
          <p:nvCxnSpPr>
            <p:cNvPr id="35" name="Elbow Connector 119">
              <a:extLst>
                <a:ext uri="{FF2B5EF4-FFF2-40B4-BE49-F238E27FC236}">
                  <a16:creationId xmlns:a16="http://schemas.microsoft.com/office/drawing/2014/main" id="{64E7C23D-6778-49E4-9307-7925478A9F50}"/>
                </a:ext>
              </a:extLst>
            </p:cNvPr>
            <p:cNvCxnSpPr>
              <a:cxnSpLocks/>
              <a:stCxn id="23" idx="7"/>
              <a:endCxn id="34" idx="1"/>
            </p:cNvCxnSpPr>
            <p:nvPr/>
          </p:nvCxnSpPr>
          <p:spPr>
            <a:xfrm rot="5400000" flipH="1" flipV="1">
              <a:off x="3467378" y="4486462"/>
              <a:ext cx="1475344" cy="378842"/>
            </a:xfrm>
            <a:prstGeom prst="bentConnector2">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Rounded Rectangle 122">
              <a:extLst>
                <a:ext uri="{FF2B5EF4-FFF2-40B4-BE49-F238E27FC236}">
                  <a16:creationId xmlns:a16="http://schemas.microsoft.com/office/drawing/2014/main" id="{4B3DF2C6-E153-4D3E-9B10-1EFB94A6D2BE}"/>
                </a:ext>
              </a:extLst>
            </p:cNvPr>
            <p:cNvSpPr/>
            <p:nvPr/>
          </p:nvSpPr>
          <p:spPr>
            <a:xfrm>
              <a:off x="4394471" y="4503179"/>
              <a:ext cx="1349266" cy="525019"/>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A group or person is </a:t>
              </a:r>
              <a:r>
                <a:rPr lang="en-GB" sz="900" b="1" dirty="0">
                  <a:solidFill>
                    <a:schemeClr val="bg1"/>
                  </a:solidFill>
                  <a:latin typeface="Noto Sans" panose="020B0502040504020204" pitchFamily="34" charset="0"/>
                  <a:ea typeface="Noto Sans" panose="020B0502040504020204" pitchFamily="34" charset="0"/>
                  <a:cs typeface="Noto Sans" panose="020B0502040504020204" pitchFamily="34" charset="0"/>
                </a:rPr>
                <a:t>assigned </a:t>
              </a: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to carry out the implementation</a:t>
              </a:r>
            </a:p>
          </p:txBody>
        </p:sp>
        <p:cxnSp>
          <p:nvCxnSpPr>
            <p:cNvPr id="37" name="Straight Arrow Connector 36">
              <a:extLst>
                <a:ext uri="{FF2B5EF4-FFF2-40B4-BE49-F238E27FC236}">
                  <a16:creationId xmlns:a16="http://schemas.microsoft.com/office/drawing/2014/main" id="{6192DC1E-966F-46DF-B9E3-16E7C8F615B7}"/>
                </a:ext>
              </a:extLst>
            </p:cNvPr>
            <p:cNvCxnSpPr>
              <a:stCxn id="34" idx="2"/>
            </p:cNvCxnSpPr>
            <p:nvPr/>
          </p:nvCxnSpPr>
          <p:spPr>
            <a:xfrm>
              <a:off x="5069104" y="4269038"/>
              <a:ext cx="0" cy="255584"/>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026A3F8-D577-4E4A-A918-FE6A7B9CEEA5}"/>
                </a:ext>
              </a:extLst>
            </p:cNvPr>
            <p:cNvCxnSpPr>
              <a:cxnSpLocks/>
              <a:stCxn id="36" idx="2"/>
              <a:endCxn id="24" idx="0"/>
            </p:cNvCxnSpPr>
            <p:nvPr/>
          </p:nvCxnSpPr>
          <p:spPr>
            <a:xfrm flipH="1">
              <a:off x="4998340" y="5028198"/>
              <a:ext cx="70764" cy="208308"/>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Rounded Rectangle 134">
              <a:extLst>
                <a:ext uri="{FF2B5EF4-FFF2-40B4-BE49-F238E27FC236}">
                  <a16:creationId xmlns:a16="http://schemas.microsoft.com/office/drawing/2014/main" id="{AFAEA1DB-6779-448E-B05F-0338B2A91042}"/>
                </a:ext>
              </a:extLst>
            </p:cNvPr>
            <p:cNvSpPr/>
            <p:nvPr/>
          </p:nvSpPr>
          <p:spPr>
            <a:xfrm>
              <a:off x="6289346" y="1970692"/>
              <a:ext cx="1209213"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Participants are </a:t>
              </a:r>
              <a:r>
                <a:rPr lang="en-GB" sz="900" b="1" dirty="0">
                  <a:solidFill>
                    <a:schemeClr val="bg1"/>
                  </a:solidFill>
                  <a:latin typeface="Noto Sans" panose="020B0502040504020204" pitchFamily="34" charset="0"/>
                  <a:ea typeface="Noto Sans" panose="020B0502040504020204" pitchFamily="34" charset="0"/>
                  <a:cs typeface="Noto Sans" panose="020B0502040504020204" pitchFamily="34" charset="0"/>
                </a:rPr>
                <a:t>automatically informed</a:t>
              </a:r>
            </a:p>
          </p:txBody>
        </p:sp>
        <p:cxnSp>
          <p:nvCxnSpPr>
            <p:cNvPr id="40" name="Straight Connector 39">
              <a:extLst>
                <a:ext uri="{FF2B5EF4-FFF2-40B4-BE49-F238E27FC236}">
                  <a16:creationId xmlns:a16="http://schemas.microsoft.com/office/drawing/2014/main" id="{9856AE9C-9981-461B-96F2-E701F76C1E0B}"/>
                </a:ext>
              </a:extLst>
            </p:cNvPr>
            <p:cNvCxnSpPr>
              <a:cxnSpLocks/>
              <a:stCxn id="24" idx="7"/>
            </p:cNvCxnSpPr>
            <p:nvPr/>
          </p:nvCxnSpPr>
          <p:spPr>
            <a:xfrm flipV="1">
              <a:off x="5445776" y="5392700"/>
              <a:ext cx="557723" cy="21284"/>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0E03727-865F-4936-A860-02F764767E8A}"/>
                </a:ext>
              </a:extLst>
            </p:cNvPr>
            <p:cNvCxnSpPr/>
            <p:nvPr/>
          </p:nvCxnSpPr>
          <p:spPr>
            <a:xfrm flipH="1">
              <a:off x="6003499" y="2301519"/>
              <a:ext cx="1606" cy="3091179"/>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C11A514-983D-44B9-8E49-C0D0263F82DF}"/>
                </a:ext>
              </a:extLst>
            </p:cNvPr>
            <p:cNvCxnSpPr>
              <a:endCxn id="39" idx="1"/>
            </p:cNvCxnSpPr>
            <p:nvPr/>
          </p:nvCxnSpPr>
          <p:spPr>
            <a:xfrm>
              <a:off x="5988749" y="2298687"/>
              <a:ext cx="300597" cy="2833"/>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Rounded Rectangle 144">
              <a:extLst>
                <a:ext uri="{FF2B5EF4-FFF2-40B4-BE49-F238E27FC236}">
                  <a16:creationId xmlns:a16="http://schemas.microsoft.com/office/drawing/2014/main" id="{4D570203-4B7A-467A-A1C2-64F6E47C033D}"/>
                </a:ext>
              </a:extLst>
            </p:cNvPr>
            <p:cNvSpPr/>
            <p:nvPr/>
          </p:nvSpPr>
          <p:spPr>
            <a:xfrm>
              <a:off x="6288995" y="4524622"/>
              <a:ext cx="1166218" cy="525019"/>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The status of the development is communicated</a:t>
              </a:r>
            </a:p>
          </p:txBody>
        </p:sp>
        <p:sp>
          <p:nvSpPr>
            <p:cNvPr id="44" name="Rounded Rectangle 145">
              <a:extLst>
                <a:ext uri="{FF2B5EF4-FFF2-40B4-BE49-F238E27FC236}">
                  <a16:creationId xmlns:a16="http://schemas.microsoft.com/office/drawing/2014/main" id="{82D532A1-B45A-471E-B864-E1294B67504D}"/>
                </a:ext>
              </a:extLst>
            </p:cNvPr>
            <p:cNvSpPr/>
            <p:nvPr/>
          </p:nvSpPr>
          <p:spPr>
            <a:xfrm>
              <a:off x="6288995" y="3606946"/>
              <a:ext cx="1179667"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Possible further decisions done when “gates” are reached</a:t>
              </a:r>
            </a:p>
          </p:txBody>
        </p:sp>
        <p:cxnSp>
          <p:nvCxnSpPr>
            <p:cNvPr id="45" name="Straight Arrow Connector 44">
              <a:extLst>
                <a:ext uri="{FF2B5EF4-FFF2-40B4-BE49-F238E27FC236}">
                  <a16:creationId xmlns:a16="http://schemas.microsoft.com/office/drawing/2014/main" id="{B8AF72BC-A7A2-4812-834B-560CCC708D54}"/>
                </a:ext>
              </a:extLst>
            </p:cNvPr>
            <p:cNvCxnSpPr/>
            <p:nvPr/>
          </p:nvCxnSpPr>
          <p:spPr>
            <a:xfrm>
              <a:off x="6005104" y="4787413"/>
              <a:ext cx="300597" cy="2833"/>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C1EEEFFB-F052-4805-A70C-D4589F4039A6}"/>
                </a:ext>
              </a:extLst>
            </p:cNvPr>
            <p:cNvCxnSpPr>
              <a:endCxn id="43" idx="0"/>
            </p:cNvCxnSpPr>
            <p:nvPr/>
          </p:nvCxnSpPr>
          <p:spPr>
            <a:xfrm>
              <a:off x="6872104" y="4268601"/>
              <a:ext cx="0" cy="256021"/>
            </a:xfrm>
            <a:prstGeom prst="straightConnector1">
              <a:avLst/>
            </a:prstGeom>
            <a:ln w="19050">
              <a:solidFill>
                <a:schemeClr val="tx1">
                  <a:lumMod val="50000"/>
                  <a:lumOff val="50000"/>
                </a:schemeClr>
              </a:solidFill>
              <a:prstDash val="sysDot"/>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365CE9CD-0A87-49CF-9778-207BDC87ECF4}"/>
                </a:ext>
              </a:extLst>
            </p:cNvPr>
            <p:cNvCxnSpPr/>
            <p:nvPr/>
          </p:nvCxnSpPr>
          <p:spPr>
            <a:xfrm>
              <a:off x="6866689" y="5042654"/>
              <a:ext cx="6007" cy="213372"/>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55CD4C8-1809-4E16-9D42-C475DC958625}"/>
                </a:ext>
              </a:extLst>
            </p:cNvPr>
            <p:cNvCxnSpPr>
              <a:cxnSpLocks/>
              <a:stCxn id="25" idx="7"/>
            </p:cNvCxnSpPr>
            <p:nvPr/>
          </p:nvCxnSpPr>
          <p:spPr>
            <a:xfrm flipV="1">
              <a:off x="7290865" y="5412219"/>
              <a:ext cx="302003" cy="12642"/>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7C0D8D6-C7A1-443B-8954-3E5320EE3AE9}"/>
                </a:ext>
              </a:extLst>
            </p:cNvPr>
            <p:cNvCxnSpPr/>
            <p:nvPr/>
          </p:nvCxnSpPr>
          <p:spPr>
            <a:xfrm flipH="1">
              <a:off x="7583410" y="4423195"/>
              <a:ext cx="5566" cy="996304"/>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9D9BB67-71C9-4387-83CA-2BECB70FE5E0}"/>
                </a:ext>
              </a:extLst>
            </p:cNvPr>
            <p:cNvCxnSpPr>
              <a:cxnSpLocks/>
              <a:endCxn id="55" idx="1"/>
            </p:cNvCxnSpPr>
            <p:nvPr/>
          </p:nvCxnSpPr>
          <p:spPr>
            <a:xfrm flipV="1">
              <a:off x="7588976" y="4229993"/>
              <a:ext cx="175763" cy="193202"/>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1" name="Elbow Connector 178">
              <a:extLst>
                <a:ext uri="{FF2B5EF4-FFF2-40B4-BE49-F238E27FC236}">
                  <a16:creationId xmlns:a16="http://schemas.microsoft.com/office/drawing/2014/main" id="{08D994F9-B86E-4966-A2F1-FCA963CB9380}"/>
                </a:ext>
              </a:extLst>
            </p:cNvPr>
            <p:cNvCxnSpPr>
              <a:stCxn id="34" idx="0"/>
              <a:endCxn id="26" idx="2"/>
            </p:cNvCxnSpPr>
            <p:nvPr/>
          </p:nvCxnSpPr>
          <p:spPr>
            <a:xfrm rot="5400000" flipH="1" flipV="1">
              <a:off x="6273533" y="1468482"/>
              <a:ext cx="934473" cy="3343330"/>
            </a:xfrm>
            <a:prstGeom prst="bentConnector3">
              <a:avLst>
                <a:gd name="adj1" fmla="val 50000"/>
              </a:avLst>
            </a:prstGeom>
            <a:ln w="19050">
              <a:solidFill>
                <a:schemeClr val="bg2">
                  <a:lumMod val="75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AAC15470-46E5-444E-9BD4-28797C536350}"/>
                </a:ext>
              </a:extLst>
            </p:cNvPr>
            <p:cNvSpPr txBox="1"/>
            <p:nvPr/>
          </p:nvSpPr>
          <p:spPr>
            <a:xfrm>
              <a:off x="6416922" y="2853015"/>
              <a:ext cx="829318" cy="2282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noAutofit/>
            </a:bodyPr>
            <a:lstStyle/>
            <a:p>
              <a:pPr algn="l" rtl="0" hangingPunct="0"/>
              <a:r>
                <a:rPr lang="en-US" sz="1050" dirty="0">
                  <a:solidFill>
                    <a:schemeClr val="bg2">
                      <a:lumMod val="75000"/>
                    </a:schemeClr>
                  </a:solidFill>
                  <a:latin typeface="Helvetica Neue" charset="0"/>
                  <a:ea typeface="Helvetica Neue" charset="0"/>
                  <a:cs typeface="Helvetica Neue" charset="0"/>
                  <a:sym typeface="Lato Regular"/>
                </a:rPr>
                <a:t>No-go decision</a:t>
              </a:r>
            </a:p>
          </p:txBody>
        </p:sp>
        <p:sp>
          <p:nvSpPr>
            <p:cNvPr id="53" name="Rounded Rectangle 38">
              <a:extLst>
                <a:ext uri="{FF2B5EF4-FFF2-40B4-BE49-F238E27FC236}">
                  <a16:creationId xmlns:a16="http://schemas.microsoft.com/office/drawing/2014/main" id="{7465F6DA-28C4-4CAA-A635-665FC58F29CC}"/>
                </a:ext>
              </a:extLst>
            </p:cNvPr>
            <p:cNvSpPr/>
            <p:nvPr/>
          </p:nvSpPr>
          <p:spPr>
            <a:xfrm>
              <a:off x="7772272" y="4447639"/>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Implementing in an existing project</a:t>
              </a:r>
            </a:p>
          </p:txBody>
        </p:sp>
        <p:sp>
          <p:nvSpPr>
            <p:cNvPr id="54" name="Rounded Rectangle 38">
              <a:extLst>
                <a:ext uri="{FF2B5EF4-FFF2-40B4-BE49-F238E27FC236}">
                  <a16:creationId xmlns:a16="http://schemas.microsoft.com/office/drawing/2014/main" id="{0CB4787A-CD70-4E17-AF9A-F0A85B76DC98}"/>
                </a:ext>
              </a:extLst>
            </p:cNvPr>
            <p:cNvSpPr/>
            <p:nvPr/>
          </p:nvSpPr>
          <p:spPr>
            <a:xfrm>
              <a:off x="7772273" y="4813271"/>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Implementing directly on business</a:t>
              </a:r>
            </a:p>
          </p:txBody>
        </p:sp>
        <p:sp>
          <p:nvSpPr>
            <p:cNvPr id="55" name="Rounded Rectangle 38">
              <a:extLst>
                <a:ext uri="{FF2B5EF4-FFF2-40B4-BE49-F238E27FC236}">
                  <a16:creationId xmlns:a16="http://schemas.microsoft.com/office/drawing/2014/main" id="{637BA060-485A-48B8-AE69-573FE5C48320}"/>
                </a:ext>
              </a:extLst>
            </p:cNvPr>
            <p:cNvSpPr/>
            <p:nvPr/>
          </p:nvSpPr>
          <p:spPr>
            <a:xfrm>
              <a:off x="7764739" y="4078012"/>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Noto Sans" panose="020B0502040504020204" pitchFamily="34" charset="0"/>
                  <a:ea typeface="Noto Sans" panose="020B0502040504020204" pitchFamily="34" charset="0"/>
                  <a:cs typeface="Noto Sans" panose="020B0502040504020204" pitchFamily="34" charset="0"/>
                </a:rPr>
                <a:t>Waiting decision from another issue</a:t>
              </a:r>
            </a:p>
          </p:txBody>
        </p:sp>
        <p:cxnSp>
          <p:nvCxnSpPr>
            <p:cNvPr id="56" name="Straight Arrow Connector 165">
              <a:extLst>
                <a:ext uri="{FF2B5EF4-FFF2-40B4-BE49-F238E27FC236}">
                  <a16:creationId xmlns:a16="http://schemas.microsoft.com/office/drawing/2014/main" id="{421A1D5F-7543-4919-9CC5-6E29CC99D677}"/>
                </a:ext>
              </a:extLst>
            </p:cNvPr>
            <p:cNvCxnSpPr>
              <a:endCxn id="53" idx="1"/>
            </p:cNvCxnSpPr>
            <p:nvPr/>
          </p:nvCxnSpPr>
          <p:spPr>
            <a:xfrm flipV="1">
              <a:off x="7579644" y="4599620"/>
              <a:ext cx="192628" cy="1460"/>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165">
              <a:extLst>
                <a:ext uri="{FF2B5EF4-FFF2-40B4-BE49-F238E27FC236}">
                  <a16:creationId xmlns:a16="http://schemas.microsoft.com/office/drawing/2014/main" id="{80752A62-922B-4B6B-B406-8D8462BA9F76}"/>
                </a:ext>
              </a:extLst>
            </p:cNvPr>
            <p:cNvCxnSpPr>
              <a:endCxn id="54" idx="1"/>
            </p:cNvCxnSpPr>
            <p:nvPr/>
          </p:nvCxnSpPr>
          <p:spPr>
            <a:xfrm flipV="1">
              <a:off x="7579644" y="4965252"/>
              <a:ext cx="192629" cy="6919"/>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165">
              <a:extLst>
                <a:ext uri="{FF2B5EF4-FFF2-40B4-BE49-F238E27FC236}">
                  <a16:creationId xmlns:a16="http://schemas.microsoft.com/office/drawing/2014/main" id="{CAE6D352-B1DC-4DDD-B6FD-EAFE7D2B4CBF}"/>
                </a:ext>
              </a:extLst>
            </p:cNvPr>
            <p:cNvCxnSpPr>
              <a:endCxn id="14" idx="1"/>
            </p:cNvCxnSpPr>
            <p:nvPr/>
          </p:nvCxnSpPr>
          <p:spPr>
            <a:xfrm flipV="1">
              <a:off x="7579644" y="5332667"/>
              <a:ext cx="192628" cy="7583"/>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165">
              <a:extLst>
                <a:ext uri="{FF2B5EF4-FFF2-40B4-BE49-F238E27FC236}">
                  <a16:creationId xmlns:a16="http://schemas.microsoft.com/office/drawing/2014/main" id="{05956C7C-72BE-4212-A35D-6636ACD8CA3D}"/>
                </a:ext>
              </a:extLst>
            </p:cNvPr>
            <p:cNvCxnSpPr/>
            <p:nvPr/>
          </p:nvCxnSpPr>
          <p:spPr>
            <a:xfrm flipH="1">
              <a:off x="7469001" y="3869321"/>
              <a:ext cx="966394" cy="262"/>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0" name="Suora yhdysviiva 109">
              <a:extLst>
                <a:ext uri="{FF2B5EF4-FFF2-40B4-BE49-F238E27FC236}">
                  <a16:creationId xmlns:a16="http://schemas.microsoft.com/office/drawing/2014/main" id="{EDB07501-EEA8-4FB4-8073-0DBAD42E0B90}"/>
                </a:ext>
              </a:extLst>
            </p:cNvPr>
            <p:cNvCxnSpPr>
              <a:cxnSpLocks/>
              <a:endCxn id="55" idx="0"/>
            </p:cNvCxnSpPr>
            <p:nvPr/>
          </p:nvCxnSpPr>
          <p:spPr>
            <a:xfrm>
              <a:off x="8435395" y="3869321"/>
              <a:ext cx="0" cy="208691"/>
            </a:xfrm>
            <a:prstGeom prst="line">
              <a:avLst/>
            </a:prstGeom>
            <a:noFill/>
            <a:ln w="19050" cap="flat">
              <a:solidFill>
                <a:schemeClr val="bg1">
                  <a:lumMod val="50000"/>
                </a:schemeClr>
              </a:solidFill>
              <a:prstDash val="solid"/>
              <a:bevel/>
            </a:ln>
            <a:effectLst/>
          </p:spPr>
          <p:style>
            <a:lnRef idx="0">
              <a:scrgbClr r="0" g="0" b="0"/>
            </a:lnRef>
            <a:fillRef idx="0">
              <a:scrgbClr r="0" g="0" b="0"/>
            </a:fillRef>
            <a:effectRef idx="0">
              <a:scrgbClr r="0" g="0" b="0"/>
            </a:effectRef>
            <a:fontRef idx="none"/>
          </p:style>
        </p:cxnSp>
      </p:grpSp>
      <p:sp>
        <p:nvSpPr>
          <p:cNvPr id="61" name="Rectangle 60">
            <a:extLst>
              <a:ext uri="{FF2B5EF4-FFF2-40B4-BE49-F238E27FC236}">
                <a16:creationId xmlns:a16="http://schemas.microsoft.com/office/drawing/2014/main" id="{11D74201-C04D-4A62-A857-4DD85E2847BB}"/>
              </a:ext>
            </a:extLst>
          </p:cNvPr>
          <p:cNvSpPr/>
          <p:nvPr/>
        </p:nvSpPr>
        <p:spPr>
          <a:xfrm>
            <a:off x="1332867" y="6455201"/>
            <a:ext cx="3310522" cy="261610"/>
          </a:xfrm>
          <a:prstGeom prst="rect">
            <a:avLst/>
          </a:prstGeom>
        </p:spPr>
        <p:txBody>
          <a:bodyPr wrap="none">
            <a:spAutoFit/>
          </a:bodyPr>
          <a:lstStyle/>
          <a:p>
            <a:pPr algn="ctr"/>
            <a:r>
              <a:rPr lang="en-US" sz="110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about The Centralized Model </a:t>
            </a:r>
            <a: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3"/>
              </a:rPr>
              <a:t>here</a:t>
            </a:r>
            <a: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  </a:t>
            </a:r>
          </a:p>
        </p:txBody>
      </p:sp>
    </p:spTree>
    <p:extLst>
      <p:ext uri="{BB962C8B-B14F-4D97-AF65-F5344CB8AC3E}">
        <p14:creationId xmlns:p14="http://schemas.microsoft.com/office/powerpoint/2010/main" val="405220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369216"/>
            <a:ext cx="9972947" cy="407987"/>
          </a:xfrm>
        </p:spPr>
        <p:txBody>
          <a:bodyPr/>
          <a:lstStyle/>
          <a:p>
            <a:r>
              <a:rPr lang="en-US" sz="2400" dirty="0">
                <a:solidFill>
                  <a:schemeClr val="tx1"/>
                </a:solidFill>
              </a:rPr>
              <a:t>The Decentralized Model</a:t>
            </a:r>
          </a:p>
        </p:txBody>
      </p:sp>
      <p:sp>
        <p:nvSpPr>
          <p:cNvPr id="5" name="Rectangle 4">
            <a:extLst>
              <a:ext uri="{FF2B5EF4-FFF2-40B4-BE49-F238E27FC236}">
                <a16:creationId xmlns:a16="http://schemas.microsoft.com/office/drawing/2014/main" id="{7D2D82CF-D538-4646-9AEA-6E3A8FDCC475}"/>
              </a:ext>
            </a:extLst>
          </p:cNvPr>
          <p:cNvSpPr/>
          <p:nvPr/>
        </p:nvSpPr>
        <p:spPr>
          <a:xfrm>
            <a:off x="1343472" y="6464589"/>
            <a:ext cx="3406692" cy="261610"/>
          </a:xfrm>
          <a:prstGeom prst="rect">
            <a:avLst/>
          </a:prstGeom>
        </p:spPr>
        <p:txBody>
          <a:bodyPr wrap="square">
            <a:spAutoFit/>
          </a:bodyPr>
          <a:lstStyle/>
          <a:p>
            <a:r>
              <a:rPr lang="en-US" sz="1100" dirty="0">
                <a:solidFill>
                  <a:schemeClr val="tx2">
                    <a:lumMod val="60000"/>
                    <a:lumOff val="40000"/>
                  </a:schemeClr>
                </a:solidFill>
                <a:latin typeface="+mj-lt"/>
                <a:ea typeface="Noto Sans" panose="020B0502040504020204" pitchFamily="34" charset="0"/>
                <a:cs typeface="Noto Sans" panose="020B0502040504020204" pitchFamily="34" charset="0"/>
              </a:rPr>
              <a:t>Read more a</a:t>
            </a:r>
            <a:r>
              <a:rPr lang="en-US" sz="110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bout The Decentralized Model </a:t>
            </a:r>
            <a: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hlinkClick r:id="rId3"/>
              </a:rPr>
              <a:t>here</a:t>
            </a:r>
            <a:r>
              <a:rPr lang="en-US" sz="1100" dirty="0">
                <a:solidFill>
                  <a:schemeClr val="bg1">
                    <a:lumMod val="65000"/>
                  </a:schemeClr>
                </a:solidFill>
                <a:latin typeface="Noto Sans" panose="020B0502040504020204" pitchFamily="34" charset="0"/>
                <a:ea typeface="Noto Sans" panose="020B0502040504020204" pitchFamily="34" charset="0"/>
                <a:cs typeface="Noto Sans" panose="020B0502040504020204" pitchFamily="34" charset="0"/>
              </a:rPr>
              <a:t>.</a:t>
            </a:r>
            <a: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  </a:t>
            </a:r>
          </a:p>
        </p:txBody>
      </p:sp>
      <p:grpSp>
        <p:nvGrpSpPr>
          <p:cNvPr id="61" name="Group 60">
            <a:extLst>
              <a:ext uri="{FF2B5EF4-FFF2-40B4-BE49-F238E27FC236}">
                <a16:creationId xmlns:a16="http://schemas.microsoft.com/office/drawing/2014/main" id="{FBD61F3B-AB6D-4E02-8608-87873B54E696}"/>
              </a:ext>
            </a:extLst>
          </p:cNvPr>
          <p:cNvGrpSpPr/>
          <p:nvPr/>
        </p:nvGrpSpPr>
        <p:grpSpPr>
          <a:xfrm>
            <a:off x="1343472" y="1085706"/>
            <a:ext cx="9029337" cy="5223611"/>
            <a:chOff x="85525" y="1229060"/>
            <a:chExt cx="9029337" cy="5223611"/>
          </a:xfrm>
        </p:grpSpPr>
        <p:sp>
          <p:nvSpPr>
            <p:cNvPr id="62" name="TextBox 61">
              <a:extLst>
                <a:ext uri="{FF2B5EF4-FFF2-40B4-BE49-F238E27FC236}">
                  <a16:creationId xmlns:a16="http://schemas.microsoft.com/office/drawing/2014/main" id="{692493A3-4394-4B2A-9A89-82CE1AD24CFC}"/>
                </a:ext>
              </a:extLst>
            </p:cNvPr>
            <p:cNvSpPr txBox="1"/>
            <p:nvPr/>
          </p:nvSpPr>
          <p:spPr>
            <a:xfrm>
              <a:off x="1269343" y="1229060"/>
              <a:ext cx="1532589" cy="439925"/>
            </a:xfrm>
            <a:prstGeom prst="chevron">
              <a:avLst>
                <a:gd name="adj" fmla="val 31631"/>
              </a:avLst>
            </a:prstGeom>
            <a:solidFill>
              <a:schemeClr val="bg2">
                <a:lumMod val="50000"/>
              </a:schemeClr>
            </a:solidFill>
          </p:spPr>
          <p:txBody>
            <a:bodyPr wrap="square" lIns="0" tIns="0" rIns="0" bIns="0" rtlCol="0" anchor="ctr">
              <a:noAutofit/>
            </a:bodyPr>
            <a:lstStyle/>
            <a:p>
              <a:pPr algn="ctr"/>
              <a:r>
                <a:rPr lang="en-GB" sz="1100" dirty="0">
                  <a:solidFill>
                    <a:schemeClr val="bg1"/>
                  </a:solidFill>
                  <a:latin typeface="+mj-lt"/>
                  <a:ea typeface="Helvetica Neue" charset="0"/>
                  <a:cs typeface="Helvetica Neue" charset="0"/>
                </a:rPr>
                <a:t>Idea is created</a:t>
              </a:r>
            </a:p>
          </p:txBody>
        </p:sp>
        <p:cxnSp>
          <p:nvCxnSpPr>
            <p:cNvPr id="63" name="Straight Connector 62">
              <a:extLst>
                <a:ext uri="{FF2B5EF4-FFF2-40B4-BE49-F238E27FC236}">
                  <a16:creationId xmlns:a16="http://schemas.microsoft.com/office/drawing/2014/main" id="{5DDEEC54-19F0-45F2-81BC-3C1F878E04D6}"/>
                </a:ext>
              </a:extLst>
            </p:cNvPr>
            <p:cNvCxnSpPr/>
            <p:nvPr/>
          </p:nvCxnSpPr>
          <p:spPr>
            <a:xfrm>
              <a:off x="569227" y="4346116"/>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986DC90F-40AE-4BDA-887B-4AD938AF3C17}"/>
                </a:ext>
              </a:extLst>
            </p:cNvPr>
            <p:cNvCxnSpPr/>
            <p:nvPr/>
          </p:nvCxnSpPr>
          <p:spPr>
            <a:xfrm>
              <a:off x="569227" y="5162365"/>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05FF698F-C20C-411B-9E63-D17B32B1B7DB}"/>
                </a:ext>
              </a:extLst>
            </p:cNvPr>
            <p:cNvCxnSpPr/>
            <p:nvPr/>
          </p:nvCxnSpPr>
          <p:spPr>
            <a:xfrm>
              <a:off x="569227" y="3529867"/>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2FA1B31B-93F9-4409-81C3-D72A7C5B8C3D}"/>
                </a:ext>
              </a:extLst>
            </p:cNvPr>
            <p:cNvSpPr txBox="1"/>
            <p:nvPr/>
          </p:nvSpPr>
          <p:spPr>
            <a:xfrm>
              <a:off x="86802" y="3570642"/>
              <a:ext cx="1663498" cy="734699"/>
            </a:xfrm>
            <a:prstGeom prst="rect">
              <a:avLst/>
            </a:prstGeom>
            <a:noFill/>
          </p:spPr>
          <p:txBody>
            <a:bodyPr wrap="square" rtlCol="0" anchor="ctr">
              <a:noAutofit/>
            </a:bodyPr>
            <a:lstStyle>
              <a:lvl1pPr>
                <a:defRPr sz="1200" b="1">
                  <a:latin typeface="+mn-lt"/>
                </a:defRPr>
              </a:lvl1pPr>
            </a:lstStyle>
            <a:p>
              <a:r>
                <a:rPr lang="en-GB"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Operative / Executive</a:t>
              </a:r>
            </a:p>
          </p:txBody>
        </p:sp>
        <p:sp>
          <p:nvSpPr>
            <p:cNvPr id="67" name="TextBox 66">
              <a:extLst>
                <a:ext uri="{FF2B5EF4-FFF2-40B4-BE49-F238E27FC236}">
                  <a16:creationId xmlns:a16="http://schemas.microsoft.com/office/drawing/2014/main" id="{6E573528-5109-4E2B-897A-F96BE4F27DD7}"/>
                </a:ext>
              </a:extLst>
            </p:cNvPr>
            <p:cNvSpPr txBox="1"/>
            <p:nvPr/>
          </p:nvSpPr>
          <p:spPr>
            <a:xfrm>
              <a:off x="85525" y="2750120"/>
              <a:ext cx="2011715" cy="734699"/>
            </a:xfrm>
            <a:prstGeom prst="rect">
              <a:avLst/>
            </a:prstGeom>
            <a:noFill/>
          </p:spPr>
          <p:txBody>
            <a:bodyPr wrap="square" rtlCol="0" anchor="ctr">
              <a:noAutofit/>
            </a:bodyPr>
            <a:lstStyle>
              <a:lvl1pPr>
                <a:defRPr sz="1200" b="1">
                  <a:latin typeface="+mn-lt"/>
                </a:defRPr>
              </a:lvl1pPr>
            </a:lstStyle>
            <a:p>
              <a:r>
                <a:rPr lang="en-GB" sz="11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Category Manager</a:t>
              </a:r>
              <a:br>
                <a:rPr lang="en-GB" sz="11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br>
              <a:r>
                <a:rPr lang="en-GB" sz="1000" b="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person responsible for a certain function or business area in the company</a:t>
              </a:r>
              <a:endParaRPr lang="en-GB" sz="1050" b="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8" name="TextBox 67">
              <a:extLst>
                <a:ext uri="{FF2B5EF4-FFF2-40B4-BE49-F238E27FC236}">
                  <a16:creationId xmlns:a16="http://schemas.microsoft.com/office/drawing/2014/main" id="{43D512C2-36C7-4340-B7FD-52E8B4229568}"/>
                </a:ext>
              </a:extLst>
            </p:cNvPr>
            <p:cNvSpPr txBox="1"/>
            <p:nvPr/>
          </p:nvSpPr>
          <p:spPr>
            <a:xfrm>
              <a:off x="86802" y="4377225"/>
              <a:ext cx="1663498" cy="734699"/>
            </a:xfrm>
            <a:prstGeom prst="rect">
              <a:avLst/>
            </a:prstGeom>
            <a:noFill/>
          </p:spPr>
          <p:txBody>
            <a:bodyPr wrap="square" rtlCol="0" anchor="ctr">
              <a:noAutofit/>
            </a:bodyPr>
            <a:lstStyle/>
            <a:p>
              <a:r>
                <a:rPr lang="en-GB" sz="12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Project Manager </a:t>
              </a:r>
              <a:r>
                <a:rPr lang="en-GB"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person responsible for the implementation</a:t>
              </a:r>
              <a:endParaRPr lang="en-GB" sz="12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9" name="TextBox 68">
              <a:extLst>
                <a:ext uri="{FF2B5EF4-FFF2-40B4-BE49-F238E27FC236}">
                  <a16:creationId xmlns:a16="http://schemas.microsoft.com/office/drawing/2014/main" id="{F02D1DB3-0E0B-45E3-8257-B474E3DF3EDA}"/>
                </a:ext>
              </a:extLst>
            </p:cNvPr>
            <p:cNvSpPr txBox="1"/>
            <p:nvPr/>
          </p:nvSpPr>
          <p:spPr>
            <a:xfrm>
              <a:off x="99502" y="5337158"/>
              <a:ext cx="1530198" cy="734699"/>
            </a:xfrm>
            <a:prstGeom prst="rect">
              <a:avLst/>
            </a:prstGeom>
            <a:noFill/>
          </p:spPr>
          <p:txBody>
            <a:bodyPr wrap="square" rtlCol="0" anchor="ctr">
              <a:noAutofit/>
            </a:bodyPr>
            <a:lstStyle/>
            <a:p>
              <a:r>
                <a:rPr lang="en-GB" sz="12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Ideation tool</a:t>
              </a:r>
            </a:p>
          </p:txBody>
        </p:sp>
        <p:sp>
          <p:nvSpPr>
            <p:cNvPr id="70" name="Rounded Rectangle 38">
              <a:extLst>
                <a:ext uri="{FF2B5EF4-FFF2-40B4-BE49-F238E27FC236}">
                  <a16:creationId xmlns:a16="http://schemas.microsoft.com/office/drawing/2014/main" id="{79266406-709A-49FD-8532-9F01CA443692}"/>
                </a:ext>
              </a:extLst>
            </p:cNvPr>
            <p:cNvSpPr/>
            <p:nvPr/>
          </p:nvSpPr>
          <p:spPr>
            <a:xfrm>
              <a:off x="7773550" y="5180686"/>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New project proposal</a:t>
              </a:r>
            </a:p>
          </p:txBody>
        </p:sp>
        <p:sp>
          <p:nvSpPr>
            <p:cNvPr id="71" name="TextBox 70">
              <a:extLst>
                <a:ext uri="{FF2B5EF4-FFF2-40B4-BE49-F238E27FC236}">
                  <a16:creationId xmlns:a16="http://schemas.microsoft.com/office/drawing/2014/main" id="{454A6DD2-8E0C-44FC-BB16-4D04FD4BE3D5}"/>
                </a:ext>
              </a:extLst>
            </p:cNvPr>
            <p:cNvSpPr txBox="1"/>
            <p:nvPr/>
          </p:nvSpPr>
          <p:spPr>
            <a:xfrm>
              <a:off x="99502" y="1938144"/>
              <a:ext cx="1530198" cy="734699"/>
            </a:xfrm>
            <a:prstGeom prst="rect">
              <a:avLst/>
            </a:prstGeom>
            <a:noFill/>
          </p:spPr>
          <p:txBody>
            <a:bodyPr wrap="square" rtlCol="0" anchor="ctr">
              <a:noAutofit/>
            </a:bodyPr>
            <a:lstStyle/>
            <a:p>
              <a:r>
                <a:rPr lang="en-GB" sz="12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Employee</a:t>
              </a:r>
            </a:p>
            <a:p>
              <a:r>
                <a:rPr lang="en-GB" sz="105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normal user</a:t>
              </a:r>
            </a:p>
          </p:txBody>
        </p:sp>
        <p:cxnSp>
          <p:nvCxnSpPr>
            <p:cNvPr id="72" name="Straight Connector 71">
              <a:extLst>
                <a:ext uri="{FF2B5EF4-FFF2-40B4-BE49-F238E27FC236}">
                  <a16:creationId xmlns:a16="http://schemas.microsoft.com/office/drawing/2014/main" id="{AB4CEBA7-48A2-440A-AD93-D29DAC3F6DFB}"/>
                </a:ext>
              </a:extLst>
            </p:cNvPr>
            <p:cNvCxnSpPr/>
            <p:nvPr/>
          </p:nvCxnSpPr>
          <p:spPr>
            <a:xfrm>
              <a:off x="569227" y="2713618"/>
              <a:ext cx="7272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3" name="Rounded Rectangle 50">
              <a:extLst>
                <a:ext uri="{FF2B5EF4-FFF2-40B4-BE49-F238E27FC236}">
                  <a16:creationId xmlns:a16="http://schemas.microsoft.com/office/drawing/2014/main" id="{61E86EE9-87CC-404A-9B34-D0110DF48917}"/>
                </a:ext>
              </a:extLst>
            </p:cNvPr>
            <p:cNvSpPr/>
            <p:nvPr/>
          </p:nvSpPr>
          <p:spPr>
            <a:xfrm>
              <a:off x="1559093" y="1974450"/>
              <a:ext cx="1031611" cy="657897"/>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New idea is born</a:t>
              </a:r>
            </a:p>
          </p:txBody>
        </p:sp>
        <p:cxnSp>
          <p:nvCxnSpPr>
            <p:cNvPr id="74" name="Elbow Connector 53">
              <a:extLst>
                <a:ext uri="{FF2B5EF4-FFF2-40B4-BE49-F238E27FC236}">
                  <a16:creationId xmlns:a16="http://schemas.microsoft.com/office/drawing/2014/main" id="{46791903-B4A0-4E86-9A19-864A06361EE8}"/>
                </a:ext>
              </a:extLst>
            </p:cNvPr>
            <p:cNvCxnSpPr>
              <a:cxnSpLocks/>
              <a:stCxn id="73" idx="2"/>
              <a:endCxn id="78" idx="0"/>
            </p:cNvCxnSpPr>
            <p:nvPr/>
          </p:nvCxnSpPr>
          <p:spPr>
            <a:xfrm rot="5400000">
              <a:off x="739489" y="3904033"/>
              <a:ext cx="2607096" cy="63725"/>
            </a:xfrm>
            <a:prstGeom prst="bentConnector3">
              <a:avLst>
                <a:gd name="adj1" fmla="val 50000"/>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CA10081-1F71-4030-9E4E-2E9050D2E167}"/>
                </a:ext>
              </a:extLst>
            </p:cNvPr>
            <p:cNvSpPr txBox="1"/>
            <p:nvPr/>
          </p:nvSpPr>
          <p:spPr>
            <a:xfrm>
              <a:off x="2759246" y="1235455"/>
              <a:ext cx="1635225" cy="433531"/>
            </a:xfrm>
            <a:prstGeom prst="chevron">
              <a:avLst>
                <a:gd name="adj" fmla="val 31631"/>
              </a:avLst>
            </a:prstGeom>
            <a:solidFill>
              <a:schemeClr val="bg2">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mj-lt"/>
                  <a:ea typeface="Helvetica Neue" charset="0"/>
                  <a:cs typeface="Helvetica Neue" charset="0"/>
                </a:rPr>
                <a:t>Collaborative development</a:t>
              </a:r>
            </a:p>
          </p:txBody>
        </p:sp>
        <p:sp>
          <p:nvSpPr>
            <p:cNvPr id="76" name="TextBox 75">
              <a:extLst>
                <a:ext uri="{FF2B5EF4-FFF2-40B4-BE49-F238E27FC236}">
                  <a16:creationId xmlns:a16="http://schemas.microsoft.com/office/drawing/2014/main" id="{81E6BA56-8463-4B79-88C8-7E68B21C4ABB}"/>
                </a:ext>
              </a:extLst>
            </p:cNvPr>
            <p:cNvSpPr txBox="1"/>
            <p:nvPr/>
          </p:nvSpPr>
          <p:spPr>
            <a:xfrm>
              <a:off x="4358652" y="1235455"/>
              <a:ext cx="1634269" cy="429773"/>
            </a:xfrm>
            <a:prstGeom prst="chevron">
              <a:avLst>
                <a:gd name="adj" fmla="val 31631"/>
              </a:avLst>
            </a:prstGeom>
            <a:solidFill>
              <a:schemeClr val="bg2">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mj-lt"/>
                  <a:ea typeface="Helvetica Neue" charset="0"/>
                  <a:cs typeface="Helvetica Neue" charset="0"/>
                </a:rPr>
                <a:t>Decision</a:t>
              </a:r>
            </a:p>
          </p:txBody>
        </p:sp>
        <p:sp>
          <p:nvSpPr>
            <p:cNvPr id="77" name="TextBox 76">
              <a:extLst>
                <a:ext uri="{FF2B5EF4-FFF2-40B4-BE49-F238E27FC236}">
                  <a16:creationId xmlns:a16="http://schemas.microsoft.com/office/drawing/2014/main" id="{D63D6653-926E-4AA3-8638-A0380AFCABB2}"/>
                </a:ext>
              </a:extLst>
            </p:cNvPr>
            <p:cNvSpPr txBox="1"/>
            <p:nvPr/>
          </p:nvSpPr>
          <p:spPr>
            <a:xfrm>
              <a:off x="5957980" y="1236887"/>
              <a:ext cx="1763044" cy="428341"/>
            </a:xfrm>
            <a:prstGeom prst="chevron">
              <a:avLst>
                <a:gd name="adj" fmla="val 31631"/>
              </a:avLst>
            </a:prstGeom>
            <a:solidFill>
              <a:schemeClr val="bg2">
                <a:lumMod val="50000"/>
              </a:schemeClr>
            </a:solidFill>
          </p:spPr>
          <p:txBody>
            <a:bodyPr wrap="square" lIns="0" tIns="0" rIns="0" bIns="0" rtlCol="0" anchor="ctr">
              <a:noAutofit/>
            </a:bodyPr>
            <a:lstStyle>
              <a:lvl1pPr algn="ctr">
                <a:defRPr sz="1400" b="1">
                  <a:solidFill>
                    <a:schemeClr val="bg1"/>
                  </a:solidFill>
                </a:defRPr>
              </a:lvl1pPr>
            </a:lstStyle>
            <a:p>
              <a:r>
                <a:rPr lang="en-GB" sz="1100" b="0" dirty="0">
                  <a:latin typeface="+mj-lt"/>
                  <a:ea typeface="Helvetica Neue" charset="0"/>
                  <a:cs typeface="Helvetica Neue" charset="0"/>
                </a:rPr>
                <a:t>Implementation &amp; communication</a:t>
              </a:r>
            </a:p>
          </p:txBody>
        </p:sp>
        <p:sp>
          <p:nvSpPr>
            <p:cNvPr id="78" name="Oval 77">
              <a:extLst>
                <a:ext uri="{FF2B5EF4-FFF2-40B4-BE49-F238E27FC236}">
                  <a16:creationId xmlns:a16="http://schemas.microsoft.com/office/drawing/2014/main" id="{6F55212C-8437-43C5-8C27-53F718369C0A}"/>
                </a:ext>
              </a:extLst>
            </p:cNvPr>
            <p:cNvSpPr/>
            <p:nvPr/>
          </p:nvSpPr>
          <p:spPr>
            <a:xfrm>
              <a:off x="1387900" y="5239443"/>
              <a:ext cx="1246548" cy="1193708"/>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marL="0" marR="0" indent="0" algn="ctr" defTabSz="914400" rtl="0" fontAlgn="auto" hangingPunct="0">
                <a:lnSpc>
                  <a:spcPct val="100000"/>
                </a:lnSpc>
                <a:spcBef>
                  <a:spcPts val="0"/>
                </a:spcBef>
                <a:spcAft>
                  <a:spcPts val="0"/>
                </a:spcAft>
                <a:buClrTx/>
                <a:buSzTx/>
                <a:buFontTx/>
                <a:buNone/>
                <a:tabLst/>
              </a:pPr>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The idea is inputted and visible for all</a:t>
              </a:r>
              <a:endParaRPr kumimoji="0" lang="en-US" sz="1000" b="0" i="0" u="none" strike="noStrike" cap="none" spc="0" normalizeH="0" baseline="0" dirty="0">
                <a:ln>
                  <a:noFill/>
                </a:ln>
                <a:solidFill>
                  <a:schemeClr val="bg1"/>
                </a:solidFill>
                <a:effectLst/>
                <a:uFillTx/>
                <a:latin typeface="Noto Sans" panose="020B0502040504020204" pitchFamily="34" charset="0"/>
                <a:ea typeface="Noto Sans" panose="020B0502040504020204" pitchFamily="34" charset="0"/>
                <a:cs typeface="Noto Sans" panose="020B0502040504020204" pitchFamily="34" charset="0"/>
                <a:sym typeface="Avenir Book"/>
              </a:endParaRPr>
            </a:p>
          </p:txBody>
        </p:sp>
        <p:sp>
          <p:nvSpPr>
            <p:cNvPr id="79" name="Oval 78">
              <a:extLst>
                <a:ext uri="{FF2B5EF4-FFF2-40B4-BE49-F238E27FC236}">
                  <a16:creationId xmlns:a16="http://schemas.microsoft.com/office/drawing/2014/main" id="{FA4D7A89-DC00-4AC4-B042-5B1107AFF58F}"/>
                </a:ext>
              </a:extLst>
            </p:cNvPr>
            <p:cNvSpPr/>
            <p:nvPr/>
          </p:nvSpPr>
          <p:spPr>
            <a:xfrm>
              <a:off x="2950899" y="5236507"/>
              <a:ext cx="1249615" cy="1196645"/>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rtl="0"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Comments and likes are gathered</a:t>
              </a:r>
            </a:p>
          </p:txBody>
        </p:sp>
        <p:sp>
          <p:nvSpPr>
            <p:cNvPr id="80" name="Oval 79">
              <a:extLst>
                <a:ext uri="{FF2B5EF4-FFF2-40B4-BE49-F238E27FC236}">
                  <a16:creationId xmlns:a16="http://schemas.microsoft.com/office/drawing/2014/main" id="{DFD1674B-EF03-43CA-A086-24C4A171A702}"/>
                </a:ext>
              </a:extLst>
            </p:cNvPr>
            <p:cNvSpPr/>
            <p:nvPr/>
          </p:nvSpPr>
          <p:spPr>
            <a:xfrm>
              <a:off x="4369920" y="5236507"/>
              <a:ext cx="1249615" cy="1196645"/>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rtl="0"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The status is changed and it’s description updated</a:t>
              </a:r>
            </a:p>
          </p:txBody>
        </p:sp>
        <p:sp>
          <p:nvSpPr>
            <p:cNvPr id="81" name="Oval 80">
              <a:extLst>
                <a:ext uri="{FF2B5EF4-FFF2-40B4-BE49-F238E27FC236}">
                  <a16:creationId xmlns:a16="http://schemas.microsoft.com/office/drawing/2014/main" id="{8EC85423-0041-4C3B-B541-9F5E822CEF0F}"/>
                </a:ext>
              </a:extLst>
            </p:cNvPr>
            <p:cNvSpPr/>
            <p:nvPr/>
          </p:nvSpPr>
          <p:spPr>
            <a:xfrm>
              <a:off x="6217559" y="5256026"/>
              <a:ext cx="1249615" cy="1196645"/>
            </a:xfrm>
            <a:prstGeom prst="ellipse">
              <a:avLst/>
            </a:prstGeom>
            <a:solidFill>
              <a:srgbClr val="33DB87"/>
            </a:solidFill>
            <a:ln w="9525"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noAutofit/>
            </a:bodyPr>
            <a:lstStyle/>
            <a:p>
              <a:pPr algn="ctr" rtl="0" hangingPunct="0"/>
              <a:r>
                <a:rPr lang="en-US" sz="900" dirty="0">
                  <a:solidFill>
                    <a:schemeClr val="bg1"/>
                  </a:solidFill>
                  <a:latin typeface="Noto Sans" panose="020B0502040504020204" pitchFamily="34" charset="0"/>
                  <a:ea typeface="Noto Sans" panose="020B0502040504020204" pitchFamily="34" charset="0"/>
                  <a:cs typeface="Noto Sans" panose="020B0502040504020204" pitchFamily="34" charset="0"/>
                  <a:sym typeface="Avenir Book"/>
                </a:rPr>
                <a:t>The development of the idea is updated</a:t>
              </a:r>
            </a:p>
          </p:txBody>
        </p:sp>
        <p:sp>
          <p:nvSpPr>
            <p:cNvPr id="82" name="Rounded Rectangle 65">
              <a:extLst>
                <a:ext uri="{FF2B5EF4-FFF2-40B4-BE49-F238E27FC236}">
                  <a16:creationId xmlns:a16="http://schemas.microsoft.com/office/drawing/2014/main" id="{0FAF0BF6-F658-4B81-B86A-4424DBB312AC}"/>
                </a:ext>
              </a:extLst>
            </p:cNvPr>
            <p:cNvSpPr/>
            <p:nvPr/>
          </p:nvSpPr>
          <p:spPr>
            <a:xfrm>
              <a:off x="7807267" y="1783452"/>
              <a:ext cx="1195268" cy="887368"/>
            </a:xfrm>
            <a:prstGeom prst="roundRect">
              <a:avLst>
                <a:gd name="adj" fmla="val 50000"/>
              </a:avLst>
            </a:prstGeom>
            <a:solidFill>
              <a:srgbClr val="0D3C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000" dirty="0">
                  <a:solidFill>
                    <a:schemeClr val="bg1"/>
                  </a:solidFill>
                  <a:latin typeface="+mj-lt"/>
                  <a:ea typeface="Helvetica Neue" charset="0"/>
                  <a:cs typeface="Helvetica Neue" charset="0"/>
                </a:rPr>
                <a:t>Idea is archived for possible later use</a:t>
              </a:r>
            </a:p>
          </p:txBody>
        </p:sp>
        <p:sp>
          <p:nvSpPr>
            <p:cNvPr id="83" name="TextBox 82">
              <a:extLst>
                <a:ext uri="{FF2B5EF4-FFF2-40B4-BE49-F238E27FC236}">
                  <a16:creationId xmlns:a16="http://schemas.microsoft.com/office/drawing/2014/main" id="{C6AE3914-99CF-454B-A35F-D6AA99FB1CA3}"/>
                </a:ext>
              </a:extLst>
            </p:cNvPr>
            <p:cNvSpPr txBox="1"/>
            <p:nvPr/>
          </p:nvSpPr>
          <p:spPr>
            <a:xfrm>
              <a:off x="7670378" y="1235455"/>
              <a:ext cx="1403701" cy="429773"/>
            </a:xfrm>
            <a:prstGeom prst="chevron">
              <a:avLst>
                <a:gd name="adj" fmla="val 31631"/>
              </a:avLst>
            </a:prstGeom>
            <a:solidFill>
              <a:schemeClr val="bg2">
                <a:lumMod val="50000"/>
              </a:schemeClr>
            </a:solidFill>
          </p:spPr>
          <p:txBody>
            <a:bodyPr wrap="square" lIns="0" tIns="0" rIns="0" bIns="0" rtlCol="0" anchor="ctr">
              <a:noAutofit/>
            </a:bodyPr>
            <a:lstStyle>
              <a:lvl1pPr algn="ctr">
                <a:defRPr sz="1400" b="1">
                  <a:solidFill>
                    <a:schemeClr val="bg1"/>
                  </a:solidFill>
                </a:defRPr>
              </a:lvl1pPr>
            </a:lstStyle>
            <a:p>
              <a:r>
                <a:rPr lang="en-GB" sz="1200" b="0" dirty="0">
                  <a:latin typeface="+mj-lt"/>
                  <a:ea typeface="Helvetica Neue" charset="0"/>
                  <a:cs typeface="Helvetica Neue" charset="0"/>
                </a:rPr>
                <a:t>Result</a:t>
              </a:r>
              <a:endParaRPr lang="en-GB" sz="1300" b="0" dirty="0">
                <a:latin typeface="+mj-lt"/>
                <a:ea typeface="Helvetica Neue" charset="0"/>
                <a:cs typeface="Helvetica Neue" charset="0"/>
              </a:endParaRPr>
            </a:p>
          </p:txBody>
        </p:sp>
        <p:sp>
          <p:nvSpPr>
            <p:cNvPr id="84" name="Rounded Rectangle 67">
              <a:extLst>
                <a:ext uri="{FF2B5EF4-FFF2-40B4-BE49-F238E27FC236}">
                  <a16:creationId xmlns:a16="http://schemas.microsoft.com/office/drawing/2014/main" id="{899CB53A-1C27-41AB-AA04-4B75EF60CC76}"/>
                </a:ext>
              </a:extLst>
            </p:cNvPr>
            <p:cNvSpPr/>
            <p:nvPr/>
          </p:nvSpPr>
          <p:spPr>
            <a:xfrm>
              <a:off x="2836514" y="1974450"/>
              <a:ext cx="1316113"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The idea is </a:t>
              </a:r>
              <a:r>
                <a:rPr lang="en-GB" sz="900" b="1" dirty="0">
                  <a:solidFill>
                    <a:schemeClr val="bg1"/>
                  </a:solidFill>
                  <a:latin typeface="+mj-lt"/>
                  <a:ea typeface="Helvetica Neue" charset="0"/>
                  <a:cs typeface="Helvetica Neue" charset="0"/>
                </a:rPr>
                <a:t>developed </a:t>
              </a:r>
              <a:r>
                <a:rPr lang="en-GB" sz="900" dirty="0">
                  <a:solidFill>
                    <a:schemeClr val="bg1"/>
                  </a:solidFill>
                  <a:latin typeface="+mj-lt"/>
                  <a:ea typeface="Helvetica Neue" charset="0"/>
                  <a:cs typeface="Helvetica Neue" charset="0"/>
                </a:rPr>
                <a:t>amongst the employees in an iterative manner</a:t>
              </a:r>
            </a:p>
          </p:txBody>
        </p:sp>
        <p:cxnSp>
          <p:nvCxnSpPr>
            <p:cNvPr id="85" name="Elbow Connector 68">
              <a:extLst>
                <a:ext uri="{FF2B5EF4-FFF2-40B4-BE49-F238E27FC236}">
                  <a16:creationId xmlns:a16="http://schemas.microsoft.com/office/drawing/2014/main" id="{582261F6-481D-48F6-AFD9-FFF2269595B4}"/>
                </a:ext>
              </a:extLst>
            </p:cNvPr>
            <p:cNvCxnSpPr>
              <a:cxnSpLocks/>
              <a:stCxn id="78" idx="7"/>
            </p:cNvCxnSpPr>
            <p:nvPr/>
          </p:nvCxnSpPr>
          <p:spPr>
            <a:xfrm rot="5400000" flipH="1" flipV="1">
              <a:off x="1506944" y="3617796"/>
              <a:ext cx="2741412" cy="851511"/>
            </a:xfrm>
            <a:prstGeom prst="bentConnector3">
              <a:avLst>
                <a:gd name="adj1" fmla="val 50000"/>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86" name="Rounded Rectangle 79">
              <a:extLst>
                <a:ext uri="{FF2B5EF4-FFF2-40B4-BE49-F238E27FC236}">
                  <a16:creationId xmlns:a16="http://schemas.microsoft.com/office/drawing/2014/main" id="{E51A558B-6250-4EF6-B9B2-EF7259A50351}"/>
                </a:ext>
              </a:extLst>
            </p:cNvPr>
            <p:cNvSpPr/>
            <p:nvPr/>
          </p:nvSpPr>
          <p:spPr>
            <a:xfrm>
              <a:off x="2187031" y="2790698"/>
              <a:ext cx="1031611" cy="668960"/>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An </a:t>
              </a:r>
              <a:r>
                <a:rPr lang="en-GB" sz="900" b="1" dirty="0">
                  <a:solidFill>
                    <a:schemeClr val="bg1"/>
                  </a:solidFill>
                  <a:latin typeface="+mj-lt"/>
                  <a:ea typeface="Helvetica Neue" charset="0"/>
                  <a:cs typeface="Helvetica Neue" charset="0"/>
                </a:rPr>
                <a:t>email notification </a:t>
              </a:r>
              <a:r>
                <a:rPr lang="en-GB" sz="900" dirty="0">
                  <a:solidFill>
                    <a:schemeClr val="bg1"/>
                  </a:solidFill>
                  <a:latin typeface="+mj-lt"/>
                  <a:ea typeface="Helvetica Neue" charset="0"/>
                  <a:cs typeface="Helvetica Neue" charset="0"/>
                </a:rPr>
                <a:t>is sent automatically</a:t>
              </a:r>
            </a:p>
          </p:txBody>
        </p:sp>
        <p:cxnSp>
          <p:nvCxnSpPr>
            <p:cNvPr id="87" name="Elbow Connector 86">
              <a:extLst>
                <a:ext uri="{FF2B5EF4-FFF2-40B4-BE49-F238E27FC236}">
                  <a16:creationId xmlns:a16="http://schemas.microsoft.com/office/drawing/2014/main" id="{9263BED1-0ECC-4AED-A0EF-4BD13C1A8852}"/>
                </a:ext>
              </a:extLst>
            </p:cNvPr>
            <p:cNvCxnSpPr/>
            <p:nvPr/>
          </p:nvCxnSpPr>
          <p:spPr>
            <a:xfrm rot="16200000" flipV="1">
              <a:off x="2430290" y="3743637"/>
              <a:ext cx="569417" cy="1460"/>
            </a:xfrm>
            <a:prstGeom prst="bentConnector3">
              <a:avLst>
                <a:gd name="adj1" fmla="val 50000"/>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37BA5947-9053-4F0C-AAD6-EB123330CA3E}"/>
                </a:ext>
              </a:extLst>
            </p:cNvPr>
            <p:cNvCxnSpPr/>
            <p:nvPr/>
          </p:nvCxnSpPr>
          <p:spPr>
            <a:xfrm flipH="1">
              <a:off x="3560975" y="2642499"/>
              <a:ext cx="4785" cy="2596945"/>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E13C5CF-7DCF-49F9-B305-9AFB9CCB3709}"/>
                </a:ext>
              </a:extLst>
            </p:cNvPr>
            <p:cNvCxnSpPr/>
            <p:nvPr/>
          </p:nvCxnSpPr>
          <p:spPr>
            <a:xfrm flipV="1">
              <a:off x="3227248" y="3125178"/>
              <a:ext cx="348402" cy="0"/>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0" name="Rounded Rectangle 118">
              <a:extLst>
                <a:ext uri="{FF2B5EF4-FFF2-40B4-BE49-F238E27FC236}">
                  <a16:creationId xmlns:a16="http://schemas.microsoft.com/office/drawing/2014/main" id="{52B6D801-1389-4B87-B93F-0AFB925460FF}"/>
                </a:ext>
              </a:extLst>
            </p:cNvPr>
            <p:cNvSpPr/>
            <p:nvPr/>
          </p:nvSpPr>
          <p:spPr>
            <a:xfrm>
              <a:off x="4305653" y="2786990"/>
              <a:ext cx="1502168" cy="697829"/>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Go/no-go decision made on the developed idea (recurring meeting or direct decision)</a:t>
              </a:r>
            </a:p>
          </p:txBody>
        </p:sp>
        <p:cxnSp>
          <p:nvCxnSpPr>
            <p:cNvPr id="91" name="Elbow Connector 119">
              <a:extLst>
                <a:ext uri="{FF2B5EF4-FFF2-40B4-BE49-F238E27FC236}">
                  <a16:creationId xmlns:a16="http://schemas.microsoft.com/office/drawing/2014/main" id="{12925E2B-44A1-4F1F-9D87-91B42746DEAF}"/>
                </a:ext>
              </a:extLst>
            </p:cNvPr>
            <p:cNvCxnSpPr>
              <a:cxnSpLocks/>
              <a:stCxn id="79" idx="7"/>
              <a:endCxn id="90" idx="1"/>
            </p:cNvCxnSpPr>
            <p:nvPr/>
          </p:nvCxnSpPr>
          <p:spPr>
            <a:xfrm rot="5400000" flipH="1" flipV="1">
              <a:off x="3023659" y="4129759"/>
              <a:ext cx="2275847" cy="288141"/>
            </a:xfrm>
            <a:prstGeom prst="bentConnector2">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2" name="Rounded Rectangle 122">
              <a:extLst>
                <a:ext uri="{FF2B5EF4-FFF2-40B4-BE49-F238E27FC236}">
                  <a16:creationId xmlns:a16="http://schemas.microsoft.com/office/drawing/2014/main" id="{35251ADE-9F89-446A-BC05-81268E5F27A5}"/>
                </a:ext>
              </a:extLst>
            </p:cNvPr>
            <p:cNvSpPr/>
            <p:nvPr/>
          </p:nvSpPr>
          <p:spPr>
            <a:xfrm>
              <a:off x="4382896" y="4503179"/>
              <a:ext cx="1349266" cy="525019"/>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A group or person is assigned to carry out the implementation</a:t>
              </a:r>
            </a:p>
          </p:txBody>
        </p:sp>
        <p:cxnSp>
          <p:nvCxnSpPr>
            <p:cNvPr id="93" name="Straight Arrow Connector 92">
              <a:extLst>
                <a:ext uri="{FF2B5EF4-FFF2-40B4-BE49-F238E27FC236}">
                  <a16:creationId xmlns:a16="http://schemas.microsoft.com/office/drawing/2014/main" id="{45595C74-64FC-4515-80D5-6B34616862BF}"/>
                </a:ext>
              </a:extLst>
            </p:cNvPr>
            <p:cNvCxnSpPr>
              <a:stCxn id="90" idx="2"/>
              <a:endCxn id="92" idx="0"/>
            </p:cNvCxnSpPr>
            <p:nvPr/>
          </p:nvCxnSpPr>
          <p:spPr>
            <a:xfrm>
              <a:off x="5056737" y="3484819"/>
              <a:ext cx="792" cy="1018360"/>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67116E7C-0438-45F8-A874-F2E46D1D9CF1}"/>
                </a:ext>
              </a:extLst>
            </p:cNvPr>
            <p:cNvCxnSpPr>
              <a:cxnSpLocks/>
              <a:stCxn id="92" idx="2"/>
              <a:endCxn id="80" idx="0"/>
            </p:cNvCxnSpPr>
            <p:nvPr/>
          </p:nvCxnSpPr>
          <p:spPr>
            <a:xfrm flipH="1">
              <a:off x="4994728" y="5028198"/>
              <a:ext cx="62801" cy="208309"/>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5" name="Rounded Rectangle 134">
              <a:extLst>
                <a:ext uri="{FF2B5EF4-FFF2-40B4-BE49-F238E27FC236}">
                  <a16:creationId xmlns:a16="http://schemas.microsoft.com/office/drawing/2014/main" id="{ECFB7CB0-187C-4091-BDD7-77053B50DB69}"/>
                </a:ext>
              </a:extLst>
            </p:cNvPr>
            <p:cNvSpPr/>
            <p:nvPr/>
          </p:nvSpPr>
          <p:spPr>
            <a:xfrm>
              <a:off x="6289346" y="1970692"/>
              <a:ext cx="1209213"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Participants are automatically informed</a:t>
              </a:r>
            </a:p>
          </p:txBody>
        </p:sp>
        <p:cxnSp>
          <p:nvCxnSpPr>
            <p:cNvPr id="96" name="Straight Connector 95">
              <a:extLst>
                <a:ext uri="{FF2B5EF4-FFF2-40B4-BE49-F238E27FC236}">
                  <a16:creationId xmlns:a16="http://schemas.microsoft.com/office/drawing/2014/main" id="{79C2D838-6C5F-47EC-BB03-39E4B9F716A9}"/>
                </a:ext>
              </a:extLst>
            </p:cNvPr>
            <p:cNvCxnSpPr>
              <a:cxnSpLocks/>
              <a:stCxn id="80" idx="7"/>
            </p:cNvCxnSpPr>
            <p:nvPr/>
          </p:nvCxnSpPr>
          <p:spPr>
            <a:xfrm flipV="1">
              <a:off x="5436533" y="5392698"/>
              <a:ext cx="415163" cy="19054"/>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DC9A4B4-617B-43CB-8C43-18EC815C968A}"/>
                </a:ext>
              </a:extLst>
            </p:cNvPr>
            <p:cNvCxnSpPr/>
            <p:nvPr/>
          </p:nvCxnSpPr>
          <p:spPr>
            <a:xfrm flipH="1">
              <a:off x="5863271" y="2301519"/>
              <a:ext cx="6586" cy="3091179"/>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4F3DFE6A-A7A4-4532-971D-2FBD70E6FAFC}"/>
                </a:ext>
              </a:extLst>
            </p:cNvPr>
            <p:cNvCxnSpPr>
              <a:endCxn id="95" idx="1"/>
            </p:cNvCxnSpPr>
            <p:nvPr/>
          </p:nvCxnSpPr>
          <p:spPr>
            <a:xfrm>
              <a:off x="5863271" y="2301519"/>
              <a:ext cx="426075" cy="1"/>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9" name="Rounded Rectangle 144">
              <a:extLst>
                <a:ext uri="{FF2B5EF4-FFF2-40B4-BE49-F238E27FC236}">
                  <a16:creationId xmlns:a16="http://schemas.microsoft.com/office/drawing/2014/main" id="{8FC9D4BA-DA81-410A-9465-870543240945}"/>
                </a:ext>
              </a:extLst>
            </p:cNvPr>
            <p:cNvSpPr/>
            <p:nvPr/>
          </p:nvSpPr>
          <p:spPr>
            <a:xfrm>
              <a:off x="6288995" y="4524622"/>
              <a:ext cx="1166218" cy="525019"/>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The status of the development is communicated</a:t>
              </a:r>
            </a:p>
          </p:txBody>
        </p:sp>
        <p:sp>
          <p:nvSpPr>
            <p:cNvPr id="100" name="Rounded Rectangle 145">
              <a:extLst>
                <a:ext uri="{FF2B5EF4-FFF2-40B4-BE49-F238E27FC236}">
                  <a16:creationId xmlns:a16="http://schemas.microsoft.com/office/drawing/2014/main" id="{2CFBFC9E-2125-4F85-A9D7-6FBC33E5D66F}"/>
                </a:ext>
              </a:extLst>
            </p:cNvPr>
            <p:cNvSpPr/>
            <p:nvPr/>
          </p:nvSpPr>
          <p:spPr>
            <a:xfrm>
              <a:off x="7757608" y="2809557"/>
              <a:ext cx="1179667" cy="661655"/>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Possible further decisions done when “gates” are reached</a:t>
              </a:r>
            </a:p>
          </p:txBody>
        </p:sp>
        <p:cxnSp>
          <p:nvCxnSpPr>
            <p:cNvPr id="101" name="Straight Arrow Connector 100">
              <a:extLst>
                <a:ext uri="{FF2B5EF4-FFF2-40B4-BE49-F238E27FC236}">
                  <a16:creationId xmlns:a16="http://schemas.microsoft.com/office/drawing/2014/main" id="{C3848FAA-66BF-40BB-8ABB-7FE309A61BFC}"/>
                </a:ext>
              </a:extLst>
            </p:cNvPr>
            <p:cNvCxnSpPr>
              <a:endCxn id="99" idx="1"/>
            </p:cNvCxnSpPr>
            <p:nvPr/>
          </p:nvCxnSpPr>
          <p:spPr>
            <a:xfrm>
              <a:off x="5863271" y="4787131"/>
              <a:ext cx="425724" cy="1"/>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29EA237C-1C39-453C-A780-7612052F05E5}"/>
                </a:ext>
              </a:extLst>
            </p:cNvPr>
            <p:cNvCxnSpPr>
              <a:stCxn id="100" idx="2"/>
              <a:endCxn id="99" idx="0"/>
            </p:cNvCxnSpPr>
            <p:nvPr/>
          </p:nvCxnSpPr>
          <p:spPr>
            <a:xfrm flipH="1">
              <a:off x="6872104" y="3471212"/>
              <a:ext cx="1475338" cy="1053410"/>
            </a:xfrm>
            <a:prstGeom prst="straightConnector1">
              <a:avLst/>
            </a:prstGeom>
            <a:ln w="19050">
              <a:solidFill>
                <a:schemeClr val="tx1">
                  <a:lumMod val="50000"/>
                  <a:lumOff val="50000"/>
                </a:schemeClr>
              </a:solidFill>
              <a:prstDash val="sysDot"/>
              <a:tailEnd type="triangle" w="lg" len="lg"/>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8952F110-1090-428B-B117-CB866C9C7790}"/>
                </a:ext>
              </a:extLst>
            </p:cNvPr>
            <p:cNvCxnSpPr/>
            <p:nvPr/>
          </p:nvCxnSpPr>
          <p:spPr>
            <a:xfrm>
              <a:off x="6866689" y="5042654"/>
              <a:ext cx="6007" cy="213372"/>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897F28BB-EBA8-494A-8B6A-F3D929868747}"/>
                </a:ext>
              </a:extLst>
            </p:cNvPr>
            <p:cNvCxnSpPr>
              <a:cxnSpLocks/>
              <a:stCxn id="81" idx="7"/>
            </p:cNvCxnSpPr>
            <p:nvPr/>
          </p:nvCxnSpPr>
          <p:spPr>
            <a:xfrm flipV="1">
              <a:off x="7284172" y="5413281"/>
              <a:ext cx="314416" cy="17990"/>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2A1BDBB5-D402-4097-ACAC-1CDBE87CB5E2}"/>
                </a:ext>
              </a:extLst>
            </p:cNvPr>
            <p:cNvCxnSpPr/>
            <p:nvPr/>
          </p:nvCxnSpPr>
          <p:spPr>
            <a:xfrm flipH="1">
              <a:off x="7589570" y="4377225"/>
              <a:ext cx="5051" cy="1034992"/>
            </a:xfrm>
            <a:prstGeom prst="line">
              <a:avLst/>
            </a:prstGeom>
            <a:ln w="19050">
              <a:solidFill>
                <a:schemeClr val="tx1">
                  <a:lumMod val="50000"/>
                  <a:lumOff val="50000"/>
                </a:schemeClr>
              </a:solidFill>
              <a:tailEnd type="none" w="lg" len="lg"/>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70075FC1-C059-44A8-BC6B-EF6FA47B72A0}"/>
                </a:ext>
              </a:extLst>
            </p:cNvPr>
            <p:cNvCxnSpPr>
              <a:endCxn id="111" idx="1"/>
            </p:cNvCxnSpPr>
            <p:nvPr/>
          </p:nvCxnSpPr>
          <p:spPr>
            <a:xfrm flipV="1">
              <a:off x="7598588" y="4229993"/>
              <a:ext cx="167429" cy="152640"/>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7" name="Elbow Connector 178">
              <a:extLst>
                <a:ext uri="{FF2B5EF4-FFF2-40B4-BE49-F238E27FC236}">
                  <a16:creationId xmlns:a16="http://schemas.microsoft.com/office/drawing/2014/main" id="{6F1874D5-592A-471D-963F-5589A6B1F47A}"/>
                </a:ext>
              </a:extLst>
            </p:cNvPr>
            <p:cNvCxnSpPr>
              <a:stCxn id="90" idx="3"/>
              <a:endCxn id="82" idx="1"/>
            </p:cNvCxnSpPr>
            <p:nvPr/>
          </p:nvCxnSpPr>
          <p:spPr>
            <a:xfrm flipV="1">
              <a:off x="5807821" y="2227136"/>
              <a:ext cx="1999446" cy="908769"/>
            </a:xfrm>
            <a:prstGeom prst="bentConnector3">
              <a:avLst>
                <a:gd name="adj1" fmla="val 88207"/>
              </a:avLst>
            </a:prstGeom>
            <a:ln w="19050">
              <a:solidFill>
                <a:schemeClr val="bg2">
                  <a:lumMod val="75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7CDA6639-927B-4AAB-8785-FEAFC8B30D26}"/>
                </a:ext>
              </a:extLst>
            </p:cNvPr>
            <p:cNvSpPr txBox="1"/>
            <p:nvPr/>
          </p:nvSpPr>
          <p:spPr>
            <a:xfrm>
              <a:off x="6397655" y="2837075"/>
              <a:ext cx="829318" cy="2282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noAutofit/>
            </a:bodyPr>
            <a:lstStyle/>
            <a:p>
              <a:pPr algn="l" rtl="0" hangingPunct="0"/>
              <a:r>
                <a:rPr kumimoji="0" lang="en-US" sz="1050" b="0" i="0" u="none" strike="noStrike" cap="none" spc="0" normalizeH="0" baseline="0" dirty="0">
                  <a:ln>
                    <a:noFill/>
                  </a:ln>
                  <a:solidFill>
                    <a:schemeClr val="bg2">
                      <a:lumMod val="75000"/>
                    </a:schemeClr>
                  </a:solidFill>
                  <a:effectLst/>
                  <a:uFillTx/>
                  <a:latin typeface="Helvetica Neue" charset="0"/>
                  <a:ea typeface="Helvetica Neue" charset="0"/>
                  <a:cs typeface="Helvetica Neue" charset="0"/>
                  <a:sym typeface="Lato Regular"/>
                </a:rPr>
                <a:t>No-go decision</a:t>
              </a:r>
            </a:p>
          </p:txBody>
        </p:sp>
        <p:sp>
          <p:nvSpPr>
            <p:cNvPr id="109" name="Rounded Rectangle 38">
              <a:extLst>
                <a:ext uri="{FF2B5EF4-FFF2-40B4-BE49-F238E27FC236}">
                  <a16:creationId xmlns:a16="http://schemas.microsoft.com/office/drawing/2014/main" id="{5E13E684-B068-4443-8406-5217BE7C90BF}"/>
                </a:ext>
              </a:extLst>
            </p:cNvPr>
            <p:cNvSpPr/>
            <p:nvPr/>
          </p:nvSpPr>
          <p:spPr>
            <a:xfrm>
              <a:off x="7773550" y="4447639"/>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Implementing in an existing project</a:t>
              </a:r>
            </a:p>
          </p:txBody>
        </p:sp>
        <p:sp>
          <p:nvSpPr>
            <p:cNvPr id="110" name="Rounded Rectangle 38">
              <a:extLst>
                <a:ext uri="{FF2B5EF4-FFF2-40B4-BE49-F238E27FC236}">
                  <a16:creationId xmlns:a16="http://schemas.microsoft.com/office/drawing/2014/main" id="{090BB636-634B-4A3B-8D18-1AA1F2286BDF}"/>
                </a:ext>
              </a:extLst>
            </p:cNvPr>
            <p:cNvSpPr/>
            <p:nvPr/>
          </p:nvSpPr>
          <p:spPr>
            <a:xfrm>
              <a:off x="7773551" y="4813271"/>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Implementing directly on business</a:t>
              </a:r>
            </a:p>
          </p:txBody>
        </p:sp>
        <p:sp>
          <p:nvSpPr>
            <p:cNvPr id="111" name="Rounded Rectangle 38">
              <a:extLst>
                <a:ext uri="{FF2B5EF4-FFF2-40B4-BE49-F238E27FC236}">
                  <a16:creationId xmlns:a16="http://schemas.microsoft.com/office/drawing/2014/main" id="{D5AB5816-15F0-484E-A034-14DB565B46DD}"/>
                </a:ext>
              </a:extLst>
            </p:cNvPr>
            <p:cNvSpPr/>
            <p:nvPr/>
          </p:nvSpPr>
          <p:spPr>
            <a:xfrm>
              <a:off x="7766017" y="4078012"/>
              <a:ext cx="1341311" cy="303961"/>
            </a:xfrm>
            <a:prstGeom prst="roundRect">
              <a:avLst>
                <a:gd name="adj" fmla="val 5000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900" dirty="0">
                  <a:solidFill>
                    <a:schemeClr val="bg1"/>
                  </a:solidFill>
                  <a:latin typeface="+mj-lt"/>
                  <a:ea typeface="Helvetica Neue" charset="0"/>
                  <a:cs typeface="Helvetica Neue" charset="0"/>
                </a:rPr>
                <a:t>Waiting decision from another issue</a:t>
              </a:r>
            </a:p>
          </p:txBody>
        </p:sp>
        <p:cxnSp>
          <p:nvCxnSpPr>
            <p:cNvPr id="112" name="Straight Arrow Connector 165">
              <a:extLst>
                <a:ext uri="{FF2B5EF4-FFF2-40B4-BE49-F238E27FC236}">
                  <a16:creationId xmlns:a16="http://schemas.microsoft.com/office/drawing/2014/main" id="{93E0D85E-F260-470E-BF28-46BD6DC428C8}"/>
                </a:ext>
              </a:extLst>
            </p:cNvPr>
            <p:cNvCxnSpPr>
              <a:endCxn id="109" idx="1"/>
            </p:cNvCxnSpPr>
            <p:nvPr/>
          </p:nvCxnSpPr>
          <p:spPr>
            <a:xfrm flipV="1">
              <a:off x="7598588" y="4599620"/>
              <a:ext cx="174962" cy="1992"/>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3" name="Straight Arrow Connector 165">
              <a:extLst>
                <a:ext uri="{FF2B5EF4-FFF2-40B4-BE49-F238E27FC236}">
                  <a16:creationId xmlns:a16="http://schemas.microsoft.com/office/drawing/2014/main" id="{0F26165C-0E2E-4F1F-8640-8DADABEA61A8}"/>
                </a:ext>
              </a:extLst>
            </p:cNvPr>
            <p:cNvCxnSpPr>
              <a:endCxn id="110" idx="1"/>
            </p:cNvCxnSpPr>
            <p:nvPr/>
          </p:nvCxnSpPr>
          <p:spPr>
            <a:xfrm>
              <a:off x="7591858" y="4965251"/>
              <a:ext cx="181693" cy="1"/>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4" name="Straight Arrow Connector 165">
              <a:extLst>
                <a:ext uri="{FF2B5EF4-FFF2-40B4-BE49-F238E27FC236}">
                  <a16:creationId xmlns:a16="http://schemas.microsoft.com/office/drawing/2014/main" id="{30C30D91-C94A-4CA2-82F1-79D9F62D8349}"/>
                </a:ext>
              </a:extLst>
            </p:cNvPr>
            <p:cNvCxnSpPr>
              <a:endCxn id="70" idx="1"/>
            </p:cNvCxnSpPr>
            <p:nvPr/>
          </p:nvCxnSpPr>
          <p:spPr>
            <a:xfrm flipV="1">
              <a:off x="7589570" y="5332667"/>
              <a:ext cx="183980" cy="4491"/>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5" name="Straight Arrow Connector 165">
              <a:extLst>
                <a:ext uri="{FF2B5EF4-FFF2-40B4-BE49-F238E27FC236}">
                  <a16:creationId xmlns:a16="http://schemas.microsoft.com/office/drawing/2014/main" id="{F0E7F528-3065-4D89-8EBC-01F5C0D78A76}"/>
                </a:ext>
              </a:extLst>
            </p:cNvPr>
            <p:cNvCxnSpPr>
              <a:stCxn id="111" idx="0"/>
              <a:endCxn id="100" idx="2"/>
            </p:cNvCxnSpPr>
            <p:nvPr/>
          </p:nvCxnSpPr>
          <p:spPr>
            <a:xfrm flipH="1" flipV="1">
              <a:off x="8347442" y="3471212"/>
              <a:ext cx="89231" cy="606800"/>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16" name="Rectangle 115">
              <a:extLst>
                <a:ext uri="{FF2B5EF4-FFF2-40B4-BE49-F238E27FC236}">
                  <a16:creationId xmlns:a16="http://schemas.microsoft.com/office/drawing/2014/main" id="{E1696017-82A0-45D9-B702-6784B2E4AF00}"/>
                </a:ext>
              </a:extLst>
            </p:cNvPr>
            <p:cNvSpPr/>
            <p:nvPr/>
          </p:nvSpPr>
          <p:spPr>
            <a:xfrm>
              <a:off x="5974082" y="3665946"/>
              <a:ext cx="1580632" cy="507827"/>
            </a:xfrm>
            <a:prstGeom prst="rect">
              <a:avLst/>
            </a:prstGeom>
            <a:solidFill>
              <a:schemeClr val="bg1">
                <a:lumMod val="95000"/>
              </a:schemeClr>
            </a:solidFill>
            <a:ln w="38100" cap="flat">
              <a:solidFill>
                <a:schemeClr val="tx1">
                  <a:lumMod val="50000"/>
                  <a:lumOff val="50000"/>
                </a:schemeClr>
              </a:solidFill>
              <a:prstDash val="dash"/>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tx1">
                      <a:lumMod val="65000"/>
                      <a:lumOff val="35000"/>
                    </a:schemeClr>
                  </a:solidFill>
                  <a:effectLst/>
                  <a:uFillTx/>
                  <a:latin typeface="Noto Sans" panose="020B0502040504020204" pitchFamily="34" charset="0"/>
                  <a:ea typeface="Noto Sans" panose="020B0502040504020204" pitchFamily="34" charset="0"/>
                  <a:cs typeface="Noto Sans" panose="020B0502040504020204" pitchFamily="34" charset="0"/>
                  <a:sym typeface="Avenir Book"/>
                </a:rPr>
                <a:t>Monitor results</a:t>
              </a:r>
              <a:r>
                <a:rPr kumimoji="0" lang="en-US" sz="900" b="0" i="0" u="none" strike="noStrike" cap="none" spc="0" normalizeH="0" dirty="0">
                  <a:ln>
                    <a:noFill/>
                  </a:ln>
                  <a:solidFill>
                    <a:schemeClr val="tx1">
                      <a:lumMod val="65000"/>
                      <a:lumOff val="35000"/>
                    </a:schemeClr>
                  </a:solidFill>
                  <a:effectLst/>
                  <a:uFillTx/>
                  <a:latin typeface="Noto Sans" panose="020B0502040504020204" pitchFamily="34" charset="0"/>
                  <a:ea typeface="Noto Sans" panose="020B0502040504020204" pitchFamily="34" charset="0"/>
                  <a:cs typeface="Noto Sans" panose="020B0502040504020204" pitchFamily="34" charset="0"/>
                  <a:sym typeface="Avenir Book"/>
                </a:rPr>
                <a:t> and KPIs, </a:t>
              </a:r>
              <a:endParaRPr lang="en-US" sz="9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sym typeface="Avenir Book"/>
              </a:endParaRPr>
            </a:p>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dirty="0">
                  <a:ln>
                    <a:noFill/>
                  </a:ln>
                  <a:solidFill>
                    <a:schemeClr val="tx1">
                      <a:lumMod val="65000"/>
                      <a:lumOff val="35000"/>
                    </a:schemeClr>
                  </a:solidFill>
                  <a:effectLst/>
                  <a:uFillTx/>
                  <a:latin typeface="Noto Sans" panose="020B0502040504020204" pitchFamily="34" charset="0"/>
                  <a:ea typeface="Noto Sans" panose="020B0502040504020204" pitchFamily="34" charset="0"/>
                  <a:cs typeface="Noto Sans" panose="020B0502040504020204" pitchFamily="34" charset="0"/>
                  <a:sym typeface="Avenir Book"/>
                </a:rPr>
                <a:t>spar heads of business </a:t>
              </a:r>
              <a:br>
                <a:rPr kumimoji="0" lang="en-US" sz="900" b="0" i="0" u="none" strike="noStrike" cap="none" spc="0" normalizeH="0" dirty="0">
                  <a:ln>
                    <a:noFill/>
                  </a:ln>
                  <a:solidFill>
                    <a:schemeClr val="tx1">
                      <a:lumMod val="65000"/>
                      <a:lumOff val="35000"/>
                    </a:schemeClr>
                  </a:solidFill>
                  <a:effectLst/>
                  <a:uFillTx/>
                  <a:latin typeface="Noto Sans" panose="020B0502040504020204" pitchFamily="34" charset="0"/>
                  <a:ea typeface="Noto Sans" panose="020B0502040504020204" pitchFamily="34" charset="0"/>
                  <a:cs typeface="Noto Sans" panose="020B0502040504020204" pitchFamily="34" charset="0"/>
                  <a:sym typeface="Avenir Book"/>
                </a:rPr>
              </a:br>
              <a:r>
                <a:rPr kumimoji="0" lang="en-US" sz="900" b="0" i="0" u="none" strike="noStrike" cap="none" spc="0" normalizeH="0" dirty="0">
                  <a:ln>
                    <a:noFill/>
                  </a:ln>
                  <a:solidFill>
                    <a:schemeClr val="tx1">
                      <a:lumMod val="65000"/>
                      <a:lumOff val="35000"/>
                    </a:schemeClr>
                  </a:solidFill>
                  <a:effectLst/>
                  <a:uFillTx/>
                  <a:latin typeface="Noto Sans" panose="020B0502040504020204" pitchFamily="34" charset="0"/>
                  <a:ea typeface="Noto Sans" panose="020B0502040504020204" pitchFamily="34" charset="0"/>
                  <a:cs typeface="Noto Sans" panose="020B0502040504020204" pitchFamily="34" charset="0"/>
                  <a:sym typeface="Avenir Book"/>
                </a:rPr>
                <a:t>units/functions</a:t>
              </a:r>
              <a:endParaRPr kumimoji="0" lang="en-US" sz="900" b="0" i="0" u="none" strike="noStrike" cap="none" spc="0" normalizeH="0" baseline="0" dirty="0">
                <a:ln>
                  <a:noFill/>
                </a:ln>
                <a:solidFill>
                  <a:schemeClr val="tx1">
                    <a:lumMod val="65000"/>
                    <a:lumOff val="35000"/>
                  </a:schemeClr>
                </a:solidFill>
                <a:effectLst/>
                <a:uFillTx/>
                <a:latin typeface="Noto Sans" panose="020B0502040504020204" pitchFamily="34" charset="0"/>
                <a:ea typeface="Noto Sans" panose="020B0502040504020204" pitchFamily="34" charset="0"/>
                <a:cs typeface="Noto Sans" panose="020B0502040504020204" pitchFamily="34" charset="0"/>
                <a:sym typeface="Avenir Book"/>
              </a:endParaRPr>
            </a:p>
          </p:txBody>
        </p:sp>
      </p:grpSp>
    </p:spTree>
    <p:extLst>
      <p:ext uri="{BB962C8B-B14F-4D97-AF65-F5344CB8AC3E}">
        <p14:creationId xmlns:p14="http://schemas.microsoft.com/office/powerpoint/2010/main" val="7586927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5" y="428927"/>
            <a:ext cx="9972947" cy="407987"/>
          </a:xfrm>
        </p:spPr>
        <p:txBody>
          <a:bodyPr/>
          <a:lstStyle/>
          <a:p>
            <a:r>
              <a:rPr lang="en-US" sz="2400" dirty="0">
                <a:solidFill>
                  <a:schemeClr val="tx1"/>
                </a:solidFill>
              </a:rPr>
              <a:t>The Hybrid Model</a:t>
            </a:r>
          </a:p>
        </p:txBody>
      </p:sp>
      <p:sp>
        <p:nvSpPr>
          <p:cNvPr id="5" name="Rectangle 4">
            <a:extLst>
              <a:ext uri="{FF2B5EF4-FFF2-40B4-BE49-F238E27FC236}">
                <a16:creationId xmlns:a16="http://schemas.microsoft.com/office/drawing/2014/main" id="{7D2D82CF-D538-4646-9AEA-6E3A8FDCC475}"/>
              </a:ext>
            </a:extLst>
          </p:cNvPr>
          <p:cNvSpPr/>
          <p:nvPr/>
        </p:nvSpPr>
        <p:spPr>
          <a:xfrm>
            <a:off x="1109526" y="6429242"/>
            <a:ext cx="3180183" cy="261610"/>
          </a:xfrm>
          <a:prstGeom prst="rect">
            <a:avLst/>
          </a:prstGeom>
        </p:spPr>
        <p:txBody>
          <a:bodyPr wrap="square">
            <a:spAutoFit/>
          </a:bodyPr>
          <a:lstStyle/>
          <a:p>
            <a:pPr algn="ctr"/>
            <a:r>
              <a:rPr lang="en-US" sz="110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 about The Hybrid model </a:t>
            </a:r>
            <a:r>
              <a:rPr lang="en-US" sz="1100" dirty="0">
                <a:solidFill>
                  <a:schemeClr val="accent1"/>
                </a:solidFill>
                <a:latin typeface="Noto Sans" panose="020B0502040504020204" pitchFamily="34" charset="0"/>
                <a:ea typeface="Noto Sans" panose="020B0502040504020204" pitchFamily="34" charset="0"/>
                <a:cs typeface="Noto Sans" panose="020B0502040504020204" pitchFamily="34" charset="0"/>
                <a:hlinkClick r:id="rId3">
                  <a:extLst>
                    <a:ext uri="{A12FA001-AC4F-418D-AE19-62706E023703}">
                      <ahyp:hlinkClr xmlns:ahyp="http://schemas.microsoft.com/office/drawing/2018/hyperlinkcolor" val="tx"/>
                    </a:ext>
                  </a:extLst>
                </a:hlinkClick>
              </a:rPr>
              <a:t>here</a:t>
            </a:r>
            <a:r>
              <a:rPr lang="en-US" sz="110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a:t>
            </a:r>
            <a:r>
              <a:rPr lang="en-US" sz="11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  </a:t>
            </a:r>
          </a:p>
        </p:txBody>
      </p:sp>
      <p:graphicFrame>
        <p:nvGraphicFramePr>
          <p:cNvPr id="60" name="Diagram 59">
            <a:extLst>
              <a:ext uri="{FF2B5EF4-FFF2-40B4-BE49-F238E27FC236}">
                <a16:creationId xmlns:a16="http://schemas.microsoft.com/office/drawing/2014/main" id="{F6EC3DAA-B74F-40C7-8974-5D3EC5E91D0E}"/>
              </a:ext>
            </a:extLst>
          </p:cNvPr>
          <p:cNvGraphicFramePr/>
          <p:nvPr>
            <p:extLst>
              <p:ext uri="{D42A27DB-BD31-4B8C-83A1-F6EECF244321}">
                <p14:modId xmlns:p14="http://schemas.microsoft.com/office/powerpoint/2010/main" val="3929722837"/>
              </p:ext>
            </p:extLst>
          </p:nvPr>
        </p:nvGraphicFramePr>
        <p:xfrm>
          <a:off x="3343274" y="1264865"/>
          <a:ext cx="5505450" cy="430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92824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a:xfrm>
            <a:off x="603880" y="251175"/>
            <a:ext cx="6120680" cy="1327735"/>
          </a:xfrm>
        </p:spPr>
        <p:txBody>
          <a:bodyPr>
            <a:normAutofit/>
          </a:bodyPr>
          <a:lstStyle/>
          <a:p>
            <a:r>
              <a:rPr lang="en-US" sz="2400" dirty="0"/>
              <a:t>Table of Contents</a:t>
            </a:r>
          </a:p>
        </p:txBody>
      </p:sp>
      <p:sp>
        <p:nvSpPr>
          <p:cNvPr id="3" name="Picture Placeholder 2">
            <a:extLst>
              <a:ext uri="{FF2B5EF4-FFF2-40B4-BE49-F238E27FC236}">
                <a16:creationId xmlns:a16="http://schemas.microsoft.com/office/drawing/2014/main" id="{44014F59-EDDD-7448-A075-7AD4F834D7B2}"/>
              </a:ext>
            </a:extLst>
          </p:cNvPr>
          <p:cNvSpPr>
            <a:spLocks noGrp="1"/>
          </p:cNvSpPr>
          <p:nvPr>
            <p:ph type="pic" idx="1"/>
          </p:nvPr>
        </p:nvSpPr>
        <p:spPr>
          <a:xfrm>
            <a:off x="7614815" y="0"/>
            <a:ext cx="4577185" cy="6858000"/>
          </a:xfrm>
        </p:spPr>
      </p:sp>
      <p:sp>
        <p:nvSpPr>
          <p:cNvPr id="4" name="Text Placeholder 3">
            <a:extLst>
              <a:ext uri="{FF2B5EF4-FFF2-40B4-BE49-F238E27FC236}">
                <a16:creationId xmlns:a16="http://schemas.microsoft.com/office/drawing/2014/main" id="{DAC2A1B1-377F-8F47-87A1-E9A7F750F41A}"/>
              </a:ext>
            </a:extLst>
          </p:cNvPr>
          <p:cNvSpPr>
            <a:spLocks noGrp="1"/>
          </p:cNvSpPr>
          <p:nvPr>
            <p:ph type="body" sz="half" idx="2"/>
          </p:nvPr>
        </p:nvSpPr>
        <p:spPr>
          <a:xfrm>
            <a:off x="568776" y="1302993"/>
            <a:ext cx="3528392" cy="4896544"/>
          </a:xfrm>
        </p:spPr>
        <p:txBody>
          <a:bodyPr>
            <a:normAutofit/>
          </a:bodyPr>
          <a:lstStyle/>
          <a:p>
            <a:pPr marL="0" indent="0">
              <a:lnSpc>
                <a:spcPct val="100000"/>
              </a:lnSpc>
              <a:spcBef>
                <a:spcPts val="50"/>
              </a:spcBef>
              <a:buNone/>
            </a:pPr>
            <a:r>
              <a:rPr lang="fi-FI" sz="1100" dirty="0">
                <a:solidFill>
                  <a:schemeClr val="tx1">
                    <a:lumMod val="50000"/>
                    <a:lumOff val="50000"/>
                  </a:schemeClr>
                </a:solidFill>
                <a:ea typeface="Noto Sans" panose="020B0502040504020204" pitchFamily="34" charset="0"/>
                <a:cs typeface="Noto Sans" panose="020B0502040504020204" pitchFamily="34" charset="0"/>
              </a:rPr>
              <a:t>  Key Aspects of Innovation Management</a:t>
            </a:r>
          </a:p>
          <a:p>
            <a:pPr marL="0" indent="0">
              <a:lnSpc>
                <a:spcPct val="100000"/>
              </a:lnSpc>
              <a:spcBef>
                <a:spcPts val="50"/>
              </a:spcBef>
              <a:buNone/>
            </a:pPr>
            <a:r>
              <a:rPr lang="fi-FI" sz="1100" dirty="0">
                <a:solidFill>
                  <a:schemeClr val="tx1">
                    <a:lumMod val="50000"/>
                    <a:lumOff val="50000"/>
                  </a:schemeClr>
                </a:solidFill>
                <a:ea typeface="Noto Sans" panose="020B0502040504020204" pitchFamily="34" charset="0"/>
                <a:cs typeface="Noto Sans" panose="020B0502040504020204" pitchFamily="34" charset="0"/>
              </a:rPr>
              <a:t>  Types of Innovation</a:t>
            </a:r>
          </a:p>
          <a:p>
            <a:pPr marL="285750" lvl="1" indent="-171450">
              <a:lnSpc>
                <a:spcPct val="100000"/>
              </a:lnSpc>
              <a:spcBef>
                <a:spcPts val="50"/>
              </a:spcBef>
              <a:buFont typeface="Arial" panose="020B0604020202020204" pitchFamily="34" charset="0"/>
              <a:buChar char="•"/>
            </a:pPr>
            <a:r>
              <a:rPr lang="fi-FI" sz="900" b="0" dirty="0">
                <a:solidFill>
                  <a:schemeClr val="bg2">
                    <a:lumMod val="50000"/>
                  </a:schemeClr>
                </a:solidFill>
                <a:ea typeface="Noto Sans" panose="020B0502040504020204" pitchFamily="34" charset="0"/>
                <a:cs typeface="Noto Sans" panose="020B0502040504020204" pitchFamily="34" charset="0"/>
              </a:rPr>
              <a:t>Innovation Matrix</a:t>
            </a:r>
          </a:p>
          <a:p>
            <a:pPr marL="0" indent="0">
              <a:lnSpc>
                <a:spcPct val="100000"/>
              </a:lnSpc>
              <a:spcBef>
                <a:spcPts val="50"/>
              </a:spcBef>
              <a:buNone/>
            </a:pPr>
            <a:endParaRPr lang="fi-FI" sz="1200" dirty="0">
              <a:solidFill>
                <a:schemeClr val="tx1">
                  <a:lumMod val="50000"/>
                  <a:lumOff val="50000"/>
                </a:schemeClr>
              </a:solidFill>
              <a:ea typeface="Noto Sans" panose="020B0502040504020204" pitchFamily="34" charset="0"/>
              <a:cs typeface="Noto Sans" panose="020B0502040504020204" pitchFamily="34" charset="0"/>
            </a:endParaRPr>
          </a:p>
          <a:p>
            <a:pPr marL="0" indent="0">
              <a:lnSpc>
                <a:spcPct val="100000"/>
              </a:lnSpc>
              <a:spcBef>
                <a:spcPts val="50"/>
              </a:spcBef>
              <a:buNone/>
            </a:pPr>
            <a:r>
              <a:rPr lang="fi-FI" sz="1500" dirty="0">
                <a:solidFill>
                  <a:schemeClr val="tx1">
                    <a:lumMod val="50000"/>
                    <a:lumOff val="50000"/>
                  </a:schemeClr>
                </a:solidFill>
                <a:ea typeface="Noto Sans" panose="020B0502040504020204" pitchFamily="34" charset="0"/>
                <a:cs typeface="Noto Sans" panose="020B0502040504020204" pitchFamily="34" charset="0"/>
              </a:rPr>
              <a:t> </a:t>
            </a:r>
            <a:r>
              <a:rPr lang="fi-FI" sz="1200" dirty="0">
                <a:solidFill>
                  <a:schemeClr val="tx1">
                    <a:lumMod val="50000"/>
                    <a:lumOff val="50000"/>
                  </a:schemeClr>
                </a:solidFill>
                <a:ea typeface="Noto Sans" panose="020B0502040504020204" pitchFamily="34" charset="0"/>
                <a:cs typeface="Noto Sans" panose="020B0502040504020204" pitchFamily="34" charset="0"/>
              </a:rPr>
              <a:t>INNOVATION MANAGEMENT </a:t>
            </a:r>
            <a:r>
              <a:rPr lang="fi-FI" sz="1200" dirty="0">
                <a:solidFill>
                  <a:schemeClr val="accent2"/>
                </a:solidFill>
                <a:ea typeface="Noto Sans" panose="020B0502040504020204" pitchFamily="34" charset="0"/>
                <a:cs typeface="Noto Sans" panose="020B0502040504020204" pitchFamily="34" charset="0"/>
              </a:rPr>
              <a:t>STRATEGY</a:t>
            </a:r>
            <a:endParaRPr lang="en-FI" sz="1500" dirty="0">
              <a:solidFill>
                <a:schemeClr val="accent2"/>
              </a:solidFill>
              <a:ea typeface="Noto Sans" panose="020B0502040504020204" pitchFamily="34" charset="0"/>
              <a:cs typeface="Noto Sans" panose="020B0502040504020204" pitchFamily="34" charset="0"/>
            </a:endParaRPr>
          </a:p>
          <a:p>
            <a:pPr marL="285750" lvl="1" indent="-171450">
              <a:lnSpc>
                <a:spcPct val="100000"/>
              </a:lnSpc>
              <a:spcBef>
                <a:spcPts val="50"/>
              </a:spcBef>
              <a:buFont typeface="Arial" panose="020B0604020202020204" pitchFamily="34" charset="0"/>
              <a:buChar char="•"/>
            </a:pPr>
            <a:r>
              <a:rPr lang="fi-FI" sz="900" b="0" dirty="0">
                <a:solidFill>
                  <a:schemeClr val="bg2">
                    <a:lumMod val="50000"/>
                  </a:schemeClr>
                </a:solidFill>
                <a:ea typeface="Noto Sans" panose="020B0502040504020204" pitchFamily="34" charset="0"/>
                <a:cs typeface="Noto Sans" panose="020B0502040504020204" pitchFamily="34" charset="0"/>
              </a:rPr>
              <a:t>The Strategy Choice Cascade</a:t>
            </a:r>
            <a:endParaRPr lang="fi-FI" sz="900" dirty="0">
              <a:solidFill>
                <a:schemeClr val="bg2">
                  <a:lumMod val="50000"/>
                </a:schemeClr>
              </a:solidFill>
              <a:ea typeface="Noto Sans" panose="020B0502040504020204" pitchFamily="34" charset="0"/>
              <a:cs typeface="Noto Sans" panose="020B0502040504020204" pitchFamily="34" charset="0"/>
            </a:endParaRPr>
          </a:p>
          <a:p>
            <a:pPr marL="285750" lvl="1" indent="-171450">
              <a:lnSpc>
                <a:spcPct val="100000"/>
              </a:lnSpc>
              <a:spcBef>
                <a:spcPts val="50"/>
              </a:spcBef>
              <a:buFont typeface="Arial" panose="020B0604020202020204" pitchFamily="34" charset="0"/>
              <a:buChar char="•"/>
            </a:pPr>
            <a:r>
              <a:rPr lang="fi-FI" sz="900" b="0" dirty="0">
                <a:solidFill>
                  <a:schemeClr val="bg2">
                    <a:lumMod val="50000"/>
                  </a:schemeClr>
                </a:solidFill>
                <a:ea typeface="Noto Sans" panose="020B0502040504020204" pitchFamily="34" charset="0"/>
                <a:cs typeface="Noto Sans" panose="020B0502040504020204" pitchFamily="34" charset="0"/>
              </a:rPr>
              <a:t>1.1 The Business Model Canvas</a:t>
            </a:r>
          </a:p>
          <a:p>
            <a:pPr marL="285750" lvl="1" indent="-171450">
              <a:lnSpc>
                <a:spcPct val="100000"/>
              </a:lnSpc>
              <a:spcBef>
                <a:spcPts val="50"/>
              </a:spcBef>
              <a:buFont typeface="Arial" panose="020B0604020202020204" pitchFamily="34" charset="0"/>
              <a:buChar char="•"/>
            </a:pPr>
            <a:r>
              <a:rPr lang="fi-FI" sz="900" b="0" dirty="0">
                <a:solidFill>
                  <a:schemeClr val="bg2">
                    <a:lumMod val="50000"/>
                  </a:schemeClr>
                </a:solidFill>
                <a:ea typeface="Noto Sans" panose="020B0502040504020204" pitchFamily="34" charset="0"/>
                <a:cs typeface="Noto Sans" panose="020B0502040504020204" pitchFamily="34" charset="0"/>
              </a:rPr>
              <a:t>1.2 The Play-to-Win Strategy Canvas</a:t>
            </a:r>
          </a:p>
          <a:p>
            <a:pPr marL="0" indent="0">
              <a:lnSpc>
                <a:spcPct val="100000"/>
              </a:lnSpc>
              <a:spcBef>
                <a:spcPts val="50"/>
              </a:spcBef>
              <a:buNone/>
            </a:pPr>
            <a:endParaRPr lang="fi-FI" sz="1300" b="0" dirty="0">
              <a:solidFill>
                <a:schemeClr val="tx1">
                  <a:lumMod val="50000"/>
                  <a:lumOff val="50000"/>
                </a:schemeClr>
              </a:solidFill>
              <a:ea typeface="Noto Sans" panose="020B0502040504020204" pitchFamily="34" charset="0"/>
              <a:cs typeface="Noto Sans" panose="020B0502040504020204" pitchFamily="34" charset="0"/>
            </a:endParaRPr>
          </a:p>
          <a:p>
            <a:pPr marL="0" indent="0">
              <a:lnSpc>
                <a:spcPct val="100000"/>
              </a:lnSpc>
              <a:spcBef>
                <a:spcPts val="50"/>
              </a:spcBef>
              <a:buNone/>
            </a:pPr>
            <a:r>
              <a:rPr lang="fi-FI" sz="1500" dirty="0">
                <a:solidFill>
                  <a:schemeClr val="tx1">
                    <a:lumMod val="50000"/>
                    <a:lumOff val="50000"/>
                  </a:schemeClr>
                </a:solidFill>
                <a:ea typeface="Noto Sans" panose="020B0502040504020204" pitchFamily="34" charset="0"/>
                <a:cs typeface="Noto Sans" panose="020B0502040504020204" pitchFamily="34" charset="0"/>
              </a:rPr>
              <a:t> </a:t>
            </a:r>
            <a:r>
              <a:rPr lang="fi-FI" sz="1200" dirty="0">
                <a:solidFill>
                  <a:schemeClr val="tx1">
                    <a:lumMod val="50000"/>
                    <a:lumOff val="50000"/>
                  </a:schemeClr>
                </a:solidFill>
                <a:ea typeface="Noto Sans" panose="020B0502040504020204" pitchFamily="34" charset="0"/>
                <a:cs typeface="Noto Sans" panose="020B0502040504020204" pitchFamily="34" charset="0"/>
              </a:rPr>
              <a:t>INNOVATION MANAGEMENT </a:t>
            </a:r>
            <a:r>
              <a:rPr lang="fi-FI" sz="1200" dirty="0">
                <a:solidFill>
                  <a:schemeClr val="accent1"/>
                </a:solidFill>
                <a:ea typeface="Noto Sans" panose="020B0502040504020204" pitchFamily="34" charset="0"/>
                <a:cs typeface="Noto Sans" panose="020B0502040504020204" pitchFamily="34" charset="0"/>
              </a:rPr>
              <a:t>PROCESS</a:t>
            </a:r>
          </a:p>
          <a:p>
            <a:pPr marL="285750" lvl="1" indent="-171450">
              <a:lnSpc>
                <a:spcPct val="100000"/>
              </a:lnSpc>
              <a:spcBef>
                <a:spcPts val="50"/>
              </a:spcBef>
              <a:buFont typeface="Arial" panose="020B0604020202020204" pitchFamily="34" charset="0"/>
              <a:buChar char="•"/>
            </a:pPr>
            <a:r>
              <a:rPr lang="fi-FI" sz="900" b="0" dirty="0">
                <a:solidFill>
                  <a:schemeClr val="bg2">
                    <a:lumMod val="50000"/>
                  </a:schemeClr>
                </a:solidFill>
                <a:ea typeface="Noto Sans" panose="020B0502040504020204" pitchFamily="34" charset="0"/>
                <a:cs typeface="Noto Sans" panose="020B0502040504020204" pitchFamily="34" charset="0"/>
              </a:rPr>
              <a:t>The four stages in the lifecycle of an idea</a:t>
            </a:r>
            <a:br>
              <a:rPr lang="fi-FI" sz="900" b="0" dirty="0">
                <a:solidFill>
                  <a:schemeClr val="bg2">
                    <a:lumMod val="50000"/>
                  </a:schemeClr>
                </a:solidFill>
                <a:ea typeface="Noto Sans" panose="020B0502040504020204" pitchFamily="34" charset="0"/>
                <a:cs typeface="Noto Sans" panose="020B0502040504020204" pitchFamily="34" charset="0"/>
              </a:rPr>
            </a:br>
            <a:endParaRPr lang="fi-FI" sz="1300" b="0" dirty="0">
              <a:solidFill>
                <a:schemeClr val="tx1">
                  <a:lumMod val="50000"/>
                  <a:lumOff val="50000"/>
                </a:schemeClr>
              </a:solidFill>
              <a:ea typeface="Noto Sans" panose="020B0502040504020204" pitchFamily="34" charset="0"/>
              <a:cs typeface="Noto Sans" panose="020B0502040504020204" pitchFamily="34" charset="0"/>
            </a:endParaRPr>
          </a:p>
          <a:p>
            <a:pPr marL="0" indent="0">
              <a:lnSpc>
                <a:spcPct val="100000"/>
              </a:lnSpc>
              <a:spcBef>
                <a:spcPts val="50"/>
              </a:spcBef>
              <a:buNone/>
            </a:pPr>
            <a:r>
              <a:rPr lang="fi-FI" sz="1100" dirty="0">
                <a:solidFill>
                  <a:schemeClr val="tx1">
                    <a:lumMod val="50000"/>
                    <a:lumOff val="50000"/>
                  </a:schemeClr>
                </a:solidFill>
                <a:ea typeface="Noto Sans" panose="020B0502040504020204" pitchFamily="34" charset="0"/>
                <a:cs typeface="Noto Sans" panose="020B0502040504020204" pitchFamily="34" charset="0"/>
              </a:rPr>
              <a:t>  Three Processes for Managing Ideas</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The Centralized Model</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The Decentralized Model</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The Hybrid Model</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2.1 The Ultimate Guide to Idea Management Processes</a:t>
            </a:r>
          </a:p>
          <a:p>
            <a:pPr marL="171450" indent="-171450">
              <a:lnSpc>
                <a:spcPct val="100000"/>
              </a:lnSpc>
              <a:spcBef>
                <a:spcPts val="50"/>
              </a:spcBef>
              <a:buFont typeface="Arial" panose="020B0604020202020204" pitchFamily="34" charset="0"/>
              <a:buChar char="•"/>
            </a:pPr>
            <a:endParaRPr lang="fi-FI" sz="1300" b="0" dirty="0">
              <a:solidFill>
                <a:schemeClr val="tx1">
                  <a:lumMod val="50000"/>
                  <a:lumOff val="50000"/>
                </a:schemeClr>
              </a:solidFill>
              <a:ea typeface="Noto Sans" panose="020B0502040504020204" pitchFamily="34" charset="0"/>
              <a:cs typeface="Noto Sans" panose="020B0502040504020204" pitchFamily="34" charset="0"/>
            </a:endParaRPr>
          </a:p>
          <a:p>
            <a:pPr marL="0" indent="0">
              <a:spcBef>
                <a:spcPts val="50"/>
              </a:spcBef>
              <a:buNone/>
            </a:pPr>
            <a:r>
              <a:rPr lang="fi-FI" sz="1200" dirty="0">
                <a:solidFill>
                  <a:schemeClr val="tx1">
                    <a:lumMod val="50000"/>
                    <a:lumOff val="50000"/>
                  </a:schemeClr>
                </a:solidFill>
                <a:ea typeface="Noto Sans" panose="020B0502040504020204" pitchFamily="34" charset="0"/>
                <a:cs typeface="Noto Sans" panose="020B0502040504020204" pitchFamily="34" charset="0"/>
              </a:rPr>
              <a:t> INNOVATION MANAGEMENT </a:t>
            </a:r>
            <a:r>
              <a:rPr lang="fi-FI" sz="1200" dirty="0">
                <a:solidFill>
                  <a:schemeClr val="accent5"/>
                </a:solidFill>
                <a:ea typeface="Noto Sans" panose="020B0502040504020204" pitchFamily="34" charset="0"/>
                <a:cs typeface="Noto Sans" panose="020B0502040504020204" pitchFamily="34" charset="0"/>
              </a:rPr>
              <a:t>TOOLS</a:t>
            </a:r>
          </a:p>
          <a:p>
            <a:pPr marL="0" indent="0">
              <a:spcBef>
                <a:spcPts val="50"/>
              </a:spcBef>
              <a:buNone/>
            </a:pPr>
            <a:r>
              <a:rPr lang="fi-FI" sz="1100" dirty="0">
                <a:solidFill>
                  <a:schemeClr val="tx1">
                    <a:lumMod val="50000"/>
                    <a:lumOff val="50000"/>
                  </a:schemeClr>
                </a:solidFill>
                <a:ea typeface="Noto Sans" panose="020B0502040504020204" pitchFamily="34" charset="0"/>
                <a:cs typeface="Noto Sans" panose="020B0502040504020204" pitchFamily="34" charset="0"/>
              </a:rPr>
              <a:t>  Idea Generation Toolkit</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3.1 The Complete Guide for Idea Challenges</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3.2 Analogy Thinking Canvas – Board of Innovation</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3.3 Brainstorm Cards – Board of Innovation</a:t>
            </a:r>
          </a:p>
          <a:p>
            <a:pPr marL="285750" lvl="1" indent="-171450">
              <a:lnSpc>
                <a:spcPct val="100000"/>
              </a:lnSpc>
              <a:spcBef>
                <a:spcPts val="50"/>
              </a:spcBef>
              <a:buFont typeface="Arial" panose="020B0604020202020204" pitchFamily="34" charset="0"/>
              <a:buChar char="•"/>
            </a:pPr>
            <a:r>
              <a:rPr lang="fi-FI" sz="900" b="0" dirty="0">
                <a:solidFill>
                  <a:schemeClr val="tx1">
                    <a:lumMod val="50000"/>
                    <a:lumOff val="50000"/>
                  </a:schemeClr>
                </a:solidFill>
                <a:ea typeface="Noto Sans" panose="020B0502040504020204" pitchFamily="34" charset="0"/>
                <a:cs typeface="Noto Sans" panose="020B0502040504020204" pitchFamily="34" charset="0"/>
              </a:rPr>
              <a:t>3.4 Opposite Thinking Canvas – Board of Innovation</a:t>
            </a:r>
          </a:p>
        </p:txBody>
      </p:sp>
      <p:pic>
        <p:nvPicPr>
          <p:cNvPr id="7" name="Picture Placeholder 6">
            <a:extLst>
              <a:ext uri="{FF2B5EF4-FFF2-40B4-BE49-F238E27FC236}">
                <a16:creationId xmlns:a16="http://schemas.microsoft.com/office/drawing/2014/main" id="{64FE3B9C-8ECC-47AE-9C2E-2AE44DF7DA87}"/>
              </a:ext>
            </a:extLst>
          </p:cNvPr>
          <p:cNvPicPr>
            <a:picLocks noGrp="1" noChangeAspect="1"/>
          </p:cNvPicPr>
          <p:nvPr>
            <p:ph type="pic" sz="quarter" idx="4294967295"/>
          </p:nvPr>
        </p:nvPicPr>
        <p:blipFill>
          <a:blip r:embed="rId3"/>
          <a:srcRect t="354" b="354"/>
          <a:stretch>
            <a:fillRect/>
          </a:stretch>
        </p:blipFill>
        <p:spPr>
          <a:xfrm>
            <a:off x="10439400" y="6173788"/>
            <a:ext cx="1401763" cy="496887"/>
          </a:xfrm>
        </p:spPr>
      </p:pic>
      <p:grpSp>
        <p:nvGrpSpPr>
          <p:cNvPr id="11" name="Group 10">
            <a:extLst>
              <a:ext uri="{FF2B5EF4-FFF2-40B4-BE49-F238E27FC236}">
                <a16:creationId xmlns:a16="http://schemas.microsoft.com/office/drawing/2014/main" id="{023EF57D-5EBC-41D5-BA99-DBFF4CB6CC05}"/>
              </a:ext>
            </a:extLst>
          </p:cNvPr>
          <p:cNvGrpSpPr/>
          <p:nvPr/>
        </p:nvGrpSpPr>
        <p:grpSpPr>
          <a:xfrm>
            <a:off x="340905" y="2022769"/>
            <a:ext cx="302934" cy="2808615"/>
            <a:chOff x="179588" y="1700505"/>
            <a:chExt cx="302934" cy="2808615"/>
          </a:xfrm>
        </p:grpSpPr>
        <p:sp>
          <p:nvSpPr>
            <p:cNvPr id="8" name="Oval 7">
              <a:extLst>
                <a:ext uri="{FF2B5EF4-FFF2-40B4-BE49-F238E27FC236}">
                  <a16:creationId xmlns:a16="http://schemas.microsoft.com/office/drawing/2014/main" id="{EFE7E254-DAC9-4DB2-940D-76933E71D33B}"/>
                </a:ext>
              </a:extLst>
            </p:cNvPr>
            <p:cNvSpPr/>
            <p:nvPr/>
          </p:nvSpPr>
          <p:spPr>
            <a:xfrm>
              <a:off x="188290" y="1700505"/>
              <a:ext cx="294232" cy="288032"/>
            </a:xfrm>
            <a:prstGeom prst="ellipse">
              <a:avLst/>
            </a:prstGeom>
            <a:solidFill>
              <a:srgbClr val="33D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solidFill>
                    <a:schemeClr val="bg1"/>
                  </a:solidFill>
                  <a:ea typeface="Noto Sans" panose="020B0502040504020204" pitchFamily="34" charset="0"/>
                  <a:cs typeface="Noto Sans" panose="020B0502040504020204" pitchFamily="34" charset="0"/>
                </a:rPr>
                <a:t>1</a:t>
              </a:r>
              <a:endParaRPr lang="en-FI" sz="1400" b="1" dirty="0">
                <a:solidFill>
                  <a:schemeClr val="bg1"/>
                </a:solidFill>
              </a:endParaRPr>
            </a:p>
          </p:txBody>
        </p:sp>
        <p:sp>
          <p:nvSpPr>
            <p:cNvPr id="9" name="Oval 8">
              <a:extLst>
                <a:ext uri="{FF2B5EF4-FFF2-40B4-BE49-F238E27FC236}">
                  <a16:creationId xmlns:a16="http://schemas.microsoft.com/office/drawing/2014/main" id="{D5212281-3961-454A-9B6D-BF60F47A3BFA}"/>
                </a:ext>
              </a:extLst>
            </p:cNvPr>
            <p:cNvSpPr/>
            <p:nvPr/>
          </p:nvSpPr>
          <p:spPr>
            <a:xfrm>
              <a:off x="188290" y="2624799"/>
              <a:ext cx="2942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solidFill>
                    <a:schemeClr val="bg1"/>
                  </a:solidFill>
                  <a:ea typeface="Noto Sans" panose="020B0502040504020204" pitchFamily="34" charset="0"/>
                  <a:cs typeface="Noto Sans" panose="020B0502040504020204" pitchFamily="34" charset="0"/>
                </a:rPr>
                <a:t>2</a:t>
              </a:r>
              <a:endParaRPr lang="en-FI" sz="1400" b="1" dirty="0">
                <a:solidFill>
                  <a:schemeClr val="bg1"/>
                </a:solidFill>
              </a:endParaRPr>
            </a:p>
          </p:txBody>
        </p:sp>
        <p:sp>
          <p:nvSpPr>
            <p:cNvPr id="10" name="Oval 9">
              <a:extLst>
                <a:ext uri="{FF2B5EF4-FFF2-40B4-BE49-F238E27FC236}">
                  <a16:creationId xmlns:a16="http://schemas.microsoft.com/office/drawing/2014/main" id="{5D308606-00B5-4AA1-8F73-F5C469E282FD}"/>
                </a:ext>
              </a:extLst>
            </p:cNvPr>
            <p:cNvSpPr/>
            <p:nvPr/>
          </p:nvSpPr>
          <p:spPr>
            <a:xfrm>
              <a:off x="179588" y="4221088"/>
              <a:ext cx="294232" cy="28803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solidFill>
                    <a:schemeClr val="bg1"/>
                  </a:solidFill>
                  <a:ea typeface="Noto Sans" panose="020B0502040504020204" pitchFamily="34" charset="0"/>
                  <a:cs typeface="Noto Sans" panose="020B0502040504020204" pitchFamily="34" charset="0"/>
                </a:rPr>
                <a:t>3</a:t>
              </a:r>
              <a:endParaRPr lang="en-FI" sz="1400" b="1" dirty="0">
                <a:solidFill>
                  <a:schemeClr val="bg1"/>
                </a:solidFill>
              </a:endParaRPr>
            </a:p>
          </p:txBody>
        </p:sp>
      </p:grpSp>
      <p:grpSp>
        <p:nvGrpSpPr>
          <p:cNvPr id="18" name="Group 17">
            <a:extLst>
              <a:ext uri="{FF2B5EF4-FFF2-40B4-BE49-F238E27FC236}">
                <a16:creationId xmlns:a16="http://schemas.microsoft.com/office/drawing/2014/main" id="{E20C3EF0-72B5-494A-AB22-284C6F62E54B}"/>
              </a:ext>
            </a:extLst>
          </p:cNvPr>
          <p:cNvGrpSpPr/>
          <p:nvPr/>
        </p:nvGrpSpPr>
        <p:grpSpPr>
          <a:xfrm>
            <a:off x="4372995" y="1302993"/>
            <a:ext cx="3817438" cy="2844911"/>
            <a:chOff x="4443266" y="1669007"/>
            <a:chExt cx="3817438" cy="2844911"/>
          </a:xfrm>
        </p:grpSpPr>
        <p:sp>
          <p:nvSpPr>
            <p:cNvPr id="5" name="Rectangle 4">
              <a:extLst>
                <a:ext uri="{FF2B5EF4-FFF2-40B4-BE49-F238E27FC236}">
                  <a16:creationId xmlns:a16="http://schemas.microsoft.com/office/drawing/2014/main" id="{35DB934D-169A-4344-B6E3-4D1330324EEF}"/>
                </a:ext>
              </a:extLst>
            </p:cNvPr>
            <p:cNvSpPr/>
            <p:nvPr/>
          </p:nvSpPr>
          <p:spPr>
            <a:xfrm>
              <a:off x="4732312" y="3934272"/>
              <a:ext cx="3528392" cy="579646"/>
            </a:xfrm>
            <a:prstGeom prst="rect">
              <a:avLst/>
            </a:prstGeom>
          </p:spPr>
          <p:txBody>
            <a:bodyPr wrap="square">
              <a:spAutoFit/>
            </a:bodyPr>
            <a:lstStyle/>
            <a:p>
              <a:pPr>
                <a:spcBef>
                  <a:spcPts val="50"/>
                </a:spcBef>
              </a:pPr>
              <a:r>
                <a:rPr lang="fi-FI" sz="1200" b="1" dirty="0">
                  <a:solidFill>
                    <a:schemeClr val="tx2"/>
                  </a:solidFill>
                  <a:ea typeface="Noto Sans" panose="020B0502040504020204" pitchFamily="34" charset="0"/>
                  <a:cs typeface="Noto Sans" panose="020B0502040504020204" pitchFamily="34" charset="0"/>
                </a:rPr>
                <a:t>INNOVATION</a:t>
              </a:r>
              <a:r>
                <a:rPr lang="fi-FI" sz="1200" b="1" dirty="0">
                  <a:solidFill>
                    <a:schemeClr val="accent3"/>
                  </a:solidFill>
                  <a:ea typeface="Noto Sans" panose="020B0502040504020204" pitchFamily="34" charset="0"/>
                  <a:cs typeface="Noto Sans" panose="020B0502040504020204" pitchFamily="34" charset="0"/>
                </a:rPr>
                <a:t> INFOGRAPHICS</a:t>
              </a:r>
            </a:p>
            <a:p>
              <a:pPr marL="171450" indent="-171450">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5.1 Infographic: How to Measure Innovation?</a:t>
              </a:r>
            </a:p>
            <a:p>
              <a:pPr marL="171450" indent="-171450">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5.2 Infographic: 50+ Statistics on Innovation</a:t>
              </a:r>
            </a:p>
          </p:txBody>
        </p:sp>
        <p:sp>
          <p:nvSpPr>
            <p:cNvPr id="12" name="Rectangle 11">
              <a:extLst>
                <a:ext uri="{FF2B5EF4-FFF2-40B4-BE49-F238E27FC236}">
                  <a16:creationId xmlns:a16="http://schemas.microsoft.com/office/drawing/2014/main" id="{8BD3C016-CB25-49A2-988E-05009F4E6C22}"/>
                </a:ext>
              </a:extLst>
            </p:cNvPr>
            <p:cNvSpPr/>
            <p:nvPr/>
          </p:nvSpPr>
          <p:spPr>
            <a:xfrm>
              <a:off x="4661851" y="1669007"/>
              <a:ext cx="2994263" cy="1005403"/>
            </a:xfrm>
            <a:prstGeom prst="rect">
              <a:avLst/>
            </a:prstGeom>
          </p:spPr>
          <p:txBody>
            <a:bodyPr wrap="square">
              <a:spAutoFit/>
            </a:bodyPr>
            <a:lstStyle/>
            <a:p>
              <a:pPr>
                <a:spcBef>
                  <a:spcPts val="50"/>
                </a:spcBef>
              </a:pPr>
              <a:r>
                <a:rPr lang="fi-FI" sz="1100" b="1" dirty="0">
                  <a:solidFill>
                    <a:schemeClr val="tx1">
                      <a:lumMod val="50000"/>
                      <a:lumOff val="50000"/>
                    </a:schemeClr>
                  </a:solidFill>
                  <a:ea typeface="Noto Sans" panose="020B0502040504020204" pitchFamily="34" charset="0"/>
                  <a:cs typeface="Noto Sans" panose="020B0502040504020204" pitchFamily="34" charset="0"/>
                </a:rPr>
                <a:t>  Idea Validation Toolkit</a:t>
              </a:r>
            </a:p>
            <a:p>
              <a:pPr marL="285750" lvl="1" indent="-171450">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Four Steps for Idea Validation</a:t>
              </a:r>
            </a:p>
            <a:p>
              <a:pPr marL="285750" lvl="1" indent="-171450">
                <a:lnSpc>
                  <a:spcPct val="100000"/>
                </a:lnSpc>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3.5 Idea Validation Checklist</a:t>
              </a:r>
            </a:p>
            <a:p>
              <a:pPr marL="285750" lvl="1" indent="-171450">
                <a:lnSpc>
                  <a:spcPct val="100000"/>
                </a:lnSpc>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3.6 Lean Service Creation Handbook – Validation Canvas</a:t>
              </a:r>
            </a:p>
            <a:p>
              <a:pPr marL="285750" lvl="1" indent="-171450">
                <a:lnSpc>
                  <a:spcPct val="100000"/>
                </a:lnSpc>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3.7 Validation Board – Lean Startup Machine</a:t>
              </a:r>
            </a:p>
          </p:txBody>
        </p:sp>
        <p:sp>
          <p:nvSpPr>
            <p:cNvPr id="13" name="Rectangle 12">
              <a:extLst>
                <a:ext uri="{FF2B5EF4-FFF2-40B4-BE49-F238E27FC236}">
                  <a16:creationId xmlns:a16="http://schemas.microsoft.com/office/drawing/2014/main" id="{27C658D7-F5F9-4186-9552-768C1FAA4DBF}"/>
                </a:ext>
              </a:extLst>
            </p:cNvPr>
            <p:cNvSpPr/>
            <p:nvPr/>
          </p:nvSpPr>
          <p:spPr>
            <a:xfrm>
              <a:off x="4690823" y="2800722"/>
              <a:ext cx="2994263" cy="1005403"/>
            </a:xfrm>
            <a:prstGeom prst="rect">
              <a:avLst/>
            </a:prstGeom>
          </p:spPr>
          <p:txBody>
            <a:bodyPr wrap="square">
              <a:spAutoFit/>
            </a:bodyPr>
            <a:lstStyle/>
            <a:p>
              <a:pPr>
                <a:spcBef>
                  <a:spcPts val="50"/>
                </a:spcBef>
              </a:pPr>
              <a:r>
                <a:rPr lang="fi-FI" sz="1100" b="1" dirty="0">
                  <a:solidFill>
                    <a:schemeClr val="tx1">
                      <a:lumMod val="50000"/>
                      <a:lumOff val="50000"/>
                    </a:schemeClr>
                  </a:solidFill>
                  <a:ea typeface="Noto Sans" panose="020B0502040504020204" pitchFamily="34" charset="0"/>
                  <a:cs typeface="Noto Sans" panose="020B0502040504020204" pitchFamily="34" charset="0"/>
                </a:rPr>
                <a:t>  Innovation Management Software</a:t>
              </a:r>
            </a:p>
            <a:p>
              <a:pPr marL="285750" lvl="1" indent="-171450">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The tool in brief</a:t>
              </a:r>
            </a:p>
            <a:p>
              <a:pPr marL="285750" lvl="1" indent="-171450">
                <a:lnSpc>
                  <a:spcPct val="100000"/>
                </a:lnSpc>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3.5 Idea Validation Checklist</a:t>
              </a:r>
            </a:p>
            <a:p>
              <a:pPr marL="285750" lvl="1" indent="-171450">
                <a:lnSpc>
                  <a:spcPct val="100000"/>
                </a:lnSpc>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3.8 Guide to a Successful Ideation Software Pilot</a:t>
              </a:r>
            </a:p>
            <a:p>
              <a:pPr marL="285750" lvl="1" indent="-171450">
                <a:lnSpc>
                  <a:spcPct val="100000"/>
                </a:lnSpc>
                <a:spcBef>
                  <a:spcPts val="50"/>
                </a:spcBef>
                <a:buFont typeface="Arial" panose="020B0604020202020204" pitchFamily="34" charset="0"/>
                <a:buChar char="•"/>
              </a:pPr>
              <a:r>
                <a:rPr lang="fi-FI" sz="900" dirty="0">
                  <a:solidFill>
                    <a:schemeClr val="tx1">
                      <a:lumMod val="50000"/>
                      <a:lumOff val="50000"/>
                    </a:schemeClr>
                  </a:solidFill>
                  <a:ea typeface="Noto Sans" panose="020B0502040504020204" pitchFamily="34" charset="0"/>
                  <a:cs typeface="Noto Sans" panose="020B0502040504020204" pitchFamily="34" charset="0"/>
                </a:rPr>
                <a:t>3.9 Viima Board Canvas</a:t>
              </a:r>
            </a:p>
          </p:txBody>
        </p:sp>
        <p:sp>
          <p:nvSpPr>
            <p:cNvPr id="17" name="Oval 16">
              <a:extLst>
                <a:ext uri="{FF2B5EF4-FFF2-40B4-BE49-F238E27FC236}">
                  <a16:creationId xmlns:a16="http://schemas.microsoft.com/office/drawing/2014/main" id="{1A69544B-3F06-42D3-8A5F-C2A87ABCD6FF}"/>
                </a:ext>
              </a:extLst>
            </p:cNvPr>
            <p:cNvSpPr/>
            <p:nvPr/>
          </p:nvSpPr>
          <p:spPr>
            <a:xfrm>
              <a:off x="4443266" y="3902477"/>
              <a:ext cx="294232"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solidFill>
                    <a:schemeClr val="bg1"/>
                  </a:solidFill>
                  <a:ea typeface="Noto Sans" panose="020B0502040504020204" pitchFamily="34" charset="0"/>
                  <a:cs typeface="Noto Sans" panose="020B0502040504020204" pitchFamily="34" charset="0"/>
                </a:rPr>
                <a:t>4</a:t>
              </a:r>
              <a:endParaRPr lang="en-FI" sz="1400" b="1" dirty="0">
                <a:solidFill>
                  <a:schemeClr val="bg1"/>
                </a:solidFill>
              </a:endParaRPr>
            </a:p>
          </p:txBody>
        </p:sp>
      </p:grpSp>
    </p:spTree>
    <p:extLst>
      <p:ext uri="{BB962C8B-B14F-4D97-AF65-F5344CB8AC3E}">
        <p14:creationId xmlns:p14="http://schemas.microsoft.com/office/powerpoint/2010/main" val="897450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92500" lnSpcReduction="10000"/>
          </a:bodyPr>
          <a:lstStyle/>
          <a:p>
            <a:pPr>
              <a:lnSpc>
                <a:spcPct val="120000"/>
              </a:lnSpc>
            </a:pPr>
            <a:r>
              <a:rPr lang="en-US" dirty="0"/>
              <a:t>2.1 The Ultimate Guide To Idea Management Processes</a:t>
            </a:r>
            <a:endParaRPr lang="en-US" sz="900" dirty="0"/>
          </a:p>
        </p:txBody>
      </p:sp>
    </p:spTree>
    <p:extLst>
      <p:ext uri="{BB962C8B-B14F-4D97-AF65-F5344CB8AC3E}">
        <p14:creationId xmlns:p14="http://schemas.microsoft.com/office/powerpoint/2010/main" val="1662655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78"/>
            <a:ext cx="9972947" cy="407987"/>
          </a:xfrm>
        </p:spPr>
        <p:txBody>
          <a:bodyPr/>
          <a:lstStyle/>
          <a:p>
            <a:r>
              <a:rPr lang="en-US" sz="2400" dirty="0">
                <a:solidFill>
                  <a:schemeClr val="tx1"/>
                </a:solidFill>
              </a:rPr>
              <a:t>2.1 The Ultimate Guide to Idea Management Processes</a:t>
            </a:r>
          </a:p>
        </p:txBody>
      </p:sp>
      <p:sp>
        <p:nvSpPr>
          <p:cNvPr id="5" name="Rectangle 4">
            <a:extLst>
              <a:ext uri="{FF2B5EF4-FFF2-40B4-BE49-F238E27FC236}">
                <a16:creationId xmlns:a16="http://schemas.microsoft.com/office/drawing/2014/main" id="{7D2D82CF-D538-4646-9AEA-6E3A8FDCC475}"/>
              </a:ext>
            </a:extLst>
          </p:cNvPr>
          <p:cNvSpPr/>
          <p:nvPr/>
        </p:nvSpPr>
        <p:spPr>
          <a:xfrm>
            <a:off x="5447928" y="2459504"/>
            <a:ext cx="6270797" cy="1938992"/>
          </a:xfrm>
          <a:prstGeom prst="rect">
            <a:avLst/>
          </a:prstGeom>
        </p:spPr>
        <p:txBody>
          <a:bodyPr wrap="square">
            <a:spAutoFit/>
          </a:bodyPr>
          <a:lstStyle/>
          <a:p>
            <a:r>
              <a:rPr lang="en-US" sz="1600" b="1" dirty="0">
                <a:solidFill>
                  <a:schemeClr val="tx1">
                    <a:lumMod val="50000"/>
                    <a:lumOff val="50000"/>
                  </a:schemeClr>
                </a:solidFill>
              </a:rPr>
              <a:t>The Guide Contains:</a:t>
            </a:r>
          </a:p>
          <a:p>
            <a:endParaRPr lang="en-US" b="1" dirty="0">
              <a:solidFill>
                <a:schemeClr val="tx1">
                  <a:lumMod val="50000"/>
                  <a:lumOff val="50000"/>
                </a:schemeClr>
              </a:solidFill>
            </a:endParaRPr>
          </a:p>
          <a:p>
            <a:pPr marL="285750" indent="-285750">
              <a:buFont typeface="Arial" panose="020B0604020202020204" pitchFamily="34" charset="0"/>
              <a:buChar char="•"/>
            </a:pPr>
            <a:r>
              <a:rPr lang="en-US" sz="1400" b="1" dirty="0">
                <a:solidFill>
                  <a:schemeClr val="tx1">
                    <a:lumMod val="50000"/>
                    <a:lumOff val="50000"/>
                  </a:schemeClr>
                </a:solidFill>
              </a:rPr>
              <a:t>A 33 page eBook</a:t>
            </a:r>
            <a:r>
              <a:rPr lang="en-US" dirty="0">
                <a:solidFill>
                  <a:schemeClr val="tx1">
                    <a:lumMod val="50000"/>
                    <a:lumOff val="50000"/>
                  </a:schemeClr>
                </a:solidFill>
              </a:rPr>
              <a:t> </a:t>
            </a:r>
            <a:r>
              <a:rPr lang="en-US" sz="1400" dirty="0">
                <a:solidFill>
                  <a:schemeClr val="tx1">
                    <a:lumMod val="50000"/>
                    <a:lumOff val="50000"/>
                  </a:schemeClr>
                </a:solidFill>
              </a:rPr>
              <a:t>that introduces the most common </a:t>
            </a:r>
            <a:r>
              <a:rPr lang="en-US" sz="1400" dirty="0">
                <a:solidFill>
                  <a:schemeClr val="accent1"/>
                </a:solidFill>
                <a:hlinkClick r:id="rId2">
                  <a:extLst>
                    <a:ext uri="{A12FA001-AC4F-418D-AE19-62706E023703}">
                      <ahyp:hlinkClr xmlns:ahyp="http://schemas.microsoft.com/office/drawing/2018/hyperlinkcolor" val="tx"/>
                    </a:ext>
                  </a:extLst>
                </a:hlinkClick>
              </a:rPr>
              <a:t>idea management</a:t>
            </a:r>
            <a:r>
              <a:rPr lang="en-US" sz="1400" dirty="0">
                <a:solidFill>
                  <a:schemeClr val="tx1">
                    <a:lumMod val="50000"/>
                    <a:lumOff val="50000"/>
                  </a:schemeClr>
                </a:solidFill>
              </a:rPr>
              <a:t> processes and discusses their suitability for different kinds of companies</a:t>
            </a:r>
          </a:p>
          <a:p>
            <a:pPr marL="285750" indent="-285750">
              <a:buFont typeface="Arial" panose="020B0604020202020204" pitchFamily="34" charset="0"/>
              <a:buChar char="•"/>
            </a:pPr>
            <a:r>
              <a:rPr lang="en-US" sz="1400" b="1" dirty="0">
                <a:solidFill>
                  <a:schemeClr val="tx1">
                    <a:lumMod val="50000"/>
                    <a:lumOff val="50000"/>
                  </a:schemeClr>
                </a:solidFill>
              </a:rPr>
              <a:t>A PowerPoint template</a:t>
            </a:r>
            <a:r>
              <a:rPr lang="en-US" sz="1400" dirty="0">
                <a:solidFill>
                  <a:schemeClr val="tx1">
                    <a:lumMod val="50000"/>
                    <a:lumOff val="50000"/>
                  </a:schemeClr>
                </a:solidFill>
              </a:rPr>
              <a:t> with editable slides of all the recommended processes</a:t>
            </a:r>
          </a:p>
          <a:p>
            <a:pPr algn="ctr"/>
            <a:endPar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Picture 3" descr="A screenshot of a cell phone&#10;&#10;Description automatically generated">
            <a:extLst>
              <a:ext uri="{FF2B5EF4-FFF2-40B4-BE49-F238E27FC236}">
                <a16:creationId xmlns:a16="http://schemas.microsoft.com/office/drawing/2014/main" id="{2AFD60B5-3ECB-41FF-B591-FC667F3CA011}"/>
              </a:ext>
            </a:extLst>
          </p:cNvPr>
          <p:cNvPicPr>
            <a:picLocks noChangeAspect="1"/>
          </p:cNvPicPr>
          <p:nvPr/>
        </p:nvPicPr>
        <p:blipFill>
          <a:blip r:embed="rId3"/>
          <a:stretch>
            <a:fillRect/>
          </a:stretch>
        </p:blipFill>
        <p:spPr>
          <a:xfrm>
            <a:off x="2135560" y="1402670"/>
            <a:ext cx="2880320" cy="4320479"/>
          </a:xfrm>
          <a:prstGeom prst="rect">
            <a:avLst/>
          </a:prstGeom>
          <a:effectLst>
            <a:outerShdw blurRad="50800" dist="50800" dir="5400000" algn="ctr" rotWithShape="0">
              <a:schemeClr val="tx2">
                <a:lumMod val="20000"/>
                <a:lumOff val="80000"/>
              </a:schemeClr>
            </a:outerShdw>
          </a:effectLst>
        </p:spPr>
      </p:pic>
      <p:sp>
        <p:nvSpPr>
          <p:cNvPr id="3" name="Rectangle 2">
            <a:extLst>
              <a:ext uri="{FF2B5EF4-FFF2-40B4-BE49-F238E27FC236}">
                <a16:creationId xmlns:a16="http://schemas.microsoft.com/office/drawing/2014/main" id="{10678F3F-D0AD-48D5-B553-014242C997E0}"/>
              </a:ext>
            </a:extLst>
          </p:cNvPr>
          <p:cNvSpPr/>
          <p:nvPr/>
        </p:nvSpPr>
        <p:spPr>
          <a:xfrm>
            <a:off x="2063552" y="6359991"/>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4"/>
              </a:rPr>
              <a:t>The Ultimate Guide to Idea Management Processes</a:t>
            </a:r>
            <a:endParaRPr lang="en-US" sz="1050" dirty="0">
              <a:solidFill>
                <a:schemeClr val="tx1">
                  <a:lumMod val="50000"/>
                  <a:lumOff val="50000"/>
                </a:schemeClr>
              </a:solidFill>
            </a:endParaRPr>
          </a:p>
        </p:txBody>
      </p:sp>
    </p:spTree>
    <p:extLst>
      <p:ext uri="{BB962C8B-B14F-4D97-AF65-F5344CB8AC3E}">
        <p14:creationId xmlns:p14="http://schemas.microsoft.com/office/powerpoint/2010/main" val="12882949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25000" lnSpcReduction="20000"/>
          </a:bodyPr>
          <a:lstStyle/>
          <a:p>
            <a:pPr>
              <a:lnSpc>
                <a:spcPct val="120000"/>
              </a:lnSpc>
            </a:pPr>
            <a:r>
              <a:rPr lang="en-US" sz="12800" dirty="0"/>
              <a:t>3. INNOVATION MANAGEMENT</a:t>
            </a:r>
          </a:p>
          <a:p>
            <a:pPr>
              <a:lnSpc>
                <a:spcPct val="120000"/>
              </a:lnSpc>
            </a:pPr>
            <a:r>
              <a:rPr lang="en-US" sz="12800" dirty="0"/>
              <a:t>TOOLS</a:t>
            </a:r>
            <a:endParaRPr lang="en-US" dirty="0"/>
          </a:p>
        </p:txBody>
      </p:sp>
    </p:spTree>
    <p:extLst>
      <p:ext uri="{BB962C8B-B14F-4D97-AF65-F5344CB8AC3E}">
        <p14:creationId xmlns:p14="http://schemas.microsoft.com/office/powerpoint/2010/main" val="141718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11607" y="301267"/>
            <a:ext cx="6176448" cy="1327735"/>
          </a:xfrm>
        </p:spPr>
        <p:txBody>
          <a:bodyPr>
            <a:normAutofit/>
          </a:bodyPr>
          <a:lstStyle/>
          <a:p>
            <a:r>
              <a:rPr lang="fi-FI" sz="2400" dirty="0"/>
              <a:t>Innovation Management Tools</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1384" y="1516375"/>
            <a:ext cx="4824536" cy="4065943"/>
          </a:xfrm>
        </p:spPr>
        <p:txBody>
          <a:bodyPr>
            <a:normAutofit/>
          </a:bodyPr>
          <a:lstStyle/>
          <a:p>
            <a:r>
              <a:rPr lang="fi-FI" sz="1400" b="0" dirty="0"/>
              <a:t>There are different tools you can use fon managing ideas and innovation in different stages of the process.</a:t>
            </a:r>
            <a:br>
              <a:rPr lang="fi-FI" sz="1400" b="0" dirty="0"/>
            </a:br>
            <a:br>
              <a:rPr lang="fi-FI" sz="1400" b="0" dirty="0"/>
            </a:br>
            <a:br>
              <a:rPr lang="fi-FI" sz="1400" b="0" dirty="0"/>
            </a:br>
            <a:r>
              <a:rPr lang="fi-FI" sz="1400" b="0" dirty="0"/>
              <a:t>In this section, you’ll find some of our favorite: </a:t>
            </a:r>
            <a:br>
              <a:rPr lang="fi-FI" sz="1400" b="0" dirty="0"/>
            </a:br>
            <a:endParaRPr lang="fi-FI" sz="1400" b="0" dirty="0"/>
          </a:p>
          <a:p>
            <a:pPr marL="285750" indent="-285750">
              <a:buFont typeface="Arial" panose="020B0604020202020204" pitchFamily="34" charset="0"/>
              <a:buChar char="•"/>
            </a:pPr>
            <a:r>
              <a:rPr lang="fi-FI" sz="1200" b="0" dirty="0"/>
              <a:t>Idea Generation tools</a:t>
            </a:r>
          </a:p>
          <a:p>
            <a:pPr marL="285750" indent="-285750">
              <a:buFont typeface="Arial" panose="020B0604020202020204" pitchFamily="34" charset="0"/>
              <a:buChar char="•"/>
            </a:pPr>
            <a:r>
              <a:rPr lang="fi-FI" sz="1200" b="0" dirty="0"/>
              <a:t>Idea Validation tools</a:t>
            </a:r>
          </a:p>
          <a:p>
            <a:pPr marL="285750" indent="-285750">
              <a:buFont typeface="Arial" panose="020B0604020202020204" pitchFamily="34" charset="0"/>
              <a:buChar char="•"/>
            </a:pPr>
            <a:r>
              <a:rPr lang="fi-FI" sz="1200" b="0" dirty="0"/>
              <a:t>Idea Management Software</a:t>
            </a:r>
          </a:p>
          <a:p>
            <a:endParaRPr lang="fi-FI" sz="1200" b="0" dirty="0"/>
          </a:p>
          <a:p>
            <a:r>
              <a:rPr lang="fi-FI" sz="1200" b="0" dirty="0"/>
              <a:t>The point of these tools isn’t to use all of them at once but to see which ones could work for your current purpose.</a:t>
            </a:r>
          </a:p>
        </p:txBody>
      </p:sp>
      <p:pic>
        <p:nvPicPr>
          <p:cNvPr id="5" name="Picture 4">
            <a:extLst>
              <a:ext uri="{FF2B5EF4-FFF2-40B4-BE49-F238E27FC236}">
                <a16:creationId xmlns:a16="http://schemas.microsoft.com/office/drawing/2014/main" id="{1B29938E-2135-4741-BA71-5D87A1490BF5}"/>
              </a:ext>
            </a:extLst>
          </p:cNvPr>
          <p:cNvPicPr>
            <a:picLocks noChangeAspect="1"/>
          </p:cNvPicPr>
          <p:nvPr/>
        </p:nvPicPr>
        <p:blipFill>
          <a:blip r:embed="rId3"/>
          <a:stretch>
            <a:fillRect/>
          </a:stretch>
        </p:blipFill>
        <p:spPr>
          <a:xfrm>
            <a:off x="6496264" y="811"/>
            <a:ext cx="5709733" cy="6858000"/>
          </a:xfrm>
          <a:prstGeom prst="rect">
            <a:avLst/>
          </a:prstGeom>
        </p:spPr>
      </p:pic>
      <p:pic>
        <p:nvPicPr>
          <p:cNvPr id="8" name="Picture 7">
            <a:extLst>
              <a:ext uri="{FF2B5EF4-FFF2-40B4-BE49-F238E27FC236}">
                <a16:creationId xmlns:a16="http://schemas.microsoft.com/office/drawing/2014/main" id="{D688110C-746B-4A00-A5BA-179761327C42}"/>
              </a:ext>
            </a:extLst>
          </p:cNvPr>
          <p:cNvPicPr>
            <a:picLocks noChangeAspect="1"/>
          </p:cNvPicPr>
          <p:nvPr/>
        </p:nvPicPr>
        <p:blipFill>
          <a:blip r:embed="rId4"/>
          <a:stretch>
            <a:fillRect/>
          </a:stretch>
        </p:blipFill>
        <p:spPr>
          <a:xfrm>
            <a:off x="10560496" y="6204757"/>
            <a:ext cx="1329750" cy="475164"/>
          </a:xfrm>
          <a:prstGeom prst="rect">
            <a:avLst/>
          </a:prstGeom>
        </p:spPr>
      </p:pic>
      <p:sp>
        <p:nvSpPr>
          <p:cNvPr id="6" name="Rectangle 5">
            <a:extLst>
              <a:ext uri="{FF2B5EF4-FFF2-40B4-BE49-F238E27FC236}">
                <a16:creationId xmlns:a16="http://schemas.microsoft.com/office/drawing/2014/main" id="{02568B5A-6708-4D92-B00B-C8C7EDE32637}"/>
              </a:ext>
            </a:extLst>
          </p:cNvPr>
          <p:cNvSpPr/>
          <p:nvPr/>
        </p:nvSpPr>
        <p:spPr>
          <a:xfrm>
            <a:off x="551831" y="4581128"/>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5"/>
              </a:rPr>
              <a:t>14 of Our Favorite Idea Management Tools</a:t>
            </a:r>
            <a:endParaRPr lang="en-US" sz="1050" dirty="0">
              <a:solidFill>
                <a:schemeClr val="tx1">
                  <a:lumMod val="50000"/>
                  <a:lumOff val="50000"/>
                </a:schemeClr>
              </a:solidFill>
            </a:endParaRPr>
          </a:p>
        </p:txBody>
      </p:sp>
    </p:spTree>
    <p:extLst>
      <p:ext uri="{BB962C8B-B14F-4D97-AF65-F5344CB8AC3E}">
        <p14:creationId xmlns:p14="http://schemas.microsoft.com/office/powerpoint/2010/main" val="24681655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sz="2800" dirty="0"/>
              <a:t>THE IDEA GENERATION TOOLKIT</a:t>
            </a:r>
          </a:p>
        </p:txBody>
      </p:sp>
    </p:spTree>
    <p:extLst>
      <p:ext uri="{BB962C8B-B14F-4D97-AF65-F5344CB8AC3E}">
        <p14:creationId xmlns:p14="http://schemas.microsoft.com/office/powerpoint/2010/main" val="3239162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231904" y="-171400"/>
            <a:ext cx="6176448" cy="1327735"/>
          </a:xfrm>
        </p:spPr>
        <p:txBody>
          <a:bodyPr>
            <a:normAutofit/>
          </a:bodyPr>
          <a:lstStyle/>
          <a:p>
            <a:r>
              <a:rPr lang="fi-FI" sz="2400" dirty="0"/>
              <a:t>Idea Generation</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231904" y="652035"/>
            <a:ext cx="6176448" cy="5904657"/>
          </a:xfrm>
        </p:spPr>
        <p:txBody>
          <a:bodyPr>
            <a:normAutofit/>
          </a:bodyPr>
          <a:lstStyle/>
          <a:p>
            <a:pPr>
              <a:lnSpc>
                <a:spcPct val="120000"/>
              </a:lnSpc>
            </a:pPr>
            <a:br>
              <a:rPr lang="en-US" sz="1600" b="0" dirty="0">
                <a:ea typeface="Noto Sans" panose="020B0502040504020204" pitchFamily="34" charset="0"/>
                <a:cs typeface="Noto Sans" panose="020B0502040504020204" pitchFamily="34" charset="0"/>
              </a:rPr>
            </a:br>
            <a:r>
              <a:rPr lang="en-US" sz="1600" dirty="0"/>
              <a:t>What is idea generation? </a:t>
            </a:r>
          </a:p>
          <a:p>
            <a:pPr>
              <a:lnSpc>
                <a:spcPct val="120000"/>
              </a:lnSpc>
            </a:pPr>
            <a:r>
              <a:rPr lang="en-US" sz="1300" b="0" dirty="0"/>
              <a:t>Idea generation is described as the process of creating, developing and communicating abstract, concrete or visual ideas. </a:t>
            </a:r>
            <a:br>
              <a:rPr lang="en-US" sz="1300" b="0" dirty="0"/>
            </a:br>
            <a:br>
              <a:rPr lang="en-US" sz="1300" b="0" dirty="0"/>
            </a:br>
            <a:r>
              <a:rPr lang="en-US" sz="1300" b="0" dirty="0"/>
              <a:t>It’s the front end part of the idea management funnel and it focuses on coming up with possible solutions to perceived or actual problems and opportunities.</a:t>
            </a:r>
            <a:br>
              <a:rPr lang="en-US" sz="1400" b="0" dirty="0"/>
            </a:br>
            <a:endParaRPr lang="en-US" sz="1400" b="0" dirty="0"/>
          </a:p>
          <a:p>
            <a:pPr>
              <a:lnSpc>
                <a:spcPct val="100000"/>
              </a:lnSpc>
            </a:pPr>
            <a:r>
              <a:rPr lang="en-US" sz="1600" dirty="0"/>
              <a:t>Why it's important?</a:t>
            </a:r>
            <a:endParaRPr lang="en-US" sz="1600" b="0" dirty="0"/>
          </a:p>
          <a:p>
            <a:pPr>
              <a:lnSpc>
                <a:spcPct val="110000"/>
              </a:lnSpc>
            </a:pPr>
            <a:r>
              <a:rPr lang="en-US" sz="1300" b="0" dirty="0"/>
              <a:t>Ideas are the first step towards making improvement. Us making progress as individual</a:t>
            </a:r>
            <a:r>
              <a:rPr lang="en-US" sz="1300" dirty="0"/>
              <a:t> </a:t>
            </a:r>
            <a:r>
              <a:rPr lang="en-US" sz="1300" b="0" dirty="0"/>
              <a:t>human beings depends on new ideas. From the perspective of an individual, new ideas can help you to move forward if you feel stuck with a task or are unable to solve a certain problem.</a:t>
            </a:r>
          </a:p>
          <a:p>
            <a:pPr>
              <a:lnSpc>
                <a:spcPct val="110000"/>
              </a:lnSpc>
            </a:pPr>
            <a:r>
              <a:rPr lang="en-US" sz="1300" b="0" dirty="0"/>
              <a:t>Perhaps you're looking for new ways to overcome a creative block or you're after a better solution to your problem? </a:t>
            </a:r>
          </a:p>
          <a:p>
            <a:pPr>
              <a:lnSpc>
                <a:spcPct val="110000"/>
              </a:lnSpc>
            </a:pPr>
            <a:r>
              <a:rPr lang="en-US" sz="1300" b="0" dirty="0"/>
              <a:t>Maybe you need new ideas so that you can fully explore a new opportunity?</a:t>
            </a:r>
          </a:p>
          <a:p>
            <a:pPr>
              <a:lnSpc>
                <a:spcPct val="100000"/>
              </a:lnSpc>
            </a:pPr>
            <a:endParaRPr lang="en-US" sz="1300" b="0" dirty="0"/>
          </a:p>
          <a:p>
            <a:pPr>
              <a:lnSpc>
                <a:spcPct val="120000"/>
              </a:lnSpc>
            </a:pPr>
            <a:r>
              <a:rPr lang="en-US" sz="1300" b="0" dirty="0">
                <a:ea typeface="Noto Sans" panose="020B0502040504020204" pitchFamily="34" charset="0"/>
                <a:cs typeface="Noto Sans" panose="020B0502040504020204" pitchFamily="34" charset="0"/>
              </a:rPr>
              <a:t>In this section, we’ll introduce some of our favorite tools you can use for generating new ideas.</a:t>
            </a:r>
          </a:p>
          <a:p>
            <a:pPr>
              <a:lnSpc>
                <a:spcPct val="120000"/>
              </a:lnSpc>
            </a:pPr>
            <a:endParaRPr lang="en-US" sz="1400" b="0" dirty="0">
              <a:ea typeface="Noto Sans" panose="020B0502040504020204" pitchFamily="34" charset="0"/>
              <a:cs typeface="Noto Sans" panose="020B0502040504020204" pitchFamily="34" charset="0"/>
            </a:endParaRPr>
          </a:p>
          <a:p>
            <a:pPr>
              <a:lnSpc>
                <a:spcPct val="120000"/>
              </a:lnSpc>
            </a:pPr>
            <a:endParaRPr lang="en-US" sz="1400" b="0" dirty="0"/>
          </a:p>
          <a:p>
            <a:pPr>
              <a:lnSpc>
                <a:spcPct val="120000"/>
              </a:lnSpc>
            </a:pPr>
            <a:endParaRPr lang="en-US" sz="1400" b="0" dirty="0"/>
          </a:p>
          <a:p>
            <a:pPr>
              <a:lnSpc>
                <a:spcPct val="120000"/>
              </a:lnSpc>
            </a:pPr>
            <a:endParaRPr lang="en-US" sz="1400" b="0" dirty="0"/>
          </a:p>
        </p:txBody>
      </p:sp>
      <p:pic>
        <p:nvPicPr>
          <p:cNvPr id="7" name="Picture 6" descr="A close up of a flower&#10;&#10;Description automatically generated">
            <a:extLst>
              <a:ext uri="{FF2B5EF4-FFF2-40B4-BE49-F238E27FC236}">
                <a16:creationId xmlns:a16="http://schemas.microsoft.com/office/drawing/2014/main" id="{3D2E64A1-7F52-4453-91DE-96A4CC93C2FA}"/>
              </a:ext>
            </a:extLst>
          </p:cNvPr>
          <p:cNvPicPr>
            <a:picLocks noChangeAspect="1"/>
          </p:cNvPicPr>
          <p:nvPr/>
        </p:nvPicPr>
        <p:blipFill>
          <a:blip r:embed="rId3"/>
          <a:stretch>
            <a:fillRect/>
          </a:stretch>
        </p:blipFill>
        <p:spPr>
          <a:xfrm>
            <a:off x="0" y="0"/>
            <a:ext cx="4572000" cy="6858000"/>
          </a:xfrm>
          <a:prstGeom prst="rect">
            <a:avLst/>
          </a:prstGeom>
        </p:spPr>
      </p:pic>
    </p:spTree>
    <p:extLst>
      <p:ext uri="{BB962C8B-B14F-4D97-AF65-F5344CB8AC3E}">
        <p14:creationId xmlns:p14="http://schemas.microsoft.com/office/powerpoint/2010/main" val="19859976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sz="2800" dirty="0"/>
              <a:t>3.1 The Complete Guide for Idea Challenges </a:t>
            </a:r>
          </a:p>
        </p:txBody>
      </p:sp>
    </p:spTree>
    <p:extLst>
      <p:ext uri="{BB962C8B-B14F-4D97-AF65-F5344CB8AC3E}">
        <p14:creationId xmlns:p14="http://schemas.microsoft.com/office/powerpoint/2010/main" val="1784348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310975"/>
            <a:ext cx="9972947" cy="407987"/>
          </a:xfrm>
        </p:spPr>
        <p:txBody>
          <a:bodyPr/>
          <a:lstStyle/>
          <a:p>
            <a:pPr>
              <a:lnSpc>
                <a:spcPct val="120000"/>
              </a:lnSpc>
            </a:pPr>
            <a:r>
              <a:rPr lang="en-US" sz="2400" dirty="0">
                <a:solidFill>
                  <a:schemeClr val="tx1"/>
                </a:solidFill>
              </a:rPr>
              <a:t>3.1 The Complete Guide for Idea Challenges </a:t>
            </a:r>
          </a:p>
        </p:txBody>
      </p:sp>
      <p:sp>
        <p:nvSpPr>
          <p:cNvPr id="5" name="Rectangle 4">
            <a:extLst>
              <a:ext uri="{FF2B5EF4-FFF2-40B4-BE49-F238E27FC236}">
                <a16:creationId xmlns:a16="http://schemas.microsoft.com/office/drawing/2014/main" id="{7D2D82CF-D538-4646-9AEA-6E3A8FDCC475}"/>
              </a:ext>
            </a:extLst>
          </p:cNvPr>
          <p:cNvSpPr/>
          <p:nvPr/>
        </p:nvSpPr>
        <p:spPr>
          <a:xfrm>
            <a:off x="5684465" y="2521059"/>
            <a:ext cx="5688631" cy="1815882"/>
          </a:xfrm>
          <a:prstGeom prst="rect">
            <a:avLst/>
          </a:prstGeom>
        </p:spPr>
        <p:txBody>
          <a:bodyPr wrap="square">
            <a:spAutoFit/>
          </a:bodyPr>
          <a:lstStyle/>
          <a:p>
            <a:r>
              <a:rPr lang="en-US" sz="1600" b="1" dirty="0">
                <a:solidFill>
                  <a:schemeClr val="tx1">
                    <a:lumMod val="50000"/>
                    <a:lumOff val="50000"/>
                  </a:schemeClr>
                </a:solidFill>
              </a:rPr>
              <a:t>The PowerPoint Toolkit Contains:</a:t>
            </a:r>
          </a:p>
          <a:p>
            <a:endParaRPr lang="en-US" sz="1400" b="1" dirty="0">
              <a:solidFill>
                <a:schemeClr val="tx1">
                  <a:lumMod val="50000"/>
                  <a:lumOff val="50000"/>
                </a:schemeClr>
              </a:solidFill>
            </a:endParaRPr>
          </a:p>
          <a:p>
            <a:pPr marL="285750" indent="-285750">
              <a:buFont typeface="Arial" panose="020B0604020202020204" pitchFamily="34" charset="0"/>
              <a:buChar char="•"/>
            </a:pPr>
            <a:r>
              <a:rPr lang="en-US" sz="1400" b="1" dirty="0">
                <a:solidFill>
                  <a:schemeClr val="tx1">
                    <a:lumMod val="50000"/>
                    <a:lumOff val="50000"/>
                  </a:schemeClr>
                </a:solidFill>
              </a:rPr>
              <a:t>15 slide templates</a:t>
            </a:r>
            <a:r>
              <a:rPr lang="en-US" sz="1400" dirty="0">
                <a:solidFill>
                  <a:schemeClr val="tx1">
                    <a:lumMod val="50000"/>
                    <a:lumOff val="50000"/>
                  </a:schemeClr>
                </a:solidFill>
              </a:rPr>
              <a:t> for the idea challenge process</a:t>
            </a:r>
          </a:p>
          <a:p>
            <a:pPr marL="285750" indent="-285750">
              <a:buFont typeface="Arial" panose="020B0604020202020204" pitchFamily="34" charset="0"/>
              <a:buChar char="•"/>
            </a:pPr>
            <a:r>
              <a:rPr lang="en-US" sz="1400" b="1" dirty="0">
                <a:solidFill>
                  <a:schemeClr val="tx1">
                    <a:lumMod val="50000"/>
                    <a:lumOff val="50000"/>
                  </a:schemeClr>
                </a:solidFill>
              </a:rPr>
              <a:t>5 slides </a:t>
            </a:r>
            <a:r>
              <a:rPr lang="en-US" sz="1400" dirty="0">
                <a:solidFill>
                  <a:schemeClr val="tx1">
                    <a:lumMod val="50000"/>
                    <a:lumOff val="50000"/>
                  </a:schemeClr>
                </a:solidFill>
              </a:rPr>
              <a:t>of email templates to help in communication throughout the challenge</a:t>
            </a:r>
          </a:p>
          <a:p>
            <a:pPr marL="285750" indent="-285750">
              <a:buFont typeface="Arial" panose="020B0604020202020204" pitchFamily="34" charset="0"/>
              <a:buChar char="•"/>
            </a:pPr>
            <a:r>
              <a:rPr lang="en-US" sz="1400" dirty="0">
                <a:solidFill>
                  <a:schemeClr val="tx1">
                    <a:lumMod val="50000"/>
                    <a:lumOff val="50000"/>
                  </a:schemeClr>
                </a:solidFill>
              </a:rPr>
              <a:t>An editable copy of the </a:t>
            </a:r>
            <a:r>
              <a:rPr lang="en-US" sz="1400" b="1" dirty="0">
                <a:solidFill>
                  <a:schemeClr val="tx1">
                    <a:lumMod val="50000"/>
                    <a:lumOff val="50000"/>
                  </a:schemeClr>
                </a:solidFill>
              </a:rPr>
              <a:t>Idea Challenge Canvas</a:t>
            </a:r>
            <a:r>
              <a:rPr lang="en-US" sz="1400" dirty="0">
                <a:solidFill>
                  <a:schemeClr val="tx1">
                    <a:lumMod val="50000"/>
                    <a:lumOff val="50000"/>
                  </a:schemeClr>
                </a:solidFill>
              </a:rPr>
              <a:t> for designing and keeping track of your challenge</a:t>
            </a:r>
          </a:p>
          <a:p>
            <a:pPr algn="ctr"/>
            <a:endPar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 name="Rectangle 2">
            <a:extLst>
              <a:ext uri="{FF2B5EF4-FFF2-40B4-BE49-F238E27FC236}">
                <a16:creationId xmlns:a16="http://schemas.microsoft.com/office/drawing/2014/main" id="{44BA262D-BAC2-4F7D-962C-F92E1F06821D}"/>
              </a:ext>
            </a:extLst>
          </p:cNvPr>
          <p:cNvSpPr/>
          <p:nvPr/>
        </p:nvSpPr>
        <p:spPr>
          <a:xfrm>
            <a:off x="2118509" y="6285415"/>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3"/>
              </a:rPr>
              <a:t>The Complete Guide for Idea Challenges</a:t>
            </a:r>
            <a:endParaRPr lang="en-US" sz="1050" dirty="0">
              <a:solidFill>
                <a:schemeClr val="tx1">
                  <a:lumMod val="50000"/>
                  <a:lumOff val="50000"/>
                </a:schemeClr>
              </a:solidFill>
            </a:endParaRPr>
          </a:p>
        </p:txBody>
      </p:sp>
      <p:pic>
        <p:nvPicPr>
          <p:cNvPr id="6" name="Picture 5" descr="A wooden bench sitting next to a body of water&#10;&#10;Description automatically generated">
            <a:extLst>
              <a:ext uri="{FF2B5EF4-FFF2-40B4-BE49-F238E27FC236}">
                <a16:creationId xmlns:a16="http://schemas.microsoft.com/office/drawing/2014/main" id="{A05D9D57-4FBF-4CB5-B80F-207AE80A1A45}"/>
              </a:ext>
            </a:extLst>
          </p:cNvPr>
          <p:cNvPicPr>
            <a:picLocks noChangeAspect="1"/>
          </p:cNvPicPr>
          <p:nvPr/>
        </p:nvPicPr>
        <p:blipFill>
          <a:blip r:embed="rId4"/>
          <a:stretch>
            <a:fillRect/>
          </a:stretch>
        </p:blipFill>
        <p:spPr>
          <a:xfrm>
            <a:off x="2198490" y="1350071"/>
            <a:ext cx="2941304" cy="4411956"/>
          </a:xfrm>
          <a:prstGeom prst="rect">
            <a:avLst/>
          </a:prstGeom>
          <a:effectLst>
            <a:outerShdw blurRad="50800" dist="50800" dir="5400000" algn="ctr" rotWithShape="0">
              <a:schemeClr val="tx2">
                <a:lumMod val="20000"/>
                <a:lumOff val="80000"/>
              </a:schemeClr>
            </a:outerShdw>
          </a:effectLst>
        </p:spPr>
      </p:pic>
    </p:spTree>
    <p:extLst>
      <p:ext uri="{BB962C8B-B14F-4D97-AF65-F5344CB8AC3E}">
        <p14:creationId xmlns:p14="http://schemas.microsoft.com/office/powerpoint/2010/main" val="12618870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sz="2800" dirty="0"/>
              <a:t>3.2 Analogy Thinking Canvas</a:t>
            </a:r>
          </a:p>
        </p:txBody>
      </p:sp>
    </p:spTree>
    <p:extLst>
      <p:ext uri="{BB962C8B-B14F-4D97-AF65-F5344CB8AC3E}">
        <p14:creationId xmlns:p14="http://schemas.microsoft.com/office/powerpoint/2010/main" val="1029963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pPr>
              <a:lnSpc>
                <a:spcPct val="120000"/>
              </a:lnSpc>
            </a:pPr>
            <a:r>
              <a:rPr lang="en-US" sz="2400" dirty="0">
                <a:solidFill>
                  <a:schemeClr val="tx1"/>
                </a:solidFill>
              </a:rPr>
              <a:t>3.2 </a:t>
            </a:r>
            <a:r>
              <a:rPr lang="fi-FI" sz="2400" dirty="0">
                <a:solidFill>
                  <a:schemeClr val="tx1"/>
                </a:solidFill>
                <a:ea typeface="Noto Sans" panose="020B0502040504020204" pitchFamily="34" charset="0"/>
                <a:cs typeface="Noto Sans" panose="020B0502040504020204" pitchFamily="34" charset="0"/>
              </a:rPr>
              <a:t>Analogy Thinking Canvas – Board of Innovation</a:t>
            </a:r>
          </a:p>
          <a:p>
            <a:pPr>
              <a:lnSpc>
                <a:spcPct val="120000"/>
              </a:lnSpc>
            </a:pPr>
            <a:endParaRPr lang="en-US" sz="2400" dirty="0"/>
          </a:p>
        </p:txBody>
      </p:sp>
      <p:sp>
        <p:nvSpPr>
          <p:cNvPr id="5" name="Rectangle 4">
            <a:extLst>
              <a:ext uri="{FF2B5EF4-FFF2-40B4-BE49-F238E27FC236}">
                <a16:creationId xmlns:a16="http://schemas.microsoft.com/office/drawing/2014/main" id="{7D2D82CF-D538-4646-9AEA-6E3A8FDCC475}"/>
              </a:ext>
            </a:extLst>
          </p:cNvPr>
          <p:cNvSpPr/>
          <p:nvPr/>
        </p:nvSpPr>
        <p:spPr>
          <a:xfrm>
            <a:off x="695400" y="2132856"/>
            <a:ext cx="5976664" cy="2431435"/>
          </a:xfrm>
          <a:prstGeom prst="rect">
            <a:avLst/>
          </a:prstGeom>
        </p:spPr>
        <p:txBody>
          <a:bodyPr wrap="square">
            <a:spAutoFit/>
          </a:bodyPr>
          <a:lstStyle/>
          <a:p>
            <a:r>
              <a:rPr lang="en-US" sz="1400" dirty="0">
                <a:hlinkClick r:id="rId3"/>
              </a:rPr>
              <a:t>Analogy thinking</a:t>
            </a:r>
            <a:r>
              <a:rPr lang="en-US" sz="1400" dirty="0"/>
              <a:t> </a:t>
            </a:r>
            <a:r>
              <a:rPr lang="en-US" sz="1400" dirty="0">
                <a:solidFill>
                  <a:schemeClr val="tx1">
                    <a:lumMod val="50000"/>
                    <a:lumOff val="50000"/>
                  </a:schemeClr>
                </a:solidFill>
              </a:rPr>
              <a:t>is a technique for using information from one source to solve a problem in another context. Often one solution to a problem or opportunity can be used to solve another problem.</a:t>
            </a:r>
            <a:br>
              <a:rPr lang="en-US" sz="1400" dirty="0">
                <a:solidFill>
                  <a:schemeClr val="tx1">
                    <a:lumMod val="50000"/>
                    <a:lumOff val="50000"/>
                  </a:schemeClr>
                </a:solidFill>
              </a:rPr>
            </a:br>
            <a:endParaRPr lang="en-US" sz="1400" dirty="0">
              <a:solidFill>
                <a:schemeClr val="tx1">
                  <a:lumMod val="50000"/>
                  <a:lumOff val="50000"/>
                </a:schemeClr>
              </a:solidFill>
            </a:endParaRPr>
          </a:p>
          <a:p>
            <a:r>
              <a:rPr lang="en-US" sz="1400" dirty="0">
                <a:solidFill>
                  <a:schemeClr val="tx1">
                    <a:lumMod val="50000"/>
                    <a:lumOff val="50000"/>
                  </a:schemeClr>
                </a:solidFill>
              </a:rPr>
              <a:t>Analogy thinking can, for example, be used for analyzing a successful business, identifying what makes it great, and then applying those same principles for your business. This is an effortless method for coming up with </a:t>
            </a:r>
            <a:r>
              <a:rPr lang="en-US" sz="1400" b="1" dirty="0">
                <a:solidFill>
                  <a:schemeClr val="tx1">
                    <a:lumMod val="50000"/>
                    <a:lumOff val="50000"/>
                  </a:schemeClr>
                </a:solidFill>
              </a:rPr>
              <a:t>new ideas that are pre-validated</a:t>
            </a:r>
            <a:r>
              <a:rPr lang="en-US" sz="1400" dirty="0">
                <a:solidFill>
                  <a:schemeClr val="tx1">
                    <a:lumMod val="50000"/>
                    <a:lumOff val="50000"/>
                  </a:schemeClr>
                </a:solidFill>
              </a:rPr>
              <a:t>.</a:t>
            </a:r>
            <a:br>
              <a:rPr lang="en-US" sz="1400" dirty="0">
                <a:solidFill>
                  <a:schemeClr val="tx1">
                    <a:lumMod val="50000"/>
                    <a:lumOff val="50000"/>
                  </a:schemeClr>
                </a:solidFill>
              </a:rPr>
            </a:br>
            <a:endParaRPr lang="en-US" sz="1400" dirty="0">
              <a:solidFill>
                <a:schemeClr val="tx1">
                  <a:lumMod val="50000"/>
                  <a:lumOff val="50000"/>
                </a:schemeClr>
              </a:solidFill>
            </a:endParaRPr>
          </a:p>
          <a:p>
            <a:r>
              <a:rPr lang="en-US" sz="1400" dirty="0">
                <a:solidFill>
                  <a:schemeClr val="tx1">
                    <a:lumMod val="50000"/>
                    <a:lumOff val="50000"/>
                  </a:schemeClr>
                </a:solidFill>
              </a:rPr>
              <a:t>You can use The Analogy Thinking Canvas to map your ideas.</a:t>
            </a:r>
          </a:p>
          <a:p>
            <a:pPr algn="ctr"/>
            <a:endPar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 name="Rectangle 3">
            <a:extLst>
              <a:ext uri="{FF2B5EF4-FFF2-40B4-BE49-F238E27FC236}">
                <a16:creationId xmlns:a16="http://schemas.microsoft.com/office/drawing/2014/main" id="{323B1BB5-2C20-474D-A5E7-9EAA428D12C7}"/>
              </a:ext>
            </a:extLst>
          </p:cNvPr>
          <p:cNvSpPr/>
          <p:nvPr/>
        </p:nvSpPr>
        <p:spPr>
          <a:xfrm>
            <a:off x="695400" y="6308000"/>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4"/>
              </a:rPr>
              <a:t>Idea Generation – Analogy Thinking</a:t>
            </a:r>
            <a:endParaRPr lang="en-US" sz="1050" dirty="0">
              <a:solidFill>
                <a:schemeClr val="tx1">
                  <a:lumMod val="50000"/>
                  <a:lumOff val="50000"/>
                </a:schemeClr>
              </a:solidFill>
            </a:endParaRPr>
          </a:p>
        </p:txBody>
      </p:sp>
      <p:pic>
        <p:nvPicPr>
          <p:cNvPr id="6" name="Picture 5" descr="A close up of a device&#10;&#10;Description automatically generated">
            <a:extLst>
              <a:ext uri="{FF2B5EF4-FFF2-40B4-BE49-F238E27FC236}">
                <a16:creationId xmlns:a16="http://schemas.microsoft.com/office/drawing/2014/main" id="{5258B7CF-E44E-4E2B-834A-AF81A01C0A43}"/>
              </a:ext>
            </a:extLst>
          </p:cNvPr>
          <p:cNvPicPr>
            <a:picLocks noChangeAspect="1"/>
          </p:cNvPicPr>
          <p:nvPr/>
        </p:nvPicPr>
        <p:blipFill>
          <a:blip r:embed="rId5"/>
          <a:stretch>
            <a:fillRect/>
          </a:stretch>
        </p:blipFill>
        <p:spPr>
          <a:xfrm>
            <a:off x="7392144" y="1598687"/>
            <a:ext cx="4445721" cy="4106944"/>
          </a:xfrm>
          <a:prstGeom prst="rect">
            <a:avLst/>
          </a:prstGeom>
        </p:spPr>
      </p:pic>
      <p:pic>
        <p:nvPicPr>
          <p:cNvPr id="7" name="Picture 6" descr="A picture containing object, clock, device&#10;&#10;Description automatically generated">
            <a:extLst>
              <a:ext uri="{FF2B5EF4-FFF2-40B4-BE49-F238E27FC236}">
                <a16:creationId xmlns:a16="http://schemas.microsoft.com/office/drawing/2014/main" id="{D2F18BDA-2256-4FA1-9B11-71BE64D96084}"/>
              </a:ext>
            </a:extLst>
          </p:cNvPr>
          <p:cNvPicPr>
            <a:picLocks noChangeAspect="1"/>
          </p:cNvPicPr>
          <p:nvPr/>
        </p:nvPicPr>
        <p:blipFill>
          <a:blip r:embed="rId6"/>
          <a:stretch>
            <a:fillRect/>
          </a:stretch>
        </p:blipFill>
        <p:spPr>
          <a:xfrm>
            <a:off x="8040216" y="4833215"/>
            <a:ext cx="1048328" cy="620702"/>
          </a:xfrm>
          <a:prstGeom prst="rect">
            <a:avLst/>
          </a:prstGeom>
        </p:spPr>
      </p:pic>
    </p:spTree>
    <p:extLst>
      <p:ext uri="{BB962C8B-B14F-4D97-AF65-F5344CB8AC3E}">
        <p14:creationId xmlns:p14="http://schemas.microsoft.com/office/powerpoint/2010/main" val="1598229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25000" lnSpcReduction="20000"/>
          </a:bodyPr>
          <a:lstStyle/>
          <a:p>
            <a:pPr>
              <a:lnSpc>
                <a:spcPct val="120000"/>
              </a:lnSpc>
            </a:pPr>
            <a:r>
              <a:rPr lang="en-US" sz="12800" dirty="0"/>
              <a:t>Key Aspects of Innovation Management</a:t>
            </a:r>
          </a:p>
          <a:p>
            <a:pPr>
              <a:lnSpc>
                <a:spcPct val="120000"/>
              </a:lnSpc>
            </a:pPr>
            <a:endParaRPr lang="en-US" dirty="0"/>
          </a:p>
          <a:p>
            <a:r>
              <a:rPr lang="en-US" dirty="0"/>
              <a:t> </a:t>
            </a:r>
          </a:p>
        </p:txBody>
      </p:sp>
    </p:spTree>
    <p:extLst>
      <p:ext uri="{BB962C8B-B14F-4D97-AF65-F5344CB8AC3E}">
        <p14:creationId xmlns:p14="http://schemas.microsoft.com/office/powerpoint/2010/main" val="12714979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sz="2800" dirty="0"/>
              <a:t>3.3 Brainstorm Cards</a:t>
            </a:r>
          </a:p>
        </p:txBody>
      </p:sp>
    </p:spTree>
    <p:extLst>
      <p:ext uri="{BB962C8B-B14F-4D97-AF65-F5344CB8AC3E}">
        <p14:creationId xmlns:p14="http://schemas.microsoft.com/office/powerpoint/2010/main" val="4123149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pPr>
              <a:lnSpc>
                <a:spcPct val="120000"/>
              </a:lnSpc>
            </a:pPr>
            <a:r>
              <a:rPr lang="en-US" sz="2400" dirty="0">
                <a:solidFill>
                  <a:schemeClr val="tx1"/>
                </a:solidFill>
              </a:rPr>
              <a:t>3.3 </a:t>
            </a:r>
            <a:r>
              <a:rPr lang="fi-FI" sz="2400" dirty="0">
                <a:solidFill>
                  <a:schemeClr val="tx1"/>
                </a:solidFill>
                <a:ea typeface="Noto Sans" panose="020B0502040504020204" pitchFamily="34" charset="0"/>
                <a:cs typeface="Noto Sans" panose="020B0502040504020204" pitchFamily="34" charset="0"/>
              </a:rPr>
              <a:t>Brainstorm Cards – Board of Innovation</a:t>
            </a:r>
          </a:p>
          <a:p>
            <a:pPr>
              <a:lnSpc>
                <a:spcPct val="120000"/>
              </a:lnSpc>
            </a:pPr>
            <a:endParaRPr lang="en-US" sz="2400" dirty="0"/>
          </a:p>
        </p:txBody>
      </p:sp>
      <p:sp>
        <p:nvSpPr>
          <p:cNvPr id="5" name="Rectangle 4">
            <a:extLst>
              <a:ext uri="{FF2B5EF4-FFF2-40B4-BE49-F238E27FC236}">
                <a16:creationId xmlns:a16="http://schemas.microsoft.com/office/drawing/2014/main" id="{7D2D82CF-D538-4646-9AEA-6E3A8FDCC475}"/>
              </a:ext>
            </a:extLst>
          </p:cNvPr>
          <p:cNvSpPr/>
          <p:nvPr/>
        </p:nvSpPr>
        <p:spPr>
          <a:xfrm>
            <a:off x="6729561" y="2536448"/>
            <a:ext cx="4944889" cy="1785104"/>
          </a:xfrm>
          <a:prstGeom prst="rect">
            <a:avLst/>
          </a:prstGeom>
        </p:spPr>
        <p:txBody>
          <a:bodyPr wrap="square">
            <a:spAutoFit/>
          </a:bodyPr>
          <a:lstStyle/>
          <a:p>
            <a:r>
              <a:rPr lang="en-US" sz="1400" dirty="0">
                <a:solidFill>
                  <a:schemeClr val="tx1">
                    <a:lumMod val="50000"/>
                    <a:lumOff val="50000"/>
                  </a:schemeClr>
                </a:solidFill>
              </a:rPr>
              <a:t>Brainstorm cards are a useful tool created by the</a:t>
            </a:r>
            <a:r>
              <a:rPr lang="en-US" sz="1400" dirty="0"/>
              <a:t> </a:t>
            </a:r>
            <a:r>
              <a:rPr lang="en-US" sz="1400" dirty="0">
                <a:hlinkClick r:id="rId3"/>
              </a:rPr>
              <a:t>Board of Innovation</a:t>
            </a:r>
            <a:r>
              <a:rPr lang="en-US" sz="1400" dirty="0"/>
              <a:t> </a:t>
            </a:r>
            <a:r>
              <a:rPr lang="en-US" sz="1400" dirty="0">
                <a:solidFill>
                  <a:schemeClr val="tx1">
                    <a:lumMod val="50000"/>
                    <a:lumOff val="50000"/>
                  </a:schemeClr>
                </a:solidFill>
              </a:rPr>
              <a:t>for </a:t>
            </a:r>
            <a:r>
              <a:rPr lang="en-US" sz="1400" b="1" dirty="0">
                <a:solidFill>
                  <a:schemeClr val="tx1">
                    <a:lumMod val="50000"/>
                    <a:lumOff val="50000"/>
                  </a:schemeClr>
                </a:solidFill>
              </a:rPr>
              <a:t>coming up with dozens of new ideas </a:t>
            </a:r>
            <a:r>
              <a:rPr lang="en-US" sz="1400" dirty="0">
                <a:solidFill>
                  <a:schemeClr val="tx1">
                    <a:lumMod val="50000"/>
                    <a:lumOff val="50000"/>
                  </a:schemeClr>
                </a:solidFill>
              </a:rPr>
              <a:t>related to whatever challenge or problem you are currently working with. </a:t>
            </a:r>
          </a:p>
          <a:p>
            <a:endParaRPr lang="en-US" sz="1200" dirty="0">
              <a:solidFill>
                <a:schemeClr val="tx1">
                  <a:lumMod val="50000"/>
                  <a:lumOff val="50000"/>
                </a:schemeClr>
              </a:solidFill>
            </a:endParaRPr>
          </a:p>
          <a:p>
            <a:r>
              <a:rPr lang="en-US" sz="1400" dirty="0">
                <a:solidFill>
                  <a:schemeClr val="tx1">
                    <a:lumMod val="50000"/>
                    <a:lumOff val="50000"/>
                  </a:schemeClr>
                </a:solidFill>
              </a:rPr>
              <a:t>Brainstorm cards help you consider external factors such as: societal trends, new technologies, and regulation in the context of your business.</a:t>
            </a:r>
            <a:endParaRPr lang="en-US" sz="105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 name="Rectangle 3">
            <a:extLst>
              <a:ext uri="{FF2B5EF4-FFF2-40B4-BE49-F238E27FC236}">
                <a16:creationId xmlns:a16="http://schemas.microsoft.com/office/drawing/2014/main" id="{323B1BB5-2C20-474D-A5E7-9EAA428D12C7}"/>
              </a:ext>
            </a:extLst>
          </p:cNvPr>
          <p:cNvSpPr/>
          <p:nvPr/>
        </p:nvSpPr>
        <p:spPr>
          <a:xfrm>
            <a:off x="383407" y="6178515"/>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4"/>
              </a:rPr>
              <a:t>Idea Generation – Brainstorm Cards</a:t>
            </a:r>
            <a:endParaRPr lang="en-US" sz="1050" dirty="0">
              <a:solidFill>
                <a:schemeClr val="tx1">
                  <a:lumMod val="50000"/>
                  <a:lumOff val="50000"/>
                </a:schemeClr>
              </a:solidFill>
            </a:endParaRPr>
          </a:p>
        </p:txBody>
      </p:sp>
      <p:pic>
        <p:nvPicPr>
          <p:cNvPr id="7" name="Picture 6" descr="A screenshot of a cell phone&#10;&#10;Description automatically generated">
            <a:extLst>
              <a:ext uri="{FF2B5EF4-FFF2-40B4-BE49-F238E27FC236}">
                <a16:creationId xmlns:a16="http://schemas.microsoft.com/office/drawing/2014/main" id="{0B7045B2-90FD-4F80-BB88-0F3F63BB7A98}"/>
              </a:ext>
            </a:extLst>
          </p:cNvPr>
          <p:cNvPicPr>
            <a:picLocks noChangeAspect="1"/>
          </p:cNvPicPr>
          <p:nvPr/>
        </p:nvPicPr>
        <p:blipFill>
          <a:blip r:embed="rId5"/>
          <a:stretch>
            <a:fillRect/>
          </a:stretch>
        </p:blipFill>
        <p:spPr>
          <a:xfrm>
            <a:off x="375791" y="1551032"/>
            <a:ext cx="6066309" cy="4023985"/>
          </a:xfrm>
          <a:prstGeom prst="rect">
            <a:avLst/>
          </a:prstGeom>
          <a:effectLst>
            <a:outerShdw blurRad="50800" dist="38100" dir="2700000" algn="tl" rotWithShape="0">
              <a:schemeClr val="tx2">
                <a:lumMod val="20000"/>
                <a:lumOff val="80000"/>
                <a:alpha val="40000"/>
              </a:schemeClr>
            </a:outerShdw>
          </a:effectLst>
        </p:spPr>
      </p:pic>
      <p:pic>
        <p:nvPicPr>
          <p:cNvPr id="6" name="Picture 5" descr="A picture containing object, clock, device&#10;&#10;Description automatically generated">
            <a:extLst>
              <a:ext uri="{FF2B5EF4-FFF2-40B4-BE49-F238E27FC236}">
                <a16:creationId xmlns:a16="http://schemas.microsoft.com/office/drawing/2014/main" id="{EF22D271-09B2-40EB-A307-824AE93A3D9C}"/>
              </a:ext>
            </a:extLst>
          </p:cNvPr>
          <p:cNvPicPr>
            <a:picLocks noChangeAspect="1"/>
          </p:cNvPicPr>
          <p:nvPr/>
        </p:nvPicPr>
        <p:blipFill>
          <a:blip r:embed="rId6"/>
          <a:stretch>
            <a:fillRect/>
          </a:stretch>
        </p:blipFill>
        <p:spPr>
          <a:xfrm>
            <a:off x="6816080" y="4509120"/>
            <a:ext cx="1048328" cy="620702"/>
          </a:xfrm>
          <a:prstGeom prst="rect">
            <a:avLst/>
          </a:prstGeom>
        </p:spPr>
      </p:pic>
    </p:spTree>
    <p:extLst>
      <p:ext uri="{BB962C8B-B14F-4D97-AF65-F5344CB8AC3E}">
        <p14:creationId xmlns:p14="http://schemas.microsoft.com/office/powerpoint/2010/main" val="1980654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sz="2800" dirty="0"/>
              <a:t>3.4 Opposite Thinking Canvas</a:t>
            </a:r>
          </a:p>
        </p:txBody>
      </p:sp>
    </p:spTree>
    <p:extLst>
      <p:ext uri="{BB962C8B-B14F-4D97-AF65-F5344CB8AC3E}">
        <p14:creationId xmlns:p14="http://schemas.microsoft.com/office/powerpoint/2010/main" val="789176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pPr>
              <a:lnSpc>
                <a:spcPct val="120000"/>
              </a:lnSpc>
            </a:pPr>
            <a:r>
              <a:rPr lang="en-US" sz="2400" dirty="0">
                <a:solidFill>
                  <a:schemeClr val="tx1"/>
                </a:solidFill>
              </a:rPr>
              <a:t>3.4 </a:t>
            </a:r>
            <a:r>
              <a:rPr lang="fi-FI" sz="2400" dirty="0">
                <a:solidFill>
                  <a:schemeClr val="tx1"/>
                </a:solidFill>
                <a:ea typeface="Noto Sans" panose="020B0502040504020204" pitchFamily="34" charset="0"/>
                <a:cs typeface="Noto Sans" panose="020B0502040504020204" pitchFamily="34" charset="0"/>
              </a:rPr>
              <a:t>Opposite Thinking Canvas – Board of Innovation</a:t>
            </a:r>
          </a:p>
          <a:p>
            <a:pPr>
              <a:lnSpc>
                <a:spcPct val="120000"/>
              </a:lnSpc>
            </a:pPr>
            <a:endParaRPr lang="en-US" sz="2400" dirty="0"/>
          </a:p>
        </p:txBody>
      </p:sp>
      <p:sp>
        <p:nvSpPr>
          <p:cNvPr id="5" name="Rectangle 4">
            <a:extLst>
              <a:ext uri="{FF2B5EF4-FFF2-40B4-BE49-F238E27FC236}">
                <a16:creationId xmlns:a16="http://schemas.microsoft.com/office/drawing/2014/main" id="{7D2D82CF-D538-4646-9AEA-6E3A8FDCC475}"/>
              </a:ext>
            </a:extLst>
          </p:cNvPr>
          <p:cNvSpPr/>
          <p:nvPr/>
        </p:nvSpPr>
        <p:spPr>
          <a:xfrm>
            <a:off x="704441" y="1982450"/>
            <a:ext cx="5920395" cy="2893100"/>
          </a:xfrm>
          <a:prstGeom prst="rect">
            <a:avLst/>
          </a:prstGeom>
        </p:spPr>
        <p:txBody>
          <a:bodyPr wrap="square">
            <a:spAutoFit/>
          </a:bodyPr>
          <a:lstStyle/>
          <a:p>
            <a:r>
              <a:rPr lang="en-US" sz="1400" dirty="0">
                <a:hlinkClick r:id="rId2"/>
              </a:rPr>
              <a:t>Opposite/reverse thinking</a:t>
            </a:r>
            <a:r>
              <a:rPr lang="en-US" sz="1400" dirty="0"/>
              <a:t> </a:t>
            </a:r>
            <a:r>
              <a:rPr lang="en-US" sz="1400" dirty="0">
                <a:solidFill>
                  <a:schemeClr val="tx1">
                    <a:lumMod val="50000"/>
                    <a:lumOff val="50000"/>
                  </a:schemeClr>
                </a:solidFill>
              </a:rPr>
              <a:t>is a technique that can help you </a:t>
            </a:r>
            <a:r>
              <a:rPr lang="en-US" sz="1400" b="1" dirty="0">
                <a:solidFill>
                  <a:schemeClr val="tx1">
                    <a:lumMod val="50000"/>
                    <a:lumOff val="50000"/>
                  </a:schemeClr>
                </a:solidFill>
              </a:rPr>
              <a:t>question long-held assumptions</a:t>
            </a:r>
            <a:r>
              <a:rPr lang="en-US" sz="1400" dirty="0">
                <a:solidFill>
                  <a:schemeClr val="tx1">
                    <a:lumMod val="50000"/>
                    <a:lumOff val="50000"/>
                  </a:schemeClr>
                </a:solidFill>
              </a:rPr>
              <a:t> related to your business. </a:t>
            </a:r>
          </a:p>
          <a:p>
            <a:endParaRPr lang="en-US" sz="1400" dirty="0">
              <a:solidFill>
                <a:schemeClr val="tx1">
                  <a:lumMod val="50000"/>
                  <a:lumOff val="50000"/>
                </a:schemeClr>
              </a:solidFill>
            </a:endParaRPr>
          </a:p>
          <a:p>
            <a:r>
              <a:rPr lang="en-US" sz="1400" dirty="0">
                <a:solidFill>
                  <a:schemeClr val="tx1">
                    <a:lumMod val="50000"/>
                    <a:lumOff val="50000"/>
                  </a:schemeClr>
                </a:solidFill>
              </a:rPr>
              <a:t>It’s a useful tool to consider if you feel your team is stuck with the conventional mindset and coming up with those “out-of-the-box ideas” seems to be difficult.</a:t>
            </a:r>
            <a:br>
              <a:rPr lang="en-US" sz="1400" dirty="0">
                <a:solidFill>
                  <a:schemeClr val="tx1">
                    <a:lumMod val="50000"/>
                    <a:lumOff val="50000"/>
                  </a:schemeClr>
                </a:solidFill>
              </a:rPr>
            </a:br>
            <a:endParaRPr lang="en-US" sz="1400" dirty="0">
              <a:solidFill>
                <a:schemeClr val="tx1">
                  <a:lumMod val="50000"/>
                  <a:lumOff val="50000"/>
                </a:schemeClr>
              </a:solidFill>
            </a:endParaRPr>
          </a:p>
          <a:p>
            <a:r>
              <a:rPr lang="en-US" sz="1400" dirty="0">
                <a:solidFill>
                  <a:schemeClr val="tx1">
                    <a:lumMod val="50000"/>
                    <a:lumOff val="50000"/>
                  </a:schemeClr>
                </a:solidFill>
              </a:rPr>
              <a:t>Often, the best solutions aren’t found through a linear thought process. Although our brains are wired that way, opposite thinking can help us question the norm.</a:t>
            </a:r>
            <a:br>
              <a:rPr lang="en-US" sz="1400" dirty="0">
                <a:solidFill>
                  <a:schemeClr val="tx1">
                    <a:lumMod val="50000"/>
                    <a:lumOff val="50000"/>
                  </a:schemeClr>
                </a:solidFill>
              </a:rPr>
            </a:br>
            <a:endParaRPr lang="en-US" sz="1400" dirty="0">
              <a:solidFill>
                <a:schemeClr val="tx1">
                  <a:lumMod val="50000"/>
                  <a:lumOff val="50000"/>
                </a:schemeClr>
              </a:solidFill>
            </a:endParaRPr>
          </a:p>
          <a:p>
            <a:r>
              <a:rPr lang="en-US" sz="1400" dirty="0">
                <a:solidFill>
                  <a:schemeClr val="tx1">
                    <a:lumMod val="50000"/>
                    <a:lumOff val="50000"/>
                  </a:schemeClr>
                </a:solidFill>
              </a:rPr>
              <a:t>With this type of thinking, you consider the exact opposite of what’s normal. </a:t>
            </a:r>
          </a:p>
        </p:txBody>
      </p:sp>
      <p:sp>
        <p:nvSpPr>
          <p:cNvPr id="4" name="Rectangle 3">
            <a:extLst>
              <a:ext uri="{FF2B5EF4-FFF2-40B4-BE49-F238E27FC236}">
                <a16:creationId xmlns:a16="http://schemas.microsoft.com/office/drawing/2014/main" id="{323B1BB5-2C20-474D-A5E7-9EAA428D12C7}"/>
              </a:ext>
            </a:extLst>
          </p:cNvPr>
          <p:cNvSpPr/>
          <p:nvPr/>
        </p:nvSpPr>
        <p:spPr>
          <a:xfrm>
            <a:off x="704441" y="6186720"/>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3"/>
              </a:rPr>
              <a:t>Idea Generation – Opposite Thinking</a:t>
            </a:r>
            <a:endParaRPr lang="en-US" sz="1050" dirty="0">
              <a:solidFill>
                <a:schemeClr val="tx1">
                  <a:lumMod val="50000"/>
                  <a:lumOff val="50000"/>
                </a:schemeClr>
              </a:solidFill>
            </a:endParaRPr>
          </a:p>
        </p:txBody>
      </p:sp>
      <p:pic>
        <p:nvPicPr>
          <p:cNvPr id="6" name="Picture 5" descr="A picture containing sky&#10;&#10;Description automatically generated">
            <a:extLst>
              <a:ext uri="{FF2B5EF4-FFF2-40B4-BE49-F238E27FC236}">
                <a16:creationId xmlns:a16="http://schemas.microsoft.com/office/drawing/2014/main" id="{D58F6FEC-25E3-4F2A-BB5C-9687C087E55F}"/>
              </a:ext>
            </a:extLst>
          </p:cNvPr>
          <p:cNvPicPr>
            <a:picLocks noChangeAspect="1"/>
          </p:cNvPicPr>
          <p:nvPr/>
        </p:nvPicPr>
        <p:blipFill>
          <a:blip r:embed="rId4"/>
          <a:stretch>
            <a:fillRect/>
          </a:stretch>
        </p:blipFill>
        <p:spPr>
          <a:xfrm>
            <a:off x="7104112" y="1463539"/>
            <a:ext cx="4496031" cy="4311872"/>
          </a:xfrm>
          <a:prstGeom prst="rect">
            <a:avLst/>
          </a:prstGeom>
        </p:spPr>
      </p:pic>
      <p:pic>
        <p:nvPicPr>
          <p:cNvPr id="7" name="Picture 6" descr="A picture containing object, clock, device&#10;&#10;Description automatically generated">
            <a:extLst>
              <a:ext uri="{FF2B5EF4-FFF2-40B4-BE49-F238E27FC236}">
                <a16:creationId xmlns:a16="http://schemas.microsoft.com/office/drawing/2014/main" id="{002FAEDE-BEC1-47BA-9F07-48F2A12F72AC}"/>
              </a:ext>
            </a:extLst>
          </p:cNvPr>
          <p:cNvPicPr>
            <a:picLocks noChangeAspect="1"/>
          </p:cNvPicPr>
          <p:nvPr/>
        </p:nvPicPr>
        <p:blipFill>
          <a:blip r:embed="rId5"/>
          <a:stretch>
            <a:fillRect/>
          </a:stretch>
        </p:blipFill>
        <p:spPr>
          <a:xfrm>
            <a:off x="7536160" y="4907797"/>
            <a:ext cx="1048328" cy="620702"/>
          </a:xfrm>
          <a:prstGeom prst="rect">
            <a:avLst/>
          </a:prstGeom>
        </p:spPr>
      </p:pic>
    </p:spTree>
    <p:extLst>
      <p:ext uri="{BB962C8B-B14F-4D97-AF65-F5344CB8AC3E}">
        <p14:creationId xmlns:p14="http://schemas.microsoft.com/office/powerpoint/2010/main" val="7407841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dirty="0"/>
              <a:t>IDEA VALIDATION TOOLKIT</a:t>
            </a:r>
          </a:p>
        </p:txBody>
      </p:sp>
    </p:spTree>
    <p:extLst>
      <p:ext uri="{BB962C8B-B14F-4D97-AF65-F5344CB8AC3E}">
        <p14:creationId xmlns:p14="http://schemas.microsoft.com/office/powerpoint/2010/main" val="23185360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087888" y="9515"/>
            <a:ext cx="6176448" cy="1327735"/>
          </a:xfrm>
        </p:spPr>
        <p:txBody>
          <a:bodyPr>
            <a:normAutofit/>
          </a:bodyPr>
          <a:lstStyle/>
          <a:p>
            <a:r>
              <a:rPr lang="fi-FI" sz="2400" dirty="0"/>
              <a:t>Idea Validation</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065099" y="1052736"/>
            <a:ext cx="6176448" cy="6192688"/>
          </a:xfrm>
        </p:spPr>
        <p:txBody>
          <a:bodyPr>
            <a:normAutofit fontScale="77500" lnSpcReduction="20000"/>
          </a:bodyPr>
          <a:lstStyle/>
          <a:p>
            <a:pPr>
              <a:lnSpc>
                <a:spcPct val="120000"/>
              </a:lnSpc>
            </a:pPr>
            <a:r>
              <a:rPr lang="en-US" sz="1700" b="0" dirty="0"/>
              <a:t>Idea validation is the process of gathering evidence around ideas through experimentation to make fast, informed and de-risked decisions.</a:t>
            </a:r>
          </a:p>
          <a:p>
            <a:pPr>
              <a:lnSpc>
                <a:spcPct val="120000"/>
              </a:lnSpc>
            </a:pPr>
            <a:r>
              <a:rPr lang="en-US" sz="1700" b="0" dirty="0"/>
              <a:t>It starts from an idea and typically ends with a paying customer. The purpose of idea validation is to expose the idea to the practicality of the real world before you build and release the final product or offering.</a:t>
            </a:r>
          </a:p>
          <a:p>
            <a:endParaRPr lang="en-US" sz="1400" b="0" dirty="0"/>
          </a:p>
          <a:p>
            <a:r>
              <a:rPr lang="en-US" sz="1900" dirty="0"/>
              <a:t>Why should ideas be validated?</a:t>
            </a:r>
          </a:p>
          <a:p>
            <a:pPr>
              <a:lnSpc>
                <a:spcPct val="120000"/>
              </a:lnSpc>
            </a:pPr>
            <a:r>
              <a:rPr lang="en-US" sz="1600" b="0" dirty="0"/>
              <a:t>New ideas have unpredictable elements and if some of them go wrong, it can destroy your plans at once. Idea validation:</a:t>
            </a:r>
          </a:p>
          <a:p>
            <a:pPr marL="285750" indent="-285750">
              <a:lnSpc>
                <a:spcPct val="120000"/>
              </a:lnSpc>
              <a:buFont typeface="Arial" panose="020B0604020202020204" pitchFamily="34" charset="0"/>
              <a:buChar char="•"/>
            </a:pPr>
            <a:r>
              <a:rPr lang="en-US" sz="1600" dirty="0"/>
              <a:t>reduces the risk</a:t>
            </a:r>
          </a:p>
          <a:p>
            <a:pPr marL="285750" indent="-285750">
              <a:lnSpc>
                <a:spcPct val="120000"/>
              </a:lnSpc>
              <a:buFont typeface="Arial" panose="020B0604020202020204" pitchFamily="34" charset="0"/>
              <a:buChar char="•"/>
            </a:pPr>
            <a:r>
              <a:rPr lang="en-US" sz="1600" dirty="0"/>
              <a:t>speeds up the delivery </a:t>
            </a:r>
            <a:r>
              <a:rPr lang="en-US" sz="1600" b="0" dirty="0"/>
              <a:t>of a value-creating service in the market and</a:t>
            </a:r>
          </a:p>
          <a:p>
            <a:pPr marL="285750" indent="-285750">
              <a:lnSpc>
                <a:spcPct val="120000"/>
              </a:lnSpc>
              <a:buFont typeface="Arial" panose="020B0604020202020204" pitchFamily="34" charset="0"/>
              <a:buChar char="•"/>
            </a:pPr>
            <a:r>
              <a:rPr lang="en-US" sz="1600" dirty="0"/>
              <a:t>minimizes the costs</a:t>
            </a:r>
            <a:br>
              <a:rPr lang="en-US" sz="1600" dirty="0"/>
            </a:br>
            <a:endParaRPr lang="en-US" sz="1600" b="0" dirty="0"/>
          </a:p>
          <a:p>
            <a:pPr>
              <a:lnSpc>
                <a:spcPct val="120000"/>
              </a:lnSpc>
            </a:pPr>
            <a:r>
              <a:rPr lang="en-US" sz="1600" b="0" dirty="0"/>
              <a:t>An idea should be validated before investing a significant amount of time and resources in developing it to avoid building and launching a product or concept no one wants or isn’t willing to pay for.</a:t>
            </a:r>
          </a:p>
          <a:p>
            <a:pPr>
              <a:lnSpc>
                <a:spcPct val="120000"/>
              </a:lnSpc>
            </a:pPr>
            <a:r>
              <a:rPr lang="en-US" sz="1600" b="0" dirty="0"/>
              <a:t>The purpose of idea validation is to make sure your idea has real demand, otherwise there’s a real risk of it becoming “just another cool idea”.</a:t>
            </a:r>
          </a:p>
          <a:p>
            <a:pPr>
              <a:lnSpc>
                <a:spcPct val="120000"/>
              </a:lnSpc>
            </a:pPr>
            <a:r>
              <a:rPr lang="en-US" sz="1600" b="0" dirty="0"/>
              <a:t>The idea must either be able to solve a real problem, fulfill its intended purpose or appeal to other incentives.</a:t>
            </a:r>
          </a:p>
          <a:p>
            <a:endParaRPr lang="en-US" sz="1400" b="0" dirty="0"/>
          </a:p>
          <a:p>
            <a:br>
              <a:rPr lang="en-US" sz="1400" b="0" dirty="0"/>
            </a:br>
            <a:endParaRPr lang="en-US" sz="1400" b="0" dirty="0"/>
          </a:p>
          <a:p>
            <a:pPr>
              <a:lnSpc>
                <a:spcPct val="120000"/>
              </a:lnSpc>
            </a:pPr>
            <a:endParaRPr lang="en-US" sz="1400" b="0" dirty="0"/>
          </a:p>
          <a:p>
            <a:pPr>
              <a:lnSpc>
                <a:spcPct val="120000"/>
              </a:lnSpc>
            </a:pPr>
            <a:endParaRPr lang="en-US" sz="1400" b="0" dirty="0"/>
          </a:p>
          <a:p>
            <a:pPr>
              <a:lnSpc>
                <a:spcPct val="120000"/>
              </a:lnSpc>
            </a:pPr>
            <a:endParaRPr lang="en-US" sz="1400" b="0" dirty="0"/>
          </a:p>
        </p:txBody>
      </p:sp>
      <p:pic>
        <p:nvPicPr>
          <p:cNvPr id="9" name="Picture 8" descr="A picture containing wall, indoor&#10;&#10;Description automatically generated">
            <a:extLst>
              <a:ext uri="{FF2B5EF4-FFF2-40B4-BE49-F238E27FC236}">
                <a16:creationId xmlns:a16="http://schemas.microsoft.com/office/drawing/2014/main" id="{536FCFE8-6AFF-47F6-8B00-BAD66132B302}"/>
              </a:ext>
            </a:extLst>
          </p:cNvPr>
          <p:cNvPicPr>
            <a:picLocks noChangeAspect="1"/>
          </p:cNvPicPr>
          <p:nvPr/>
        </p:nvPicPr>
        <p:blipFill>
          <a:blip r:embed="rId3"/>
          <a:stretch>
            <a:fillRect/>
          </a:stretch>
        </p:blipFill>
        <p:spPr>
          <a:xfrm>
            <a:off x="-1" y="0"/>
            <a:ext cx="4551859" cy="6858000"/>
          </a:xfrm>
          <a:prstGeom prst="rect">
            <a:avLst/>
          </a:prstGeom>
        </p:spPr>
      </p:pic>
    </p:spTree>
    <p:extLst>
      <p:ext uri="{BB962C8B-B14F-4D97-AF65-F5344CB8AC3E}">
        <p14:creationId xmlns:p14="http://schemas.microsoft.com/office/powerpoint/2010/main" val="36977392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3B1BB5-2C20-474D-A5E7-9EAA428D12C7}"/>
              </a:ext>
            </a:extLst>
          </p:cNvPr>
          <p:cNvSpPr/>
          <p:nvPr/>
        </p:nvSpPr>
        <p:spPr>
          <a:xfrm>
            <a:off x="1199456" y="6368117"/>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2"/>
              </a:rPr>
              <a:t>Idea Validation: Steps and Tools for Testing Your Idea</a:t>
            </a:r>
            <a:endParaRPr lang="en-US" sz="1050" dirty="0">
              <a:solidFill>
                <a:schemeClr val="tx1">
                  <a:lumMod val="50000"/>
                  <a:lumOff val="50000"/>
                </a:schemeClr>
              </a:solidFill>
            </a:endParaRPr>
          </a:p>
        </p:txBody>
      </p:sp>
      <p:sp>
        <p:nvSpPr>
          <p:cNvPr id="2" name="TextBox 1">
            <a:extLst>
              <a:ext uri="{FF2B5EF4-FFF2-40B4-BE49-F238E27FC236}">
                <a16:creationId xmlns:a16="http://schemas.microsoft.com/office/drawing/2014/main" id="{C5384F41-D2FA-4B41-B372-92A621967EA6}"/>
              </a:ext>
            </a:extLst>
          </p:cNvPr>
          <p:cNvSpPr txBox="1"/>
          <p:nvPr/>
        </p:nvSpPr>
        <p:spPr>
          <a:xfrm>
            <a:off x="3987890" y="476672"/>
            <a:ext cx="4216219" cy="461665"/>
          </a:xfrm>
          <a:prstGeom prst="rect">
            <a:avLst/>
          </a:prstGeom>
          <a:noFill/>
        </p:spPr>
        <p:txBody>
          <a:bodyPr wrap="none" rtlCol="0">
            <a:spAutoFit/>
          </a:bodyPr>
          <a:lstStyle/>
          <a:p>
            <a:r>
              <a:rPr lang="fi-FI" sz="2400" b="1" dirty="0"/>
              <a:t>4 Steps for Idea Validation</a:t>
            </a:r>
            <a:endParaRPr lang="en-FI" sz="2400" b="1" dirty="0"/>
          </a:p>
        </p:txBody>
      </p:sp>
      <p:grpSp>
        <p:nvGrpSpPr>
          <p:cNvPr id="14" name="Group 13">
            <a:extLst>
              <a:ext uri="{FF2B5EF4-FFF2-40B4-BE49-F238E27FC236}">
                <a16:creationId xmlns:a16="http://schemas.microsoft.com/office/drawing/2014/main" id="{C17B6986-D42F-46FA-8608-7339F3F5AF38}"/>
              </a:ext>
            </a:extLst>
          </p:cNvPr>
          <p:cNvGrpSpPr/>
          <p:nvPr/>
        </p:nvGrpSpPr>
        <p:grpSpPr>
          <a:xfrm>
            <a:off x="1689659" y="1771497"/>
            <a:ext cx="8812679" cy="1939488"/>
            <a:chOff x="1498401" y="1537960"/>
            <a:chExt cx="8812679" cy="1939488"/>
          </a:xfrm>
        </p:grpSpPr>
        <p:sp>
          <p:nvSpPr>
            <p:cNvPr id="12" name="Arrow: Right 11">
              <a:extLst>
                <a:ext uri="{FF2B5EF4-FFF2-40B4-BE49-F238E27FC236}">
                  <a16:creationId xmlns:a16="http://schemas.microsoft.com/office/drawing/2014/main" id="{715CCFBB-4376-4FC2-A504-5A706E9C5300}"/>
                </a:ext>
              </a:extLst>
            </p:cNvPr>
            <p:cNvSpPr/>
            <p:nvPr/>
          </p:nvSpPr>
          <p:spPr>
            <a:xfrm>
              <a:off x="7495230" y="2286432"/>
              <a:ext cx="872250" cy="432049"/>
            </a:xfrm>
            <a:prstGeom prst="rightArrow">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0" name="Arrow: Right 9">
              <a:extLst>
                <a:ext uri="{FF2B5EF4-FFF2-40B4-BE49-F238E27FC236}">
                  <a16:creationId xmlns:a16="http://schemas.microsoft.com/office/drawing/2014/main" id="{3910B448-3114-46D1-BB73-2F8EB9B46EDA}"/>
                </a:ext>
              </a:extLst>
            </p:cNvPr>
            <p:cNvSpPr/>
            <p:nvPr/>
          </p:nvSpPr>
          <p:spPr>
            <a:xfrm>
              <a:off x="2851971" y="2309192"/>
              <a:ext cx="872250" cy="432049"/>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1" name="Arrow: Right 10">
              <a:extLst>
                <a:ext uri="{FF2B5EF4-FFF2-40B4-BE49-F238E27FC236}">
                  <a16:creationId xmlns:a16="http://schemas.microsoft.com/office/drawing/2014/main" id="{842354B5-1613-4450-A759-1DC489E7F4D3}"/>
                </a:ext>
              </a:extLst>
            </p:cNvPr>
            <p:cNvSpPr/>
            <p:nvPr/>
          </p:nvSpPr>
          <p:spPr>
            <a:xfrm>
              <a:off x="5179841" y="2291679"/>
              <a:ext cx="872250" cy="432049"/>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grpSp>
          <p:nvGrpSpPr>
            <p:cNvPr id="5" name="Group 4">
              <a:extLst>
                <a:ext uri="{FF2B5EF4-FFF2-40B4-BE49-F238E27FC236}">
                  <a16:creationId xmlns:a16="http://schemas.microsoft.com/office/drawing/2014/main" id="{E2D941ED-B98F-4F4B-B82A-669104A0D17A}"/>
                </a:ext>
              </a:extLst>
            </p:cNvPr>
            <p:cNvGrpSpPr/>
            <p:nvPr/>
          </p:nvGrpSpPr>
          <p:grpSpPr>
            <a:xfrm>
              <a:off x="1498401" y="1537960"/>
              <a:ext cx="8812679" cy="1939488"/>
              <a:chOff x="655645" y="1900176"/>
              <a:chExt cx="8812679" cy="1939488"/>
            </a:xfrm>
          </p:grpSpPr>
          <p:sp>
            <p:nvSpPr>
              <p:cNvPr id="3" name="Oval 2">
                <a:extLst>
                  <a:ext uri="{FF2B5EF4-FFF2-40B4-BE49-F238E27FC236}">
                    <a16:creationId xmlns:a16="http://schemas.microsoft.com/office/drawing/2014/main" id="{FA65CCAE-8AAB-499A-A0AC-23D7493F80C7}"/>
                  </a:ext>
                </a:extLst>
              </p:cNvPr>
              <p:cNvSpPr/>
              <p:nvPr/>
            </p:nvSpPr>
            <p:spPr>
              <a:xfrm>
                <a:off x="2936914" y="1900176"/>
                <a:ext cx="1904462" cy="19044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DEVELOP A HYPOTHESIS</a:t>
                </a:r>
                <a:endParaRPr lang="en-FI" sz="1400" b="1" dirty="0"/>
              </a:p>
            </p:txBody>
          </p:sp>
          <p:sp>
            <p:nvSpPr>
              <p:cNvPr id="6" name="Oval 5">
                <a:extLst>
                  <a:ext uri="{FF2B5EF4-FFF2-40B4-BE49-F238E27FC236}">
                    <a16:creationId xmlns:a16="http://schemas.microsoft.com/office/drawing/2014/main" id="{821BE6F8-F391-480F-BBC6-F001B8876D1D}"/>
                  </a:ext>
                </a:extLst>
              </p:cNvPr>
              <p:cNvSpPr/>
              <p:nvPr/>
            </p:nvSpPr>
            <p:spPr>
              <a:xfrm>
                <a:off x="7588394" y="1924708"/>
                <a:ext cx="1879930" cy="187993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VALIDATE</a:t>
                </a:r>
                <a:endParaRPr lang="en-FI" b="1" dirty="0"/>
              </a:p>
            </p:txBody>
          </p:sp>
          <p:sp>
            <p:nvSpPr>
              <p:cNvPr id="8" name="Oval 7">
                <a:extLst>
                  <a:ext uri="{FF2B5EF4-FFF2-40B4-BE49-F238E27FC236}">
                    <a16:creationId xmlns:a16="http://schemas.microsoft.com/office/drawing/2014/main" id="{E4655DD4-8157-4BD9-A918-5138B4DB071F}"/>
                  </a:ext>
                </a:extLst>
              </p:cNvPr>
              <p:cNvSpPr/>
              <p:nvPr/>
            </p:nvSpPr>
            <p:spPr>
              <a:xfrm>
                <a:off x="5253243" y="1935202"/>
                <a:ext cx="1904462" cy="1904462"/>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EXPERIMENT</a:t>
                </a:r>
                <a:endParaRPr lang="en-FI" sz="1400" b="1" dirty="0"/>
              </a:p>
            </p:txBody>
          </p:sp>
          <p:sp>
            <p:nvSpPr>
              <p:cNvPr id="9" name="Oval 8">
                <a:extLst>
                  <a:ext uri="{FF2B5EF4-FFF2-40B4-BE49-F238E27FC236}">
                    <a16:creationId xmlns:a16="http://schemas.microsoft.com/office/drawing/2014/main" id="{8F692A2F-1634-40BC-B266-82F7D3436FAB}"/>
                  </a:ext>
                </a:extLst>
              </p:cNvPr>
              <p:cNvSpPr/>
              <p:nvPr/>
            </p:nvSpPr>
            <p:spPr>
              <a:xfrm>
                <a:off x="655645" y="1924708"/>
                <a:ext cx="1879930" cy="187993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a:t>DEFINE GOALS</a:t>
                </a:r>
                <a:endParaRPr lang="en-FI" sz="1400" b="1" dirty="0"/>
              </a:p>
            </p:txBody>
          </p:sp>
        </p:grpSp>
      </p:grpSp>
      <p:sp>
        <p:nvSpPr>
          <p:cNvPr id="13" name="TextBox 12">
            <a:extLst>
              <a:ext uri="{FF2B5EF4-FFF2-40B4-BE49-F238E27FC236}">
                <a16:creationId xmlns:a16="http://schemas.microsoft.com/office/drawing/2014/main" id="{52F511F2-29DA-4E42-81D1-4F29143C7F36}"/>
              </a:ext>
            </a:extLst>
          </p:cNvPr>
          <p:cNvSpPr txBox="1"/>
          <p:nvPr/>
        </p:nvSpPr>
        <p:spPr>
          <a:xfrm>
            <a:off x="1728943" y="3933056"/>
            <a:ext cx="1801361" cy="1107996"/>
          </a:xfrm>
          <a:prstGeom prst="rect">
            <a:avLst/>
          </a:prstGeom>
          <a:noFill/>
        </p:spPr>
        <p:txBody>
          <a:bodyPr wrap="square" rtlCol="0">
            <a:spAutoFit/>
          </a:bodyPr>
          <a:lstStyle/>
          <a:p>
            <a:pPr marL="285750" indent="-285750">
              <a:buFont typeface="Arial" panose="020B0604020202020204" pitchFamily="34" charset="0"/>
              <a:buChar char="•"/>
            </a:pPr>
            <a:r>
              <a:rPr lang="fi-FI" sz="1100" dirty="0">
                <a:solidFill>
                  <a:schemeClr val="bg2">
                    <a:lumMod val="50000"/>
                  </a:schemeClr>
                </a:solidFill>
              </a:rPr>
              <a:t>What do you want to learn?</a:t>
            </a:r>
          </a:p>
          <a:p>
            <a:pPr marL="285750" indent="-285750">
              <a:buFont typeface="Arial" panose="020B0604020202020204" pitchFamily="34" charset="0"/>
              <a:buChar char="•"/>
            </a:pPr>
            <a:r>
              <a:rPr lang="fi-FI" sz="1100" dirty="0">
                <a:solidFill>
                  <a:schemeClr val="bg2">
                    <a:lumMod val="50000"/>
                  </a:schemeClr>
                </a:solidFill>
              </a:rPr>
              <a:t>Should you validate your market, problem or product?</a:t>
            </a:r>
            <a:endParaRPr lang="en-FI" sz="1100" dirty="0">
              <a:solidFill>
                <a:schemeClr val="bg2">
                  <a:lumMod val="50000"/>
                </a:schemeClr>
              </a:solidFill>
            </a:endParaRPr>
          </a:p>
        </p:txBody>
      </p:sp>
      <p:sp>
        <p:nvSpPr>
          <p:cNvPr id="15" name="TextBox 14">
            <a:extLst>
              <a:ext uri="{FF2B5EF4-FFF2-40B4-BE49-F238E27FC236}">
                <a16:creationId xmlns:a16="http://schemas.microsoft.com/office/drawing/2014/main" id="{77C6E895-8590-4750-B596-BA2A9569ED07}"/>
              </a:ext>
            </a:extLst>
          </p:cNvPr>
          <p:cNvSpPr txBox="1"/>
          <p:nvPr/>
        </p:nvSpPr>
        <p:spPr>
          <a:xfrm>
            <a:off x="4022478" y="3933056"/>
            <a:ext cx="1801361" cy="1277273"/>
          </a:xfrm>
          <a:prstGeom prst="rect">
            <a:avLst/>
          </a:prstGeom>
          <a:noFill/>
        </p:spPr>
        <p:txBody>
          <a:bodyPr wrap="square" rtlCol="0">
            <a:spAutoFit/>
          </a:bodyPr>
          <a:lstStyle/>
          <a:p>
            <a:pPr marL="285750" indent="-285750">
              <a:buFont typeface="Arial" panose="020B0604020202020204" pitchFamily="34" charset="0"/>
              <a:buChar char="•"/>
            </a:pPr>
            <a:r>
              <a:rPr lang="fi-FI" sz="1100" dirty="0">
                <a:solidFill>
                  <a:schemeClr val="bg2">
                    <a:lumMod val="50000"/>
                  </a:schemeClr>
                </a:solidFill>
              </a:rPr>
              <a:t>What are the most critical assumptions related to your idea?</a:t>
            </a:r>
          </a:p>
          <a:p>
            <a:pPr marL="285750" indent="-285750">
              <a:buFont typeface="Arial" panose="020B0604020202020204" pitchFamily="34" charset="0"/>
              <a:buChar char="•"/>
            </a:pPr>
            <a:r>
              <a:rPr lang="fi-FI" sz="1100" dirty="0">
                <a:solidFill>
                  <a:schemeClr val="bg2">
                    <a:lumMod val="50000"/>
                  </a:schemeClr>
                </a:solidFill>
              </a:rPr>
              <a:t>What is the minimum success criteria?</a:t>
            </a:r>
            <a:endParaRPr lang="en-FI" sz="1100" dirty="0">
              <a:solidFill>
                <a:schemeClr val="bg2">
                  <a:lumMod val="50000"/>
                </a:schemeClr>
              </a:solidFill>
            </a:endParaRPr>
          </a:p>
        </p:txBody>
      </p:sp>
      <p:sp>
        <p:nvSpPr>
          <p:cNvPr id="16" name="TextBox 15">
            <a:extLst>
              <a:ext uri="{FF2B5EF4-FFF2-40B4-BE49-F238E27FC236}">
                <a16:creationId xmlns:a16="http://schemas.microsoft.com/office/drawing/2014/main" id="{0E13C8CF-8DE0-4E13-907B-A430CA1CF5B3}"/>
              </a:ext>
            </a:extLst>
          </p:cNvPr>
          <p:cNvSpPr txBox="1"/>
          <p:nvPr/>
        </p:nvSpPr>
        <p:spPr>
          <a:xfrm>
            <a:off x="6338807" y="3940534"/>
            <a:ext cx="1801361" cy="1107996"/>
          </a:xfrm>
          <a:prstGeom prst="rect">
            <a:avLst/>
          </a:prstGeom>
          <a:noFill/>
        </p:spPr>
        <p:txBody>
          <a:bodyPr wrap="square" rtlCol="0">
            <a:spAutoFit/>
          </a:bodyPr>
          <a:lstStyle/>
          <a:p>
            <a:pPr marL="285750" indent="-285750">
              <a:buFont typeface="Arial" panose="020B0604020202020204" pitchFamily="34" charset="0"/>
              <a:buChar char="•"/>
            </a:pPr>
            <a:r>
              <a:rPr lang="fi-FI" sz="1100" dirty="0">
                <a:solidFill>
                  <a:schemeClr val="bg2">
                    <a:lumMod val="50000"/>
                  </a:schemeClr>
                </a:solidFill>
              </a:rPr>
              <a:t>Which methods are the most useful for testing your assumption?</a:t>
            </a:r>
          </a:p>
          <a:p>
            <a:pPr marL="285750" indent="-285750">
              <a:buFont typeface="Arial" panose="020B0604020202020204" pitchFamily="34" charset="0"/>
              <a:buChar char="•"/>
            </a:pPr>
            <a:r>
              <a:rPr lang="fi-FI" sz="1100" dirty="0">
                <a:solidFill>
                  <a:schemeClr val="bg2">
                    <a:lumMod val="50000"/>
                  </a:schemeClr>
                </a:solidFill>
              </a:rPr>
              <a:t>How do you plan to execute the tests?</a:t>
            </a:r>
            <a:endParaRPr lang="en-FI" sz="1100" dirty="0">
              <a:solidFill>
                <a:schemeClr val="bg2">
                  <a:lumMod val="50000"/>
                </a:schemeClr>
              </a:solidFill>
            </a:endParaRPr>
          </a:p>
        </p:txBody>
      </p:sp>
      <p:sp>
        <p:nvSpPr>
          <p:cNvPr id="17" name="TextBox 16">
            <a:extLst>
              <a:ext uri="{FF2B5EF4-FFF2-40B4-BE49-F238E27FC236}">
                <a16:creationId xmlns:a16="http://schemas.microsoft.com/office/drawing/2014/main" id="{8A92D9C5-61EF-4533-8417-5566ECBC37AF}"/>
              </a:ext>
            </a:extLst>
          </p:cNvPr>
          <p:cNvSpPr txBox="1"/>
          <p:nvPr/>
        </p:nvSpPr>
        <p:spPr>
          <a:xfrm>
            <a:off x="8661692" y="3987911"/>
            <a:ext cx="1801361" cy="600164"/>
          </a:xfrm>
          <a:prstGeom prst="rect">
            <a:avLst/>
          </a:prstGeom>
          <a:noFill/>
        </p:spPr>
        <p:txBody>
          <a:bodyPr wrap="square" rtlCol="0">
            <a:spAutoFit/>
          </a:bodyPr>
          <a:lstStyle/>
          <a:p>
            <a:pPr marL="285750" indent="-285750">
              <a:buFont typeface="Arial" panose="020B0604020202020204" pitchFamily="34" charset="0"/>
              <a:buChar char="•"/>
            </a:pPr>
            <a:r>
              <a:rPr lang="fi-FI" sz="1100" dirty="0">
                <a:solidFill>
                  <a:schemeClr val="bg2">
                    <a:lumMod val="50000"/>
                  </a:schemeClr>
                </a:solidFill>
              </a:rPr>
              <a:t>Is your assumption valid?</a:t>
            </a:r>
          </a:p>
          <a:p>
            <a:pPr marL="285750" indent="-285750">
              <a:buFont typeface="Arial" panose="020B0604020202020204" pitchFamily="34" charset="0"/>
              <a:buChar char="•"/>
            </a:pPr>
            <a:r>
              <a:rPr lang="fi-FI" sz="1100" dirty="0">
                <a:solidFill>
                  <a:schemeClr val="bg2">
                    <a:lumMod val="50000"/>
                  </a:schemeClr>
                </a:solidFill>
              </a:rPr>
              <a:t>Proceed or pivot?</a:t>
            </a:r>
            <a:endParaRPr lang="en-FI" sz="1100" dirty="0">
              <a:solidFill>
                <a:schemeClr val="bg2">
                  <a:lumMod val="50000"/>
                </a:schemeClr>
              </a:solidFill>
            </a:endParaRPr>
          </a:p>
        </p:txBody>
      </p:sp>
    </p:spTree>
    <p:extLst>
      <p:ext uri="{BB962C8B-B14F-4D97-AF65-F5344CB8AC3E}">
        <p14:creationId xmlns:p14="http://schemas.microsoft.com/office/powerpoint/2010/main" val="40940397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00000"/>
              </a:lnSpc>
              <a:spcBef>
                <a:spcPts val="50"/>
              </a:spcBef>
            </a:pPr>
            <a:r>
              <a:rPr lang="fi-FI" dirty="0">
                <a:ea typeface="Noto Sans" panose="020B0502040504020204" pitchFamily="34" charset="0"/>
                <a:cs typeface="Noto Sans" panose="020B0502040504020204" pitchFamily="34" charset="0"/>
              </a:rPr>
              <a:t>3.5 Idea Validation Checklist</a:t>
            </a:r>
          </a:p>
        </p:txBody>
      </p:sp>
    </p:spTree>
    <p:extLst>
      <p:ext uri="{BB962C8B-B14F-4D97-AF65-F5344CB8AC3E}">
        <p14:creationId xmlns:p14="http://schemas.microsoft.com/office/powerpoint/2010/main" val="37363685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440068"/>
            <a:ext cx="9972947" cy="407987"/>
          </a:xfrm>
        </p:spPr>
        <p:txBody>
          <a:bodyPr/>
          <a:lstStyle/>
          <a:p>
            <a:pPr>
              <a:lnSpc>
                <a:spcPct val="100000"/>
              </a:lnSpc>
              <a:spcBef>
                <a:spcPts val="50"/>
              </a:spcBef>
            </a:pPr>
            <a:r>
              <a:rPr lang="fi-FI" sz="2400" dirty="0">
                <a:solidFill>
                  <a:schemeClr val="tx1"/>
                </a:solidFill>
                <a:ea typeface="Noto Sans" panose="020B0502040504020204" pitchFamily="34" charset="0"/>
                <a:cs typeface="Noto Sans" panose="020B0502040504020204" pitchFamily="34" charset="0"/>
              </a:rPr>
              <a:t>3.5 Idea Validation Checklist</a:t>
            </a:r>
          </a:p>
          <a:p>
            <a:pPr>
              <a:lnSpc>
                <a:spcPct val="120000"/>
              </a:lnSpc>
            </a:pPr>
            <a:endParaRPr lang="en-US" sz="2400" dirty="0"/>
          </a:p>
        </p:txBody>
      </p:sp>
      <p:sp>
        <p:nvSpPr>
          <p:cNvPr id="5" name="Rectangle 4">
            <a:extLst>
              <a:ext uri="{FF2B5EF4-FFF2-40B4-BE49-F238E27FC236}">
                <a16:creationId xmlns:a16="http://schemas.microsoft.com/office/drawing/2014/main" id="{7D2D82CF-D538-4646-9AEA-6E3A8FDCC475}"/>
              </a:ext>
            </a:extLst>
          </p:cNvPr>
          <p:cNvSpPr/>
          <p:nvPr/>
        </p:nvSpPr>
        <p:spPr>
          <a:xfrm>
            <a:off x="5735960" y="2428726"/>
            <a:ext cx="5674167" cy="2000548"/>
          </a:xfrm>
          <a:prstGeom prst="rect">
            <a:avLst/>
          </a:prstGeom>
        </p:spPr>
        <p:txBody>
          <a:bodyPr wrap="square">
            <a:spAutoFit/>
          </a:bodyPr>
          <a:lstStyle/>
          <a:p>
            <a:r>
              <a:rPr lang="en-US" sz="1400" dirty="0">
                <a:solidFill>
                  <a:schemeClr val="tx2"/>
                </a:solidFill>
              </a:rPr>
              <a:t>This simple, 4-step checklist can be used for keeping track of your idea validation process. Use this list to kick off your validation process.</a:t>
            </a:r>
          </a:p>
          <a:p>
            <a:endParaRPr lang="en-US" dirty="0">
              <a:solidFill>
                <a:schemeClr val="tx2"/>
              </a:solidFill>
            </a:endParaRPr>
          </a:p>
          <a:p>
            <a:r>
              <a:rPr lang="en-US" sz="1400" dirty="0">
                <a:solidFill>
                  <a:schemeClr val="tx2"/>
                </a:solidFill>
              </a:rPr>
              <a:t>With the help of this idea validation checklist, you'll be able to:</a:t>
            </a:r>
            <a:br>
              <a:rPr lang="en-US" sz="1400" dirty="0">
                <a:solidFill>
                  <a:schemeClr val="tx2"/>
                </a:solidFill>
              </a:rPr>
            </a:br>
            <a:endParaRPr lang="en-US" sz="1400" dirty="0">
              <a:solidFill>
                <a:schemeClr val="tx2"/>
              </a:solidFill>
            </a:endParaRPr>
          </a:p>
          <a:p>
            <a:pPr marL="285750" indent="-285750">
              <a:buFont typeface="Arial" panose="020B0604020202020204" pitchFamily="34" charset="0"/>
              <a:buChar char="•"/>
            </a:pPr>
            <a:r>
              <a:rPr lang="en-US" sz="1200" b="1" dirty="0">
                <a:solidFill>
                  <a:schemeClr val="tx2"/>
                </a:solidFill>
              </a:rPr>
              <a:t>Take the most important steps into account</a:t>
            </a:r>
            <a:r>
              <a:rPr lang="en-US" sz="1200" dirty="0">
                <a:solidFill>
                  <a:schemeClr val="tx2"/>
                </a:solidFill>
              </a:rPr>
              <a:t> when validating your idea</a:t>
            </a:r>
          </a:p>
          <a:p>
            <a:pPr marL="285750" indent="-285750">
              <a:buFont typeface="Arial" panose="020B0604020202020204" pitchFamily="34" charset="0"/>
              <a:buChar char="•"/>
            </a:pPr>
            <a:r>
              <a:rPr lang="en-US" sz="1200" dirty="0">
                <a:solidFill>
                  <a:schemeClr val="tx2"/>
                </a:solidFill>
              </a:rPr>
              <a:t>Monitor the</a:t>
            </a:r>
            <a:r>
              <a:rPr lang="en-US" sz="1200" b="1" dirty="0">
                <a:solidFill>
                  <a:schemeClr val="tx2"/>
                </a:solidFill>
              </a:rPr>
              <a:t> progress </a:t>
            </a:r>
            <a:r>
              <a:rPr lang="en-US" sz="1200" dirty="0">
                <a:solidFill>
                  <a:schemeClr val="tx2"/>
                </a:solidFill>
              </a:rPr>
              <a:t>of your validation process</a:t>
            </a:r>
          </a:p>
        </p:txBody>
      </p:sp>
      <p:pic>
        <p:nvPicPr>
          <p:cNvPr id="7" name="Picture 6" descr="A screenshot of a cell phone&#10;&#10;Description automatically generated">
            <a:extLst>
              <a:ext uri="{FF2B5EF4-FFF2-40B4-BE49-F238E27FC236}">
                <a16:creationId xmlns:a16="http://schemas.microsoft.com/office/drawing/2014/main" id="{0516A594-019E-4883-98E2-B141FAAB3617}"/>
              </a:ext>
            </a:extLst>
          </p:cNvPr>
          <p:cNvPicPr>
            <a:picLocks noChangeAspect="1"/>
          </p:cNvPicPr>
          <p:nvPr/>
        </p:nvPicPr>
        <p:blipFill>
          <a:blip r:embed="rId2"/>
          <a:stretch>
            <a:fillRect/>
          </a:stretch>
        </p:blipFill>
        <p:spPr>
          <a:xfrm>
            <a:off x="1919536" y="1239331"/>
            <a:ext cx="3096344" cy="4379338"/>
          </a:xfrm>
          <a:prstGeom prst="rect">
            <a:avLst/>
          </a:prstGeom>
          <a:effectLst>
            <a:outerShdw blurRad="50800" dist="50800" dir="5400000" algn="ctr" rotWithShape="0">
              <a:schemeClr val="tx2">
                <a:lumMod val="20000"/>
                <a:lumOff val="80000"/>
              </a:schemeClr>
            </a:outerShdw>
          </a:effectLst>
        </p:spPr>
      </p:pic>
      <p:sp>
        <p:nvSpPr>
          <p:cNvPr id="8" name="TextBox 7">
            <a:extLst>
              <a:ext uri="{FF2B5EF4-FFF2-40B4-BE49-F238E27FC236}">
                <a16:creationId xmlns:a16="http://schemas.microsoft.com/office/drawing/2014/main" id="{F1D56A75-5BF0-4685-8150-2FBE6787C619}"/>
              </a:ext>
            </a:extLst>
          </p:cNvPr>
          <p:cNvSpPr txBox="1"/>
          <p:nvPr/>
        </p:nvSpPr>
        <p:spPr>
          <a:xfrm>
            <a:off x="1775520" y="6417932"/>
            <a:ext cx="4608512" cy="261610"/>
          </a:xfrm>
          <a:prstGeom prst="rect">
            <a:avLst/>
          </a:prstGeom>
          <a:noFill/>
        </p:spPr>
        <p:txBody>
          <a:bodyPr wrap="square" rtlCol="0">
            <a:spAutoFit/>
          </a:bodyPr>
          <a:lstStyle/>
          <a:p>
            <a:r>
              <a:rPr lang="fi-FI" sz="1050" dirty="0">
                <a:solidFill>
                  <a:schemeClr val="tx2">
                    <a:lumMod val="60000"/>
                    <a:lumOff val="40000"/>
                  </a:schemeClr>
                </a:solidFill>
                <a:ea typeface="Noto Sans" panose="020B0502040504020204" pitchFamily="34" charset="0"/>
                <a:cs typeface="Noto Sans" panose="020B0502040504020204" pitchFamily="34" charset="0"/>
              </a:rPr>
              <a:t>Read more: </a:t>
            </a:r>
            <a:r>
              <a:rPr lang="fi-FI" sz="1050" dirty="0">
                <a:solidFill>
                  <a:schemeClr val="tx1">
                    <a:lumMod val="50000"/>
                    <a:lumOff val="50000"/>
                  </a:schemeClr>
                </a:solidFill>
                <a:ea typeface="Noto Sans" panose="020B0502040504020204" pitchFamily="34" charset="0"/>
                <a:cs typeface="Noto Sans" panose="020B0502040504020204" pitchFamily="34" charset="0"/>
                <a:hlinkClick r:id="rId3"/>
              </a:rPr>
              <a:t>Idea Validation: Steps and Tools for Testing Your Idea</a:t>
            </a:r>
            <a:endParaRPr lang="fi-FI" sz="1050" dirty="0">
              <a:solidFill>
                <a:schemeClr val="tx1">
                  <a:lumMod val="50000"/>
                  <a:lumOff val="50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38097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00000"/>
              </a:lnSpc>
              <a:spcBef>
                <a:spcPts val="50"/>
              </a:spcBef>
            </a:pPr>
            <a:r>
              <a:rPr lang="fi-FI" dirty="0">
                <a:ea typeface="Noto Sans" panose="020B0502040504020204" pitchFamily="34" charset="0"/>
                <a:cs typeface="Noto Sans" panose="020B0502040504020204" pitchFamily="34" charset="0"/>
              </a:rPr>
              <a:t>3.6 Validation Canvas</a:t>
            </a:r>
          </a:p>
        </p:txBody>
      </p:sp>
    </p:spTree>
    <p:extLst>
      <p:ext uri="{BB962C8B-B14F-4D97-AF65-F5344CB8AC3E}">
        <p14:creationId xmlns:p14="http://schemas.microsoft.com/office/powerpoint/2010/main" val="3059003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26562" y="476672"/>
            <a:ext cx="6474094" cy="1327735"/>
          </a:xfrm>
        </p:spPr>
        <p:txBody>
          <a:bodyPr>
            <a:normAutofit/>
          </a:bodyPr>
          <a:lstStyle/>
          <a:p>
            <a:r>
              <a:rPr lang="fi-FI" sz="2400" dirty="0"/>
              <a:t>Key Aspects of Innovation Management</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79071" y="1641748"/>
            <a:ext cx="6176448" cy="3574504"/>
          </a:xfrm>
        </p:spPr>
        <p:txBody>
          <a:bodyPr>
            <a:normAutofit/>
          </a:bodyPr>
          <a:lstStyle/>
          <a:p>
            <a:r>
              <a:rPr lang="en-US" sz="1400" b="0" dirty="0">
                <a:ea typeface="Noto Sans" panose="020B0502040504020204" pitchFamily="34" charset="0"/>
                <a:cs typeface="Noto Sans" panose="020B0502040504020204" pitchFamily="34" charset="0"/>
              </a:rPr>
              <a:t>Innovation Management consists of four main areas: </a:t>
            </a:r>
            <a:br>
              <a:rPr lang="en-US" sz="1400" b="0" dirty="0">
                <a:ea typeface="Noto Sans" panose="020B0502040504020204" pitchFamily="34" charset="0"/>
                <a:cs typeface="Noto Sans" panose="020B0502040504020204" pitchFamily="34" charset="0"/>
              </a:rPr>
            </a:br>
            <a:endParaRPr lang="en-US" sz="1400" b="0" dirty="0">
              <a:ea typeface="Noto Sans" panose="020B0502040504020204" pitchFamily="34" charset="0"/>
              <a:cs typeface="Noto Sans" panose="020B0502040504020204" pitchFamily="34" charset="0"/>
            </a:endParaRPr>
          </a:p>
          <a:p>
            <a:pPr marL="285750" indent="-285750">
              <a:buFont typeface="Arial" panose="020B0604020202020204" pitchFamily="34" charset="0"/>
              <a:buChar char="•"/>
            </a:pPr>
            <a:r>
              <a:rPr lang="en-US" sz="1400" dirty="0">
                <a:ea typeface="Noto Sans" panose="020B0502040504020204" pitchFamily="34" charset="0"/>
                <a:cs typeface="Noto Sans" panose="020B0502040504020204" pitchFamily="34" charset="0"/>
              </a:rPr>
              <a:t>Culture</a:t>
            </a:r>
          </a:p>
          <a:p>
            <a:pPr marL="285750" indent="-285750">
              <a:buFont typeface="Arial" panose="020B0604020202020204" pitchFamily="34" charset="0"/>
              <a:buChar char="•"/>
            </a:pPr>
            <a:r>
              <a:rPr lang="en-US" sz="1400" dirty="0">
                <a:ea typeface="Noto Sans" panose="020B0502040504020204" pitchFamily="34" charset="0"/>
                <a:cs typeface="Noto Sans" panose="020B0502040504020204" pitchFamily="34" charset="0"/>
              </a:rPr>
              <a:t>Capabilities </a:t>
            </a:r>
          </a:p>
          <a:p>
            <a:pPr marL="285750" indent="-285750">
              <a:buFont typeface="Arial" panose="020B0604020202020204" pitchFamily="34" charset="0"/>
              <a:buChar char="•"/>
            </a:pPr>
            <a:r>
              <a:rPr lang="en-US" sz="1400" dirty="0">
                <a:ea typeface="Noto Sans" panose="020B0502040504020204" pitchFamily="34" charset="0"/>
                <a:cs typeface="Noto Sans" panose="020B0502040504020204" pitchFamily="34" charset="0"/>
              </a:rPr>
              <a:t>Structures </a:t>
            </a:r>
          </a:p>
          <a:p>
            <a:pPr marL="285750" indent="-285750">
              <a:buFont typeface="Arial" panose="020B0604020202020204" pitchFamily="34" charset="0"/>
              <a:buChar char="•"/>
            </a:pPr>
            <a:r>
              <a:rPr lang="en-US" sz="1400" dirty="0">
                <a:ea typeface="Noto Sans" panose="020B0502040504020204" pitchFamily="34" charset="0"/>
                <a:cs typeface="Noto Sans" panose="020B0502040504020204" pitchFamily="34" charset="0"/>
              </a:rPr>
              <a:t>Strategy</a:t>
            </a:r>
          </a:p>
          <a:p>
            <a:pPr marL="285750" indent="-285750">
              <a:buFont typeface="Arial" panose="020B0604020202020204" pitchFamily="34" charset="0"/>
              <a:buChar char="•"/>
            </a:pPr>
            <a:endParaRPr lang="en-US" sz="1400" dirty="0">
              <a:ea typeface="Noto Sans" panose="020B0502040504020204" pitchFamily="34" charset="0"/>
              <a:cs typeface="Noto Sans" panose="020B0502040504020204" pitchFamily="34" charset="0"/>
            </a:endParaRPr>
          </a:p>
          <a:p>
            <a:r>
              <a:rPr lang="fi-FI" sz="1400" b="0" dirty="0"/>
              <a:t>To be able to innovate and become better each day, it’s important to make constant improvement in all of these areas.</a:t>
            </a:r>
            <a:br>
              <a:rPr lang="fi-FI" sz="1400" b="0" dirty="0"/>
            </a:br>
            <a:br>
              <a:rPr lang="fi-FI" sz="1400" b="0" dirty="0"/>
            </a:br>
            <a:r>
              <a:rPr lang="fi-FI" sz="1400" b="0" dirty="0"/>
              <a:t>For example: If your culture isn’t conducive to innovation, it can be difficult to harness the right organizational capabilities that are needed to make innovation happen.</a:t>
            </a:r>
          </a:p>
        </p:txBody>
      </p:sp>
      <p:pic>
        <p:nvPicPr>
          <p:cNvPr id="10" name="Picture 9" descr="A close up of a green plant&#10;&#10;Description automatically generated">
            <a:extLst>
              <a:ext uri="{FF2B5EF4-FFF2-40B4-BE49-F238E27FC236}">
                <a16:creationId xmlns:a16="http://schemas.microsoft.com/office/drawing/2014/main" id="{0ACC7A59-157A-452C-971D-4C2680A85FA4}"/>
              </a:ext>
            </a:extLst>
          </p:cNvPr>
          <p:cNvPicPr>
            <a:picLocks noChangeAspect="1"/>
          </p:cNvPicPr>
          <p:nvPr/>
        </p:nvPicPr>
        <p:blipFill>
          <a:blip r:embed="rId2"/>
          <a:stretch>
            <a:fillRect/>
          </a:stretch>
        </p:blipFill>
        <p:spPr>
          <a:xfrm>
            <a:off x="0" y="0"/>
            <a:ext cx="5087888" cy="6858000"/>
          </a:xfrm>
          <a:prstGeom prst="rect">
            <a:avLst/>
          </a:prstGeom>
        </p:spPr>
      </p:pic>
    </p:spTree>
    <p:extLst>
      <p:ext uri="{BB962C8B-B14F-4D97-AF65-F5344CB8AC3E}">
        <p14:creationId xmlns:p14="http://schemas.microsoft.com/office/powerpoint/2010/main" val="38348860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alpha val="49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99456" y="404978"/>
            <a:ext cx="9972947" cy="407987"/>
          </a:xfrm>
        </p:spPr>
        <p:txBody>
          <a:bodyPr/>
          <a:lstStyle/>
          <a:p>
            <a:pPr>
              <a:lnSpc>
                <a:spcPct val="100000"/>
              </a:lnSpc>
              <a:spcBef>
                <a:spcPts val="50"/>
              </a:spcBef>
            </a:pPr>
            <a:r>
              <a:rPr lang="fi-FI" sz="2400" dirty="0">
                <a:solidFill>
                  <a:schemeClr val="tx1"/>
                </a:solidFill>
                <a:ea typeface="Noto Sans" panose="020B0502040504020204" pitchFamily="34" charset="0"/>
                <a:cs typeface="Noto Sans" panose="020B0502040504020204" pitchFamily="34" charset="0"/>
              </a:rPr>
              <a:t>3.6 Lean Service Creation Handbook – Validation Canvas</a:t>
            </a:r>
          </a:p>
        </p:txBody>
      </p:sp>
      <p:sp>
        <p:nvSpPr>
          <p:cNvPr id="5" name="Rectangle 4">
            <a:extLst>
              <a:ext uri="{FF2B5EF4-FFF2-40B4-BE49-F238E27FC236}">
                <a16:creationId xmlns:a16="http://schemas.microsoft.com/office/drawing/2014/main" id="{7D2D82CF-D538-4646-9AEA-6E3A8FDCC475}"/>
              </a:ext>
            </a:extLst>
          </p:cNvPr>
          <p:cNvSpPr/>
          <p:nvPr/>
        </p:nvSpPr>
        <p:spPr>
          <a:xfrm>
            <a:off x="5591944" y="2628781"/>
            <a:ext cx="5674814" cy="1600438"/>
          </a:xfrm>
          <a:prstGeom prst="rect">
            <a:avLst/>
          </a:prstGeom>
        </p:spPr>
        <p:txBody>
          <a:bodyPr wrap="square">
            <a:spAutoFit/>
          </a:bodyPr>
          <a:lstStyle/>
          <a:p>
            <a:r>
              <a:rPr lang="en-US" sz="1400" dirty="0">
                <a:hlinkClick r:id="rId2"/>
              </a:rPr>
              <a:t>Validation Canvas</a:t>
            </a:r>
            <a:r>
              <a:rPr lang="en-US" sz="1400" dirty="0"/>
              <a:t> </a:t>
            </a:r>
            <a:r>
              <a:rPr lang="en-US" sz="1400" dirty="0">
                <a:solidFill>
                  <a:schemeClr val="tx2"/>
                </a:solidFill>
              </a:rPr>
              <a:t>by Lean Service Creation</a:t>
            </a:r>
          </a:p>
          <a:p>
            <a:r>
              <a:rPr lang="en-US" sz="1400" dirty="0">
                <a:solidFill>
                  <a:schemeClr val="tx2"/>
                </a:solidFill>
              </a:rPr>
              <a:t>can also be used to test assumptions, but instead of looking for supportive arguments to prove that you idea is good, the point of Validation Canvas is to </a:t>
            </a:r>
            <a:r>
              <a:rPr lang="en-US" sz="1400" b="1" dirty="0">
                <a:solidFill>
                  <a:schemeClr val="tx2"/>
                </a:solidFill>
              </a:rPr>
              <a:t>prove that it’s not</a:t>
            </a:r>
            <a:r>
              <a:rPr lang="en-US" sz="1400" dirty="0">
                <a:solidFill>
                  <a:schemeClr val="tx2"/>
                </a:solidFill>
              </a:rPr>
              <a:t>.</a:t>
            </a:r>
          </a:p>
          <a:p>
            <a:endParaRPr lang="en-US" sz="1400" dirty="0">
              <a:solidFill>
                <a:schemeClr val="tx2"/>
              </a:solidFill>
            </a:endParaRPr>
          </a:p>
          <a:p>
            <a:r>
              <a:rPr lang="en-US" sz="1400" dirty="0">
                <a:solidFill>
                  <a:schemeClr val="tx2"/>
                </a:solidFill>
              </a:rPr>
              <a:t>The Handbook also includes tons of other useful canvases that you can use for experimentation</a:t>
            </a:r>
            <a:r>
              <a:rPr lang="en-US" sz="1200" dirty="0">
                <a:solidFill>
                  <a:schemeClr val="tx2"/>
                </a:solidFill>
              </a:rPr>
              <a:t>.</a:t>
            </a:r>
          </a:p>
        </p:txBody>
      </p:sp>
      <p:pic>
        <p:nvPicPr>
          <p:cNvPr id="4" name="Picture 3">
            <a:extLst>
              <a:ext uri="{FF2B5EF4-FFF2-40B4-BE49-F238E27FC236}">
                <a16:creationId xmlns:a16="http://schemas.microsoft.com/office/drawing/2014/main" id="{9E8B7E54-8F40-4E8B-A27C-99088962AF96}"/>
              </a:ext>
            </a:extLst>
          </p:cNvPr>
          <p:cNvPicPr>
            <a:picLocks noChangeAspect="1"/>
          </p:cNvPicPr>
          <p:nvPr/>
        </p:nvPicPr>
        <p:blipFill>
          <a:blip r:embed="rId3"/>
          <a:stretch>
            <a:fillRect/>
          </a:stretch>
        </p:blipFill>
        <p:spPr>
          <a:xfrm>
            <a:off x="1753813" y="1467770"/>
            <a:ext cx="3048000" cy="4324350"/>
          </a:xfrm>
          <a:prstGeom prst="rect">
            <a:avLst/>
          </a:prstGeom>
          <a:effectLst>
            <a:outerShdw blurRad="50800" dist="50800" dir="5400000" algn="ctr" rotWithShape="0">
              <a:schemeClr val="bg2">
                <a:lumMod val="90000"/>
              </a:schemeClr>
            </a:outerShdw>
          </a:effectLst>
        </p:spPr>
      </p:pic>
      <p:sp>
        <p:nvSpPr>
          <p:cNvPr id="3" name="Rectangle 2">
            <a:extLst>
              <a:ext uri="{FF2B5EF4-FFF2-40B4-BE49-F238E27FC236}">
                <a16:creationId xmlns:a16="http://schemas.microsoft.com/office/drawing/2014/main" id="{1DF3A16B-C402-4687-A98D-97CC58875017}"/>
              </a:ext>
            </a:extLst>
          </p:cNvPr>
          <p:cNvSpPr/>
          <p:nvPr/>
        </p:nvSpPr>
        <p:spPr>
          <a:xfrm>
            <a:off x="1629765" y="6381328"/>
            <a:ext cx="3158237" cy="272510"/>
          </a:xfrm>
          <a:prstGeom prst="rect">
            <a:avLst/>
          </a:prstGeom>
        </p:spPr>
        <p:txBody>
          <a:bodyPr wrap="none">
            <a:spAutoFit/>
          </a:bodyPr>
          <a:lstStyle/>
          <a:p>
            <a:pPr>
              <a:lnSpc>
                <a:spcPct val="120000"/>
              </a:lnSpc>
            </a:pPr>
            <a:r>
              <a:rPr lang="en-US" sz="1050" dirty="0">
                <a:solidFill>
                  <a:schemeClr val="tx2">
                    <a:lumMod val="60000"/>
                    <a:lumOff val="40000"/>
                  </a:schemeClr>
                </a:solidFill>
              </a:rPr>
              <a:t>Read more: </a:t>
            </a:r>
            <a:r>
              <a:rPr lang="en-US" sz="1050" dirty="0">
                <a:hlinkClick r:id="rId4"/>
              </a:rPr>
              <a:t>Idea Validation – Validation Canvas</a:t>
            </a:r>
            <a:endParaRPr lang="en-US" sz="1050" dirty="0"/>
          </a:p>
        </p:txBody>
      </p:sp>
      <p:pic>
        <p:nvPicPr>
          <p:cNvPr id="7" name="Graphic 6">
            <a:extLst>
              <a:ext uri="{FF2B5EF4-FFF2-40B4-BE49-F238E27FC236}">
                <a16:creationId xmlns:a16="http://schemas.microsoft.com/office/drawing/2014/main" id="{E8FFEB48-853E-4557-8427-01EE6B6518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75395" y="4365104"/>
            <a:ext cx="1021068" cy="205125"/>
          </a:xfrm>
          <a:prstGeom prst="rect">
            <a:avLst/>
          </a:prstGeom>
        </p:spPr>
      </p:pic>
    </p:spTree>
    <p:extLst>
      <p:ext uri="{BB962C8B-B14F-4D97-AF65-F5344CB8AC3E}">
        <p14:creationId xmlns:p14="http://schemas.microsoft.com/office/powerpoint/2010/main" val="17969323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00000"/>
              </a:lnSpc>
              <a:spcBef>
                <a:spcPts val="50"/>
              </a:spcBef>
            </a:pPr>
            <a:r>
              <a:rPr lang="fi-FI" dirty="0">
                <a:ea typeface="Noto Sans" panose="020B0502040504020204" pitchFamily="34" charset="0"/>
                <a:cs typeface="Noto Sans" panose="020B0502040504020204" pitchFamily="34" charset="0"/>
              </a:rPr>
              <a:t>3.7 Validation Board</a:t>
            </a:r>
          </a:p>
        </p:txBody>
      </p:sp>
    </p:spTree>
    <p:extLst>
      <p:ext uri="{BB962C8B-B14F-4D97-AF65-F5344CB8AC3E}">
        <p14:creationId xmlns:p14="http://schemas.microsoft.com/office/powerpoint/2010/main" val="33078328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404664"/>
            <a:ext cx="9972947" cy="407987"/>
          </a:xfrm>
        </p:spPr>
        <p:txBody>
          <a:bodyPr/>
          <a:lstStyle/>
          <a:p>
            <a:pPr>
              <a:lnSpc>
                <a:spcPct val="100000"/>
              </a:lnSpc>
              <a:spcBef>
                <a:spcPts val="50"/>
              </a:spcBef>
            </a:pPr>
            <a:r>
              <a:rPr lang="fi-FI" sz="2400" dirty="0">
                <a:solidFill>
                  <a:schemeClr val="tx1"/>
                </a:solidFill>
                <a:ea typeface="Noto Sans" panose="020B0502040504020204" pitchFamily="34" charset="0"/>
                <a:cs typeface="Noto Sans" panose="020B0502040504020204" pitchFamily="34" charset="0"/>
              </a:rPr>
              <a:t>3.7 Validation Board – The Lean Startup Machine</a:t>
            </a:r>
          </a:p>
        </p:txBody>
      </p:sp>
      <p:sp>
        <p:nvSpPr>
          <p:cNvPr id="5" name="Rectangle 4">
            <a:extLst>
              <a:ext uri="{FF2B5EF4-FFF2-40B4-BE49-F238E27FC236}">
                <a16:creationId xmlns:a16="http://schemas.microsoft.com/office/drawing/2014/main" id="{7D2D82CF-D538-4646-9AEA-6E3A8FDCC475}"/>
              </a:ext>
            </a:extLst>
          </p:cNvPr>
          <p:cNvSpPr/>
          <p:nvPr/>
        </p:nvSpPr>
        <p:spPr>
          <a:xfrm>
            <a:off x="6570557" y="2736502"/>
            <a:ext cx="5206190" cy="1384995"/>
          </a:xfrm>
          <a:prstGeom prst="rect">
            <a:avLst/>
          </a:prstGeom>
        </p:spPr>
        <p:txBody>
          <a:bodyPr wrap="square">
            <a:spAutoFit/>
          </a:bodyPr>
          <a:lstStyle/>
          <a:p>
            <a:r>
              <a:rPr lang="en-US" sz="1400" dirty="0">
                <a:hlinkClick r:id="rId2"/>
              </a:rPr>
              <a:t>The Validation Board</a:t>
            </a:r>
            <a:r>
              <a:rPr lang="en-US" sz="1400" dirty="0"/>
              <a:t> </a:t>
            </a:r>
            <a:r>
              <a:rPr lang="en-US" sz="1400" dirty="0">
                <a:solidFill>
                  <a:schemeClr val="tx2"/>
                </a:solidFill>
              </a:rPr>
              <a:t>can be used to validate and pivot your assumptions and to track those pivots. </a:t>
            </a:r>
          </a:p>
          <a:p>
            <a:endParaRPr lang="en-US" sz="1400" dirty="0">
              <a:solidFill>
                <a:schemeClr val="tx2"/>
              </a:solidFill>
            </a:endParaRPr>
          </a:p>
          <a:p>
            <a:r>
              <a:rPr lang="en-US" sz="1400" dirty="0">
                <a:solidFill>
                  <a:schemeClr val="tx2"/>
                </a:solidFill>
              </a:rPr>
              <a:t>With the help of the Validation Board, you can define customer, problem and solution hypotheses, and identify the core assumptions related to these aspects.</a:t>
            </a:r>
          </a:p>
        </p:txBody>
      </p:sp>
      <p:pic>
        <p:nvPicPr>
          <p:cNvPr id="4" name="Picture 3" descr="A screenshot of a cell phone&#10;&#10;Description automatically generated">
            <a:extLst>
              <a:ext uri="{FF2B5EF4-FFF2-40B4-BE49-F238E27FC236}">
                <a16:creationId xmlns:a16="http://schemas.microsoft.com/office/drawing/2014/main" id="{057A1457-990A-4D1E-8CB0-72AC251B26AC}"/>
              </a:ext>
            </a:extLst>
          </p:cNvPr>
          <p:cNvPicPr>
            <a:picLocks noChangeAspect="1"/>
          </p:cNvPicPr>
          <p:nvPr/>
        </p:nvPicPr>
        <p:blipFill>
          <a:blip r:embed="rId3"/>
          <a:stretch>
            <a:fillRect/>
          </a:stretch>
        </p:blipFill>
        <p:spPr>
          <a:xfrm>
            <a:off x="415253" y="1564342"/>
            <a:ext cx="5949513" cy="4032448"/>
          </a:xfrm>
          <a:prstGeom prst="rect">
            <a:avLst/>
          </a:prstGeom>
          <a:effectLst>
            <a:outerShdw blurRad="50800" dist="50800" dir="5400000" algn="ctr" rotWithShape="0">
              <a:schemeClr val="bg2">
                <a:lumMod val="90000"/>
              </a:schemeClr>
            </a:outerShdw>
          </a:effectLst>
        </p:spPr>
      </p:pic>
      <p:sp>
        <p:nvSpPr>
          <p:cNvPr id="3" name="Rectangle 2">
            <a:extLst>
              <a:ext uri="{FF2B5EF4-FFF2-40B4-BE49-F238E27FC236}">
                <a16:creationId xmlns:a16="http://schemas.microsoft.com/office/drawing/2014/main" id="{4ECCF7DF-1ABC-4687-8C73-E8BC0944022C}"/>
              </a:ext>
            </a:extLst>
          </p:cNvPr>
          <p:cNvSpPr/>
          <p:nvPr/>
        </p:nvSpPr>
        <p:spPr>
          <a:xfrm>
            <a:off x="415253" y="6381328"/>
            <a:ext cx="3090911" cy="272510"/>
          </a:xfrm>
          <a:prstGeom prst="rect">
            <a:avLst/>
          </a:prstGeom>
        </p:spPr>
        <p:txBody>
          <a:bodyPr wrap="none">
            <a:spAutoFit/>
          </a:bodyPr>
          <a:lstStyle/>
          <a:p>
            <a:pPr>
              <a:lnSpc>
                <a:spcPct val="120000"/>
              </a:lnSpc>
            </a:pPr>
            <a:r>
              <a:rPr lang="en-US" sz="1050" dirty="0">
                <a:solidFill>
                  <a:schemeClr val="tx2">
                    <a:lumMod val="60000"/>
                    <a:lumOff val="40000"/>
                  </a:schemeClr>
                </a:solidFill>
              </a:rPr>
              <a:t>Read more: </a:t>
            </a:r>
            <a:r>
              <a:rPr lang="en-US" sz="1050" dirty="0">
                <a:hlinkClick r:id="rId4"/>
              </a:rPr>
              <a:t>Idea Validation – Validation Board</a:t>
            </a:r>
            <a:endParaRPr lang="en-US" sz="1050" dirty="0"/>
          </a:p>
        </p:txBody>
      </p:sp>
    </p:spTree>
    <p:extLst>
      <p:ext uri="{BB962C8B-B14F-4D97-AF65-F5344CB8AC3E}">
        <p14:creationId xmlns:p14="http://schemas.microsoft.com/office/powerpoint/2010/main" val="32685923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92500" lnSpcReduction="10000"/>
          </a:bodyPr>
          <a:lstStyle/>
          <a:p>
            <a:pPr>
              <a:lnSpc>
                <a:spcPct val="120000"/>
              </a:lnSpc>
            </a:pPr>
            <a:r>
              <a:rPr lang="en-US" dirty="0"/>
              <a:t>INNOVATION MANAGEMENT SOFTWARE</a:t>
            </a:r>
          </a:p>
        </p:txBody>
      </p:sp>
    </p:spTree>
    <p:extLst>
      <p:ext uri="{BB962C8B-B14F-4D97-AF65-F5344CB8AC3E}">
        <p14:creationId xmlns:p14="http://schemas.microsoft.com/office/powerpoint/2010/main" val="37008410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FD4F-47C2-4822-914F-8EB456C17D37}"/>
              </a:ext>
            </a:extLst>
          </p:cNvPr>
          <p:cNvSpPr>
            <a:spLocks noGrp="1"/>
          </p:cNvSpPr>
          <p:nvPr>
            <p:ph type="title"/>
          </p:nvPr>
        </p:nvSpPr>
        <p:spPr>
          <a:xfrm>
            <a:off x="684058" y="404664"/>
            <a:ext cx="7703249" cy="1325563"/>
          </a:xfrm>
        </p:spPr>
        <p:txBody>
          <a:bodyPr>
            <a:normAutofit/>
          </a:bodyPr>
          <a:lstStyle/>
          <a:p>
            <a:r>
              <a:rPr lang="fi-FI" sz="2400" dirty="0"/>
              <a:t>Innovation Management Software</a:t>
            </a:r>
            <a:endParaRPr lang="en-FI" sz="2400" dirty="0"/>
          </a:p>
        </p:txBody>
      </p:sp>
      <p:sp>
        <p:nvSpPr>
          <p:cNvPr id="3" name="Content Placeholder 2">
            <a:extLst>
              <a:ext uri="{FF2B5EF4-FFF2-40B4-BE49-F238E27FC236}">
                <a16:creationId xmlns:a16="http://schemas.microsoft.com/office/drawing/2014/main" id="{66BB88EC-28C8-4D27-93DA-C0168878B73A}"/>
              </a:ext>
            </a:extLst>
          </p:cNvPr>
          <p:cNvSpPr>
            <a:spLocks noGrp="1"/>
          </p:cNvSpPr>
          <p:nvPr>
            <p:ph sz="half" idx="1"/>
          </p:nvPr>
        </p:nvSpPr>
        <p:spPr>
          <a:xfrm>
            <a:off x="717247" y="1628800"/>
            <a:ext cx="5648170" cy="4176464"/>
          </a:xfrm>
        </p:spPr>
        <p:txBody>
          <a:bodyPr>
            <a:normAutofit lnSpcReduction="10000"/>
          </a:bodyPr>
          <a:lstStyle/>
          <a:p>
            <a:pPr>
              <a:lnSpc>
                <a:spcPct val="100000"/>
              </a:lnSpc>
            </a:pPr>
            <a:r>
              <a:rPr lang="en-US" sz="1400" dirty="0"/>
              <a:t>A dedicated innovation management software can be tremendously helpful for managing activities, practices, processes and decisions that an organization uses to drive raw ideas all the way to concrete value generating innovations. </a:t>
            </a:r>
            <a:br>
              <a:rPr lang="en-US" sz="1400" dirty="0"/>
            </a:br>
            <a:br>
              <a:rPr lang="en-US" sz="1400" dirty="0"/>
            </a:br>
            <a:r>
              <a:rPr lang="en-US" sz="1400" dirty="0"/>
              <a:t>For many organizations, innovation can be a highly complex and multi-dimensional set of processes across multiple teams, business units, and divisions, which is why you should look for a software that is flexible, scalable and suitable for different use cases.</a:t>
            </a:r>
          </a:p>
          <a:p>
            <a:pPr>
              <a:lnSpc>
                <a:spcPct val="100000"/>
              </a:lnSpc>
            </a:pPr>
            <a:endParaRPr lang="en-US" sz="1400" dirty="0"/>
          </a:p>
          <a:p>
            <a:pPr>
              <a:lnSpc>
                <a:spcPct val="100000"/>
              </a:lnSpc>
            </a:pPr>
            <a:r>
              <a:rPr lang="en-US" sz="1400" dirty="0"/>
              <a:t>If you’re looking for an innovation management software right now, you can get started with Viima, which is </a:t>
            </a:r>
            <a:r>
              <a:rPr lang="en-US" sz="1400" b="1" dirty="0"/>
              <a:t>free for up to 50 users</a:t>
            </a:r>
            <a:r>
              <a:rPr lang="en-US" sz="1400" dirty="0"/>
              <a:t>.</a:t>
            </a:r>
            <a:br>
              <a:rPr lang="en-US" sz="1400" dirty="0"/>
            </a:br>
            <a:endParaRPr lang="en-US" sz="1400" dirty="0"/>
          </a:p>
          <a:p>
            <a:pPr>
              <a:lnSpc>
                <a:spcPct val="100000"/>
              </a:lnSpc>
            </a:pPr>
            <a:endParaRPr lang="en-US" sz="1100" dirty="0"/>
          </a:p>
          <a:p>
            <a:pPr>
              <a:lnSpc>
                <a:spcPct val="100000"/>
              </a:lnSpc>
            </a:pPr>
            <a:r>
              <a:rPr lang="en-US" sz="1100" dirty="0"/>
              <a:t>We’ve also gathered a comprehensive list of different innovation management software here: </a:t>
            </a:r>
            <a:r>
              <a:rPr lang="en-US" sz="1100" dirty="0">
                <a:hlinkClick r:id="rId2"/>
              </a:rPr>
              <a:t>20 Best Innovation Management Tools – Choosing the Best One</a:t>
            </a:r>
            <a:endParaRPr lang="en-US" sz="1100" dirty="0"/>
          </a:p>
        </p:txBody>
      </p:sp>
    </p:spTree>
    <p:extLst>
      <p:ext uri="{BB962C8B-B14F-4D97-AF65-F5344CB8AC3E}">
        <p14:creationId xmlns:p14="http://schemas.microsoft.com/office/powerpoint/2010/main" val="34830379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D5634D-9AFE-4344-8731-3E2B1DA46F2F}"/>
              </a:ext>
            </a:extLst>
          </p:cNvPr>
          <p:cNvSpPr>
            <a:spLocks noGrp="1"/>
          </p:cNvSpPr>
          <p:nvPr>
            <p:ph type="body" sz="quarter" idx="10"/>
          </p:nvPr>
        </p:nvSpPr>
        <p:spPr/>
        <p:txBody>
          <a:bodyPr/>
          <a:lstStyle/>
          <a:p>
            <a:r>
              <a:rPr lang="fi-FI" dirty="0"/>
              <a:t>Start for free.</a:t>
            </a:r>
          </a:p>
        </p:txBody>
      </p:sp>
      <p:sp>
        <p:nvSpPr>
          <p:cNvPr id="4" name="Flowchart: Terminator 3">
            <a:hlinkClick r:id="rId2"/>
            <a:extLst>
              <a:ext uri="{FF2B5EF4-FFF2-40B4-BE49-F238E27FC236}">
                <a16:creationId xmlns:a16="http://schemas.microsoft.com/office/drawing/2014/main" id="{743733AF-D25B-498A-9FF8-0958212A9E8D}"/>
              </a:ext>
            </a:extLst>
          </p:cNvPr>
          <p:cNvSpPr/>
          <p:nvPr/>
        </p:nvSpPr>
        <p:spPr>
          <a:xfrm>
            <a:off x="4997876" y="5853211"/>
            <a:ext cx="2196245" cy="576064"/>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b="1" dirty="0">
                <a:solidFill>
                  <a:schemeClr val="bg2"/>
                </a:solidFill>
                <a:hlinkClick r:id="rId2">
                  <a:extLst>
                    <a:ext uri="{A12FA001-AC4F-418D-AE19-62706E023703}">
                      <ahyp:hlinkClr xmlns:ahyp="http://schemas.microsoft.com/office/drawing/2018/hyperlinkcolor" val="tx"/>
                    </a:ext>
                  </a:extLst>
                </a:hlinkClick>
              </a:rPr>
              <a:t>GET STARTED</a:t>
            </a:r>
            <a:endParaRPr lang="en-FI" b="1" dirty="0">
              <a:solidFill>
                <a:schemeClr val="bg2"/>
              </a:solidFill>
            </a:endParaRPr>
          </a:p>
        </p:txBody>
      </p:sp>
    </p:spTree>
    <p:extLst>
      <p:ext uri="{BB962C8B-B14F-4D97-AF65-F5344CB8AC3E}">
        <p14:creationId xmlns:p14="http://schemas.microsoft.com/office/powerpoint/2010/main" val="30332357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92500" lnSpcReduction="10000"/>
          </a:bodyPr>
          <a:lstStyle/>
          <a:p>
            <a:pPr>
              <a:lnSpc>
                <a:spcPct val="120000"/>
              </a:lnSpc>
            </a:pPr>
            <a:r>
              <a:rPr lang="en-US" dirty="0"/>
              <a:t>3.8 Guide to a Successful Ideation Software Pilot</a:t>
            </a:r>
          </a:p>
        </p:txBody>
      </p:sp>
    </p:spTree>
    <p:extLst>
      <p:ext uri="{BB962C8B-B14F-4D97-AF65-F5344CB8AC3E}">
        <p14:creationId xmlns:p14="http://schemas.microsoft.com/office/powerpoint/2010/main" val="13378694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pPr>
              <a:lnSpc>
                <a:spcPct val="100000"/>
              </a:lnSpc>
              <a:spcBef>
                <a:spcPts val="50"/>
              </a:spcBef>
            </a:pPr>
            <a:r>
              <a:rPr lang="fi-FI" sz="2400" dirty="0">
                <a:solidFill>
                  <a:schemeClr val="tx1"/>
                </a:solidFill>
                <a:ea typeface="Noto Sans" panose="020B0502040504020204" pitchFamily="34" charset="0"/>
                <a:cs typeface="Noto Sans" panose="020B0502040504020204" pitchFamily="34" charset="0"/>
              </a:rPr>
              <a:t>3.8 Guide to a Successful Ideation Software Pilot</a:t>
            </a:r>
          </a:p>
        </p:txBody>
      </p:sp>
      <p:sp>
        <p:nvSpPr>
          <p:cNvPr id="5" name="Rectangle 4">
            <a:extLst>
              <a:ext uri="{FF2B5EF4-FFF2-40B4-BE49-F238E27FC236}">
                <a16:creationId xmlns:a16="http://schemas.microsoft.com/office/drawing/2014/main" id="{7D2D82CF-D538-4646-9AEA-6E3A8FDCC475}"/>
              </a:ext>
            </a:extLst>
          </p:cNvPr>
          <p:cNvSpPr/>
          <p:nvPr/>
        </p:nvSpPr>
        <p:spPr>
          <a:xfrm>
            <a:off x="5375920" y="2348880"/>
            <a:ext cx="6120680" cy="1600438"/>
          </a:xfrm>
          <a:prstGeom prst="rect">
            <a:avLst/>
          </a:prstGeom>
        </p:spPr>
        <p:txBody>
          <a:bodyPr wrap="square">
            <a:spAutoFit/>
          </a:bodyPr>
          <a:lstStyle/>
          <a:p>
            <a:r>
              <a:rPr lang="en-US" sz="1400" b="1" dirty="0">
                <a:solidFill>
                  <a:schemeClr val="tx2"/>
                </a:solidFill>
              </a:rPr>
              <a:t>The Software Pilot Guide Contains:</a:t>
            </a:r>
          </a:p>
          <a:p>
            <a:endParaRPr lang="en-US" sz="1200" b="1" dirty="0">
              <a:solidFill>
                <a:schemeClr val="tx2"/>
              </a:solidFill>
            </a:endParaRPr>
          </a:p>
          <a:p>
            <a:pPr marL="285750" indent="-285750">
              <a:buFont typeface="Arial" panose="020B0604020202020204" pitchFamily="34" charset="0"/>
              <a:buChar char="•"/>
            </a:pPr>
            <a:r>
              <a:rPr lang="en-US" sz="1200" b="1" dirty="0">
                <a:solidFill>
                  <a:schemeClr val="tx2"/>
                </a:solidFill>
              </a:rPr>
              <a:t>A 5-page eBook</a:t>
            </a:r>
            <a:r>
              <a:rPr lang="en-US" sz="1200" dirty="0">
                <a:solidFill>
                  <a:schemeClr val="tx2"/>
                </a:solidFill>
              </a:rPr>
              <a:t> that helps you form your ideation process and pinpoint areas to improve upon based on the pilot </a:t>
            </a:r>
          </a:p>
          <a:p>
            <a:pPr marL="285750" indent="-285750">
              <a:buFont typeface="Arial" panose="020B0604020202020204" pitchFamily="34" charset="0"/>
              <a:buChar char="•"/>
            </a:pPr>
            <a:r>
              <a:rPr lang="en-US" sz="1200" b="1" dirty="0">
                <a:solidFill>
                  <a:schemeClr val="tx2"/>
                </a:solidFill>
              </a:rPr>
              <a:t>A Simple Checklist</a:t>
            </a:r>
            <a:r>
              <a:rPr lang="en-US" sz="1200" dirty="0">
                <a:solidFill>
                  <a:schemeClr val="tx2"/>
                </a:solidFill>
              </a:rPr>
              <a:t> to use as a reference when planning a successful ideation software pilot </a:t>
            </a:r>
          </a:p>
          <a:p>
            <a:pPr marL="285750" indent="-285750">
              <a:buFont typeface="Arial" panose="020B0604020202020204" pitchFamily="34" charset="0"/>
              <a:buChar char="•"/>
            </a:pPr>
            <a:r>
              <a:rPr lang="en-US" sz="1200" b="1" dirty="0">
                <a:solidFill>
                  <a:schemeClr val="tx2"/>
                </a:solidFill>
              </a:rPr>
              <a:t>Viima Board Canvas </a:t>
            </a:r>
            <a:r>
              <a:rPr lang="en-US" sz="1200" dirty="0">
                <a:solidFill>
                  <a:schemeClr val="tx2"/>
                </a:solidFill>
              </a:rPr>
              <a:t>to help you set goals, design your pilot, and to make sure you're on the right track</a:t>
            </a:r>
          </a:p>
        </p:txBody>
      </p:sp>
      <p:pic>
        <p:nvPicPr>
          <p:cNvPr id="4" name="Picture 3" descr="A close up of text on a white surface&#10;&#10;Description automatically generated">
            <a:extLst>
              <a:ext uri="{FF2B5EF4-FFF2-40B4-BE49-F238E27FC236}">
                <a16:creationId xmlns:a16="http://schemas.microsoft.com/office/drawing/2014/main" id="{CCD45783-CF2F-4C32-AE0C-833A7E2933BC}"/>
              </a:ext>
            </a:extLst>
          </p:cNvPr>
          <p:cNvPicPr>
            <a:picLocks noChangeAspect="1"/>
          </p:cNvPicPr>
          <p:nvPr/>
        </p:nvPicPr>
        <p:blipFill>
          <a:blip r:embed="rId3"/>
          <a:stretch>
            <a:fillRect/>
          </a:stretch>
        </p:blipFill>
        <p:spPr>
          <a:xfrm>
            <a:off x="1775520" y="1340768"/>
            <a:ext cx="3011946" cy="4517920"/>
          </a:xfrm>
          <a:prstGeom prst="rect">
            <a:avLst/>
          </a:prstGeom>
        </p:spPr>
      </p:pic>
      <p:sp>
        <p:nvSpPr>
          <p:cNvPr id="3" name="Rectangle 2">
            <a:extLst>
              <a:ext uri="{FF2B5EF4-FFF2-40B4-BE49-F238E27FC236}">
                <a16:creationId xmlns:a16="http://schemas.microsoft.com/office/drawing/2014/main" id="{3AB7E7E6-6745-4CDB-A262-E5F74172E6B8}"/>
              </a:ext>
            </a:extLst>
          </p:cNvPr>
          <p:cNvSpPr/>
          <p:nvPr/>
        </p:nvSpPr>
        <p:spPr>
          <a:xfrm>
            <a:off x="1695947" y="6313776"/>
            <a:ext cx="6096000" cy="281103"/>
          </a:xfrm>
          <a:prstGeom prst="rect">
            <a:avLst/>
          </a:prstGeom>
        </p:spPr>
        <p:txBody>
          <a:bodyPr>
            <a:spAutoFit/>
          </a:bodyPr>
          <a:lstStyle/>
          <a:p>
            <a:pPr>
              <a:lnSpc>
                <a:spcPct val="120000"/>
              </a:lnSpc>
            </a:pPr>
            <a:r>
              <a:rPr lang="en-US" sz="1050" dirty="0">
                <a:solidFill>
                  <a:schemeClr val="tx2">
                    <a:lumMod val="60000"/>
                    <a:lumOff val="40000"/>
                  </a:schemeClr>
                </a:solidFill>
              </a:rPr>
              <a:t>Read more: </a:t>
            </a:r>
            <a:r>
              <a:rPr lang="en-US" sz="1050" dirty="0">
                <a:hlinkClick r:id="rId4"/>
              </a:rPr>
              <a:t>What should and idea management software do? – A buyer’s guide </a:t>
            </a:r>
            <a:endParaRPr lang="en-US" sz="1050" dirty="0"/>
          </a:p>
        </p:txBody>
      </p:sp>
    </p:spTree>
    <p:extLst>
      <p:ext uri="{BB962C8B-B14F-4D97-AF65-F5344CB8AC3E}">
        <p14:creationId xmlns:p14="http://schemas.microsoft.com/office/powerpoint/2010/main" val="3413366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sz="2800" dirty="0"/>
              <a:t>3.9 Viima Board Canvas</a:t>
            </a:r>
          </a:p>
        </p:txBody>
      </p:sp>
    </p:spTree>
    <p:extLst>
      <p:ext uri="{BB962C8B-B14F-4D97-AF65-F5344CB8AC3E}">
        <p14:creationId xmlns:p14="http://schemas.microsoft.com/office/powerpoint/2010/main" val="2756419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ase of flowers on a plant&#10;&#10;Description automatically generated">
            <a:extLst>
              <a:ext uri="{FF2B5EF4-FFF2-40B4-BE49-F238E27FC236}">
                <a16:creationId xmlns:a16="http://schemas.microsoft.com/office/drawing/2014/main" id="{0AA7DAAB-03B4-445C-BE45-4AEDDE3919D6}"/>
              </a:ext>
            </a:extLst>
          </p:cNvPr>
          <p:cNvPicPr>
            <a:picLocks noChangeAspect="1"/>
          </p:cNvPicPr>
          <p:nvPr/>
        </p:nvPicPr>
        <p:blipFill rotWithShape="1">
          <a:blip r:embed="rId3"/>
          <a:srcRect l="15700" r="35300"/>
          <a:stretch/>
        </p:blipFill>
        <p:spPr>
          <a:xfrm>
            <a:off x="7070551" y="-1"/>
            <a:ext cx="5122193" cy="6858001"/>
          </a:xfrm>
          <a:prstGeom prst="rect">
            <a:avLst/>
          </a:prstGeom>
        </p:spPr>
      </p:pic>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1384" y="480663"/>
            <a:ext cx="6176448" cy="1327735"/>
          </a:xfrm>
        </p:spPr>
        <p:txBody>
          <a:bodyPr>
            <a:normAutofit/>
          </a:bodyPr>
          <a:lstStyle/>
          <a:p>
            <a:r>
              <a:rPr lang="fi-FI" sz="2400" dirty="0"/>
              <a:t>Viima Board Canvas</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3319" y="1725708"/>
            <a:ext cx="5544616" cy="4651629"/>
          </a:xfrm>
        </p:spPr>
        <p:txBody>
          <a:bodyPr>
            <a:normAutofit/>
          </a:bodyPr>
          <a:lstStyle/>
          <a:p>
            <a:pPr>
              <a:lnSpc>
                <a:spcPct val="110000"/>
              </a:lnSpc>
            </a:pPr>
            <a:r>
              <a:rPr lang="en-US" sz="1500" b="0" dirty="0"/>
              <a:t>Viima Board Canvas can be used for identifying elements and setting goals for different kinds of innovation and idea management processes/pilots.</a:t>
            </a:r>
          </a:p>
          <a:p>
            <a:pPr>
              <a:lnSpc>
                <a:spcPct val="110000"/>
              </a:lnSpc>
            </a:pPr>
            <a:br>
              <a:rPr lang="en-US" sz="1500" b="0" dirty="0"/>
            </a:br>
            <a:r>
              <a:rPr lang="en-US" sz="1500" b="0" dirty="0"/>
              <a:t>With the help of the Viima Board Canvas you can make decisions about your: </a:t>
            </a:r>
            <a:br>
              <a:rPr lang="en-US" sz="1500" b="0" dirty="0"/>
            </a:br>
            <a:endParaRPr lang="en-US" sz="1500" b="0" dirty="0"/>
          </a:p>
          <a:p>
            <a:pPr marL="285750" indent="-285750">
              <a:buFont typeface="Arial" panose="020B0604020202020204" pitchFamily="34" charset="0"/>
              <a:buChar char="•"/>
            </a:pPr>
            <a:r>
              <a:rPr lang="en-US" sz="1300" b="0" dirty="0"/>
              <a:t>Theme</a:t>
            </a:r>
          </a:p>
          <a:p>
            <a:pPr marL="285750" indent="-285750">
              <a:buFont typeface="Arial" panose="020B0604020202020204" pitchFamily="34" charset="0"/>
              <a:buChar char="•"/>
            </a:pPr>
            <a:r>
              <a:rPr lang="en-US" sz="1300" b="0" dirty="0"/>
              <a:t>Audience</a:t>
            </a:r>
          </a:p>
          <a:p>
            <a:pPr marL="285750" indent="-285750">
              <a:buFont typeface="Arial" panose="020B0604020202020204" pitchFamily="34" charset="0"/>
              <a:buChar char="•"/>
            </a:pPr>
            <a:r>
              <a:rPr lang="en-US" sz="1300" b="0" dirty="0"/>
              <a:t>Responsibilities</a:t>
            </a:r>
          </a:p>
          <a:p>
            <a:pPr marL="285750" indent="-285750">
              <a:buFont typeface="Arial" panose="020B0604020202020204" pitchFamily="34" charset="0"/>
              <a:buChar char="•"/>
            </a:pPr>
            <a:r>
              <a:rPr lang="en-US" sz="1300" b="0" dirty="0"/>
              <a:t>Goals, and </a:t>
            </a:r>
          </a:p>
          <a:p>
            <a:pPr marL="285750" indent="-285750">
              <a:buFont typeface="Arial" panose="020B0604020202020204" pitchFamily="34" charset="0"/>
              <a:buChar char="•"/>
            </a:pPr>
            <a:r>
              <a:rPr lang="en-US" sz="1300" b="0" dirty="0"/>
              <a:t>Time</a:t>
            </a:r>
          </a:p>
          <a:p>
            <a:pPr marL="285750" indent="-285750">
              <a:buFont typeface="Arial" panose="020B0604020202020204" pitchFamily="34" charset="0"/>
              <a:buChar char="•"/>
            </a:pPr>
            <a:endParaRPr lang="en-US" sz="1400" dirty="0"/>
          </a:p>
          <a:p>
            <a:endParaRPr lang="en-FI" sz="1400" b="0" dirty="0"/>
          </a:p>
        </p:txBody>
      </p:sp>
      <p:pic>
        <p:nvPicPr>
          <p:cNvPr id="8" name="Picture 7">
            <a:extLst>
              <a:ext uri="{FF2B5EF4-FFF2-40B4-BE49-F238E27FC236}">
                <a16:creationId xmlns:a16="http://schemas.microsoft.com/office/drawing/2014/main" id="{D688110C-746B-4A00-A5BA-179761327C42}"/>
              </a:ext>
            </a:extLst>
          </p:cNvPr>
          <p:cNvPicPr>
            <a:picLocks noChangeAspect="1"/>
          </p:cNvPicPr>
          <p:nvPr/>
        </p:nvPicPr>
        <p:blipFill>
          <a:blip r:embed="rId4"/>
          <a:stretch>
            <a:fillRect/>
          </a:stretch>
        </p:blipFill>
        <p:spPr>
          <a:xfrm>
            <a:off x="10632504" y="6165304"/>
            <a:ext cx="1329750" cy="475164"/>
          </a:xfrm>
          <a:prstGeom prst="rect">
            <a:avLst/>
          </a:prstGeom>
        </p:spPr>
      </p:pic>
    </p:spTree>
    <p:extLst>
      <p:ext uri="{BB962C8B-B14F-4D97-AF65-F5344CB8AC3E}">
        <p14:creationId xmlns:p14="http://schemas.microsoft.com/office/powerpoint/2010/main" val="226189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623392" y="438868"/>
            <a:ext cx="9972947" cy="407987"/>
          </a:xfrm>
        </p:spPr>
        <p:txBody>
          <a:bodyPr/>
          <a:lstStyle/>
          <a:p>
            <a:pPr algn="l"/>
            <a:r>
              <a:rPr lang="en-US" sz="2400" dirty="0">
                <a:solidFill>
                  <a:schemeClr val="tx1"/>
                </a:solidFill>
              </a:rPr>
              <a:t>Key aspects of innovation management</a:t>
            </a:r>
          </a:p>
        </p:txBody>
      </p:sp>
      <p:grpSp>
        <p:nvGrpSpPr>
          <p:cNvPr id="14" name="Group 13">
            <a:extLst>
              <a:ext uri="{FF2B5EF4-FFF2-40B4-BE49-F238E27FC236}">
                <a16:creationId xmlns:a16="http://schemas.microsoft.com/office/drawing/2014/main" id="{3EDB75B7-07FE-4938-93C0-D32667D6BA23}"/>
              </a:ext>
            </a:extLst>
          </p:cNvPr>
          <p:cNvGrpSpPr/>
          <p:nvPr/>
        </p:nvGrpSpPr>
        <p:grpSpPr>
          <a:xfrm>
            <a:off x="7176120" y="1484784"/>
            <a:ext cx="4029472" cy="4146934"/>
            <a:chOff x="6675040" y="1190278"/>
            <a:chExt cx="4029472" cy="4146934"/>
          </a:xfrm>
        </p:grpSpPr>
        <p:sp>
          <p:nvSpPr>
            <p:cNvPr id="13" name="Oval 12">
              <a:extLst>
                <a:ext uri="{FF2B5EF4-FFF2-40B4-BE49-F238E27FC236}">
                  <a16:creationId xmlns:a16="http://schemas.microsoft.com/office/drawing/2014/main" id="{9327F187-867F-4D14-95B4-E00F09762107}"/>
                </a:ext>
              </a:extLst>
            </p:cNvPr>
            <p:cNvSpPr/>
            <p:nvPr/>
          </p:nvSpPr>
          <p:spPr>
            <a:xfrm>
              <a:off x="7601941" y="1190278"/>
              <a:ext cx="2088232" cy="2088232"/>
            </a:xfrm>
            <a:prstGeom prst="ellipse">
              <a:avLst/>
            </a:prstGeom>
            <a:solidFill>
              <a:schemeClr val="accent5">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11" name="Oval 10">
              <a:extLst>
                <a:ext uri="{FF2B5EF4-FFF2-40B4-BE49-F238E27FC236}">
                  <a16:creationId xmlns:a16="http://schemas.microsoft.com/office/drawing/2014/main" id="{EA61D5DF-EE9B-4185-B2E5-969D592921CC}"/>
                </a:ext>
              </a:extLst>
            </p:cNvPr>
            <p:cNvSpPr/>
            <p:nvPr/>
          </p:nvSpPr>
          <p:spPr>
            <a:xfrm>
              <a:off x="7645660" y="3248980"/>
              <a:ext cx="2088232" cy="2088232"/>
            </a:xfrm>
            <a:prstGeom prst="ellipse">
              <a:avLst/>
            </a:prstGeom>
            <a:solidFill>
              <a:schemeClr val="accent4">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12" name="Oval 11">
              <a:extLst>
                <a:ext uri="{FF2B5EF4-FFF2-40B4-BE49-F238E27FC236}">
                  <a16:creationId xmlns:a16="http://schemas.microsoft.com/office/drawing/2014/main" id="{B1F827BC-E2D7-4A73-80EB-6EFED3F8B93A}"/>
                </a:ext>
              </a:extLst>
            </p:cNvPr>
            <p:cNvSpPr/>
            <p:nvPr/>
          </p:nvSpPr>
          <p:spPr>
            <a:xfrm>
              <a:off x="8616280" y="2204864"/>
              <a:ext cx="2088232" cy="2088232"/>
            </a:xfrm>
            <a:prstGeom prst="ellipse">
              <a:avLst/>
            </a:pr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10" name="Oval 9">
              <a:extLst>
                <a:ext uri="{FF2B5EF4-FFF2-40B4-BE49-F238E27FC236}">
                  <a16:creationId xmlns:a16="http://schemas.microsoft.com/office/drawing/2014/main" id="{F7FB4CD1-BF53-43CF-BC81-91A28BC5734B}"/>
                </a:ext>
              </a:extLst>
            </p:cNvPr>
            <p:cNvSpPr/>
            <p:nvPr/>
          </p:nvSpPr>
          <p:spPr>
            <a:xfrm>
              <a:off x="6675040" y="2204864"/>
              <a:ext cx="2088232" cy="2088232"/>
            </a:xfrm>
            <a:prstGeom prst="ellips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grpSp>
      <p:sp>
        <p:nvSpPr>
          <p:cNvPr id="15" name="TextBox 14">
            <a:extLst>
              <a:ext uri="{FF2B5EF4-FFF2-40B4-BE49-F238E27FC236}">
                <a16:creationId xmlns:a16="http://schemas.microsoft.com/office/drawing/2014/main" id="{715E572E-510B-4384-A7E9-2DC77E8B584C}"/>
              </a:ext>
            </a:extLst>
          </p:cNvPr>
          <p:cNvSpPr txBox="1"/>
          <p:nvPr/>
        </p:nvSpPr>
        <p:spPr>
          <a:xfrm>
            <a:off x="8453678" y="2014101"/>
            <a:ext cx="1386918" cy="338554"/>
          </a:xfrm>
          <a:prstGeom prst="rect">
            <a:avLst/>
          </a:prstGeom>
          <a:noFill/>
        </p:spPr>
        <p:txBody>
          <a:bodyPr wrap="none" rtlCol="0">
            <a:spAutoFit/>
          </a:bodyPr>
          <a:lstStyle/>
          <a:p>
            <a:r>
              <a:rPr lang="fi-FI" sz="1600" b="1" dirty="0">
                <a:solidFill>
                  <a:schemeClr val="bg1"/>
                </a:solidFill>
              </a:rPr>
              <a:t>Capabilities</a:t>
            </a:r>
            <a:endParaRPr lang="en-FI" sz="1600" b="1" dirty="0">
              <a:solidFill>
                <a:schemeClr val="bg1"/>
              </a:solidFill>
            </a:endParaRPr>
          </a:p>
        </p:txBody>
      </p:sp>
      <p:sp>
        <p:nvSpPr>
          <p:cNvPr id="16" name="TextBox 15">
            <a:extLst>
              <a:ext uri="{FF2B5EF4-FFF2-40B4-BE49-F238E27FC236}">
                <a16:creationId xmlns:a16="http://schemas.microsoft.com/office/drawing/2014/main" id="{F6C39DAD-2212-4795-991A-4491DA015E08}"/>
              </a:ext>
            </a:extLst>
          </p:cNvPr>
          <p:cNvSpPr txBox="1"/>
          <p:nvPr/>
        </p:nvSpPr>
        <p:spPr>
          <a:xfrm>
            <a:off x="7320136" y="3367241"/>
            <a:ext cx="952505" cy="338554"/>
          </a:xfrm>
          <a:prstGeom prst="rect">
            <a:avLst/>
          </a:prstGeom>
          <a:noFill/>
        </p:spPr>
        <p:txBody>
          <a:bodyPr wrap="none" rtlCol="0">
            <a:spAutoFit/>
          </a:bodyPr>
          <a:lstStyle/>
          <a:p>
            <a:r>
              <a:rPr lang="fi-FI" sz="1600" b="1" dirty="0">
                <a:solidFill>
                  <a:schemeClr val="bg1"/>
                </a:solidFill>
              </a:rPr>
              <a:t>Culture</a:t>
            </a:r>
            <a:endParaRPr lang="en-FI" sz="1600" b="1" dirty="0">
              <a:solidFill>
                <a:schemeClr val="bg1"/>
              </a:solidFill>
            </a:endParaRPr>
          </a:p>
        </p:txBody>
      </p:sp>
      <p:sp>
        <p:nvSpPr>
          <p:cNvPr id="17" name="TextBox 16">
            <a:extLst>
              <a:ext uri="{FF2B5EF4-FFF2-40B4-BE49-F238E27FC236}">
                <a16:creationId xmlns:a16="http://schemas.microsoft.com/office/drawing/2014/main" id="{14B4FE5D-7674-455D-8B89-FFBEBC32A5C4}"/>
              </a:ext>
            </a:extLst>
          </p:cNvPr>
          <p:cNvSpPr txBox="1"/>
          <p:nvPr/>
        </p:nvSpPr>
        <p:spPr>
          <a:xfrm>
            <a:off x="8659300" y="4771106"/>
            <a:ext cx="1063112" cy="338554"/>
          </a:xfrm>
          <a:prstGeom prst="rect">
            <a:avLst/>
          </a:prstGeom>
          <a:noFill/>
        </p:spPr>
        <p:txBody>
          <a:bodyPr wrap="none" rtlCol="0">
            <a:spAutoFit/>
          </a:bodyPr>
          <a:lstStyle/>
          <a:p>
            <a:r>
              <a:rPr lang="fi-FI" sz="1600" b="1" dirty="0">
                <a:solidFill>
                  <a:schemeClr val="bg1"/>
                </a:solidFill>
              </a:rPr>
              <a:t>Strategy</a:t>
            </a:r>
            <a:endParaRPr lang="en-FI" sz="1600" b="1" dirty="0">
              <a:solidFill>
                <a:schemeClr val="bg1"/>
              </a:solidFill>
            </a:endParaRPr>
          </a:p>
        </p:txBody>
      </p:sp>
      <p:sp>
        <p:nvSpPr>
          <p:cNvPr id="18" name="TextBox 17">
            <a:extLst>
              <a:ext uri="{FF2B5EF4-FFF2-40B4-BE49-F238E27FC236}">
                <a16:creationId xmlns:a16="http://schemas.microsoft.com/office/drawing/2014/main" id="{8081F388-5E7E-44C5-A593-3A5F1BB24E31}"/>
              </a:ext>
            </a:extLst>
          </p:cNvPr>
          <p:cNvSpPr txBox="1"/>
          <p:nvPr/>
        </p:nvSpPr>
        <p:spPr>
          <a:xfrm>
            <a:off x="9840596" y="3342907"/>
            <a:ext cx="1263487" cy="338554"/>
          </a:xfrm>
          <a:prstGeom prst="rect">
            <a:avLst/>
          </a:prstGeom>
          <a:noFill/>
        </p:spPr>
        <p:txBody>
          <a:bodyPr wrap="none" rtlCol="0">
            <a:spAutoFit/>
          </a:bodyPr>
          <a:lstStyle/>
          <a:p>
            <a:r>
              <a:rPr lang="fi-FI" sz="1600" b="1" dirty="0">
                <a:solidFill>
                  <a:schemeClr val="bg1"/>
                </a:solidFill>
              </a:rPr>
              <a:t>Structures</a:t>
            </a:r>
            <a:endParaRPr lang="en-FI" sz="1600" b="1" dirty="0">
              <a:solidFill>
                <a:schemeClr val="bg1"/>
              </a:solidFill>
            </a:endParaRPr>
          </a:p>
        </p:txBody>
      </p:sp>
      <p:sp>
        <p:nvSpPr>
          <p:cNvPr id="19" name="Rectangle 18">
            <a:extLst>
              <a:ext uri="{FF2B5EF4-FFF2-40B4-BE49-F238E27FC236}">
                <a16:creationId xmlns:a16="http://schemas.microsoft.com/office/drawing/2014/main" id="{53A24A74-6897-42C5-95F0-6FF82794C198}"/>
              </a:ext>
            </a:extLst>
          </p:cNvPr>
          <p:cNvSpPr/>
          <p:nvPr/>
        </p:nvSpPr>
        <p:spPr>
          <a:xfrm>
            <a:off x="710592" y="980728"/>
            <a:ext cx="5338354" cy="5755422"/>
          </a:xfrm>
          <a:prstGeom prst="rect">
            <a:avLst/>
          </a:prstGeom>
        </p:spPr>
        <p:txBody>
          <a:bodyPr wrap="square">
            <a:spAutoFit/>
          </a:bodyPr>
          <a:lstStyle/>
          <a:p>
            <a:r>
              <a:rPr lang="en-US" sz="12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CULTURE </a:t>
            </a:r>
            <a:br>
              <a:rPr lang="en-US" sz="11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br>
            <a:r>
              <a:rPr lang="en-US" sz="11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Capabilities related to people</a:t>
            </a:r>
          </a:p>
          <a:p>
            <a:pPr marL="171450" indent="-171450">
              <a:buFont typeface="Arial" panose="020B0604020202020204" pitchFamily="34" charset="0"/>
              <a:buChar char="•"/>
            </a:pPr>
            <a:r>
              <a:rPr lang="en-US"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Emphasizes the need to always think of ways to get better</a:t>
            </a:r>
          </a:p>
          <a:p>
            <a:pPr marL="171450" indent="-171450">
              <a:buFont typeface="Arial" panose="020B0604020202020204" pitchFamily="34" charset="0"/>
              <a:buChar char="•"/>
            </a:pPr>
            <a:r>
              <a:rPr lang="en-US"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Values speed, learning and experiments</a:t>
            </a:r>
          </a:p>
          <a:p>
            <a:pPr marL="171450" indent="-171450">
              <a:buFont typeface="Arial" panose="020B0604020202020204" pitchFamily="34" charset="0"/>
              <a:buChar char="•"/>
            </a:pPr>
            <a:r>
              <a:rPr lang="en-US"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Considers</a:t>
            </a:r>
            <a:r>
              <a:rPr lang="en-US" sz="1000" b="1"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 </a:t>
            </a:r>
            <a:r>
              <a:rPr lang="en-US"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failure as just a normal part of the process for creating anything new</a:t>
            </a:r>
          </a:p>
          <a:p>
            <a:pPr marL="171450" indent="-171450">
              <a:buFont typeface="Arial" panose="020B0604020202020204" pitchFamily="34" charset="0"/>
              <a:buChar char="•"/>
            </a:pPr>
            <a:r>
              <a:rPr lang="en-US"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Provides enough freedom and responsibility and is led primarily with vision and culture instead of a chain-of-command approach</a:t>
            </a:r>
          </a:p>
          <a:p>
            <a:endParaRPr lang="en-US" sz="10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9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rPr>
              <a:t>Innovation Master Class Webinar: </a:t>
            </a:r>
            <a:r>
              <a:rPr lang="en-US" sz="9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hlinkClick r:id="rId3"/>
              </a:rPr>
              <a:t>Transforming Your Culture with Innovation Practices  </a:t>
            </a:r>
            <a:endParaRPr lang="en-US" sz="900" dirty="0">
              <a:solidFill>
                <a:schemeClr val="bg1">
                  <a:lumMod val="50000"/>
                </a:schemeClr>
              </a:solidFill>
              <a:latin typeface="Noto Sans" panose="020B0502040504020204" pitchFamily="34" charset="0"/>
              <a:ea typeface="Noto Sans" panose="020B0502040504020204" pitchFamily="34" charset="0"/>
              <a:cs typeface="Noto Sans" panose="020B0502040504020204" pitchFamily="34" charset="0"/>
            </a:endParaRPr>
          </a:p>
          <a:p>
            <a:b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br>
            <a:endPar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12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CAPABILITIES</a:t>
            </a:r>
          </a:p>
          <a:p>
            <a:r>
              <a:rPr lang="en-US" sz="11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Abilities and resources organization has for creating and managing innovation</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Revolves primarily around people</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Refers to the abilities of both individuals and teams collectively</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Covers areas such as:</a:t>
            </a:r>
          </a:p>
          <a:p>
            <a:pPr marL="628650" lvl="1"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Information capital</a:t>
            </a:r>
          </a:p>
          <a:p>
            <a:pPr marL="628650" lvl="1"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Practical skills of the people</a:t>
            </a:r>
          </a:p>
          <a:p>
            <a:pPr marL="628650" lvl="1"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Tacit knowledge</a:t>
            </a:r>
          </a:p>
          <a:p>
            <a:pPr marL="628650" lvl="1"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Financial capital</a:t>
            </a:r>
          </a:p>
          <a:p>
            <a:b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br>
            <a:endPar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12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STRUCTURES</a:t>
            </a:r>
            <a:endParaRPr lang="en-US" sz="14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Organizational structure</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Processes</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Communication channels</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Infrastructure</a:t>
            </a:r>
          </a:p>
          <a:p>
            <a:br>
              <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br>
            <a:endPar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12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STRATEGY</a:t>
            </a:r>
            <a:endParaRPr lang="en-US" sz="1400" b="1"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Choice between a number of feasible options to have the best chance at winning</a:t>
            </a:r>
          </a:p>
          <a:p>
            <a:pPr marL="171450" indent="-171450">
              <a:buFont typeface="Arial" panose="020B0604020202020204" pitchFamily="34" charset="0"/>
              <a:buChar char="•"/>
            </a:pPr>
            <a:r>
              <a:rPr lang="en-US" sz="10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The plan the organization has for achieving long-term success</a:t>
            </a:r>
          </a:p>
          <a:p>
            <a:endParaRPr lang="en-US" sz="110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108082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B0299A5-5BC3-4950-9977-92B6B21EF724}"/>
              </a:ext>
            </a:extLst>
          </p:cNvPr>
          <p:cNvGrpSpPr/>
          <p:nvPr/>
        </p:nvGrpSpPr>
        <p:grpSpPr>
          <a:xfrm>
            <a:off x="0" y="-2024"/>
            <a:ext cx="12213296" cy="6889836"/>
            <a:chOff x="-914401" y="-985837"/>
            <a:chExt cx="12214404" cy="6959903"/>
          </a:xfrm>
        </p:grpSpPr>
        <p:sp>
          <p:nvSpPr>
            <p:cNvPr id="4" name="Rectangle 3">
              <a:extLst>
                <a:ext uri="{FF2B5EF4-FFF2-40B4-BE49-F238E27FC236}">
                  <a16:creationId xmlns:a16="http://schemas.microsoft.com/office/drawing/2014/main" id="{D682B8DC-A5AF-42F8-A6AA-59CE9F8DAD04}"/>
                </a:ext>
              </a:extLst>
            </p:cNvPr>
            <p:cNvSpPr/>
            <p:nvPr/>
          </p:nvSpPr>
          <p:spPr>
            <a:xfrm>
              <a:off x="8233753" y="-969296"/>
              <a:ext cx="3044952" cy="6926628"/>
            </a:xfrm>
            <a:prstGeom prst="rect">
              <a:avLst/>
            </a:prstGeom>
            <a:solidFill>
              <a:schemeClr val="accent2">
                <a:lumMod val="20000"/>
                <a:lumOff val="80000"/>
              </a:schemeClr>
            </a:solidFill>
            <a:ln>
              <a:solidFill>
                <a:schemeClr val="tx1">
                  <a:lumMod val="50000"/>
                  <a:lumOff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Rectangle 4">
              <a:extLst>
                <a:ext uri="{FF2B5EF4-FFF2-40B4-BE49-F238E27FC236}">
                  <a16:creationId xmlns:a16="http://schemas.microsoft.com/office/drawing/2014/main" id="{DB81346D-3ADF-4C04-A670-A15B12B4CE4E}"/>
                </a:ext>
              </a:extLst>
            </p:cNvPr>
            <p:cNvSpPr/>
            <p:nvPr/>
          </p:nvSpPr>
          <p:spPr>
            <a:xfrm>
              <a:off x="5163148" y="-967767"/>
              <a:ext cx="3044952" cy="6925098"/>
            </a:xfrm>
            <a:prstGeom prst="rect">
              <a:avLst/>
            </a:prstGeom>
            <a:solidFill>
              <a:schemeClr val="accent3">
                <a:lumMod val="20000"/>
                <a:lumOff val="80000"/>
              </a:schemeClr>
            </a:solidFill>
            <a:ln>
              <a:solidFill>
                <a:schemeClr val="tx1">
                  <a:lumMod val="50000"/>
                  <a:lumOff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E9EBFF78-25AE-431C-B7D1-CFCD74480C16}"/>
                </a:ext>
              </a:extLst>
            </p:cNvPr>
            <p:cNvSpPr/>
            <p:nvPr/>
          </p:nvSpPr>
          <p:spPr>
            <a:xfrm>
              <a:off x="-914401" y="2414777"/>
              <a:ext cx="3044952" cy="3517838"/>
            </a:xfrm>
            <a:prstGeom prst="rect">
              <a:avLst/>
            </a:prstGeom>
            <a:solidFill>
              <a:schemeClr val="accent6">
                <a:lumMod val="20000"/>
                <a:lumOff val="80000"/>
              </a:schemeClr>
            </a:solidFill>
            <a:ln>
              <a:solidFill>
                <a:schemeClr val="tx1">
                  <a:lumMod val="60000"/>
                  <a:lumOff val="4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298120E6-9061-4AEC-AAD2-542E8BAFDBF1}"/>
                </a:ext>
              </a:extLst>
            </p:cNvPr>
            <p:cNvSpPr/>
            <p:nvPr/>
          </p:nvSpPr>
          <p:spPr>
            <a:xfrm>
              <a:off x="2134419" y="-972442"/>
              <a:ext cx="3044952" cy="3399331"/>
            </a:xfrm>
            <a:prstGeom prst="rect">
              <a:avLst/>
            </a:prstGeom>
            <a:solidFill>
              <a:schemeClr val="accent5">
                <a:lumMod val="20000"/>
                <a:lumOff val="80000"/>
              </a:schemeClr>
            </a:solidFill>
            <a:ln>
              <a:solidFill>
                <a:schemeClr val="accent6">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Rectangle 7">
              <a:extLst>
                <a:ext uri="{FF2B5EF4-FFF2-40B4-BE49-F238E27FC236}">
                  <a16:creationId xmlns:a16="http://schemas.microsoft.com/office/drawing/2014/main" id="{DAE322F8-36A2-43D3-8E5E-2F0F80EA9E44}"/>
                </a:ext>
              </a:extLst>
            </p:cNvPr>
            <p:cNvSpPr/>
            <p:nvPr/>
          </p:nvSpPr>
          <p:spPr>
            <a:xfrm>
              <a:off x="2132161" y="2422127"/>
              <a:ext cx="3049016" cy="3544590"/>
            </a:xfrm>
            <a:prstGeom prst="rect">
              <a:avLst/>
            </a:prstGeom>
            <a:solidFill>
              <a:schemeClr val="accent4">
                <a:lumMod val="20000"/>
                <a:lumOff val="8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ectangle 8">
              <a:extLst>
                <a:ext uri="{FF2B5EF4-FFF2-40B4-BE49-F238E27FC236}">
                  <a16:creationId xmlns:a16="http://schemas.microsoft.com/office/drawing/2014/main" id="{00F4BD6F-8E31-4BC7-96E5-898A01908950}"/>
                </a:ext>
              </a:extLst>
            </p:cNvPr>
            <p:cNvSpPr/>
            <p:nvPr/>
          </p:nvSpPr>
          <p:spPr>
            <a:xfrm>
              <a:off x="-913923" y="-972457"/>
              <a:ext cx="3044952" cy="3387235"/>
            </a:xfrm>
            <a:prstGeom prst="rect">
              <a:avLst/>
            </a:prstGeom>
            <a:solidFill>
              <a:schemeClr val="accent1">
                <a:lumMod val="20000"/>
                <a:lumOff val="8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0" name="Straight Connector 9">
              <a:extLst>
                <a:ext uri="{FF2B5EF4-FFF2-40B4-BE49-F238E27FC236}">
                  <a16:creationId xmlns:a16="http://schemas.microsoft.com/office/drawing/2014/main" id="{CBDC3414-64BD-49CB-BFF2-346B607ABAB1}"/>
                </a:ext>
              </a:extLst>
            </p:cNvPr>
            <p:cNvCxnSpPr>
              <a:cxnSpLocks/>
            </p:cNvCxnSpPr>
            <p:nvPr/>
          </p:nvCxnSpPr>
          <p:spPr>
            <a:xfrm flipH="1">
              <a:off x="2131029" y="-977685"/>
              <a:ext cx="1985" cy="33877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62076549-30C6-4727-89B1-A78338E2B05E}"/>
                </a:ext>
              </a:extLst>
            </p:cNvPr>
            <p:cNvSpPr/>
            <p:nvPr/>
          </p:nvSpPr>
          <p:spPr>
            <a:xfrm>
              <a:off x="8486465" y="-383007"/>
              <a:ext cx="2545034" cy="4965338"/>
            </a:xfrm>
            <a:prstGeom prst="roundRect">
              <a:avLst/>
            </a:prstGeom>
            <a:solidFill>
              <a:schemeClr val="accent1">
                <a:alpha val="0"/>
              </a:schemeClr>
            </a:solidFill>
            <a:ln w="25400">
              <a:solidFill>
                <a:schemeClr val="bg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cxnSp>
          <p:nvCxnSpPr>
            <p:cNvPr id="12" name="Straight Connector 11">
              <a:extLst>
                <a:ext uri="{FF2B5EF4-FFF2-40B4-BE49-F238E27FC236}">
                  <a16:creationId xmlns:a16="http://schemas.microsoft.com/office/drawing/2014/main" id="{D089410A-B783-4B9D-A4F1-3ABFC64DE947}"/>
                </a:ext>
              </a:extLst>
            </p:cNvPr>
            <p:cNvCxnSpPr>
              <a:cxnSpLocks/>
            </p:cNvCxnSpPr>
            <p:nvPr/>
          </p:nvCxnSpPr>
          <p:spPr>
            <a:xfrm flipH="1">
              <a:off x="8233753" y="-985837"/>
              <a:ext cx="1" cy="69297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Graphic 12" descr="Trophy">
              <a:extLst>
                <a:ext uri="{FF2B5EF4-FFF2-40B4-BE49-F238E27FC236}">
                  <a16:creationId xmlns:a16="http://schemas.microsoft.com/office/drawing/2014/main" id="{1FDDFE5D-4B36-40D2-9158-B633B9084C3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1117" y="2592760"/>
              <a:ext cx="365760" cy="364735"/>
            </a:xfrm>
            <a:prstGeom prst="rect">
              <a:avLst/>
            </a:prstGeom>
          </p:spPr>
        </p:pic>
        <p:sp>
          <p:nvSpPr>
            <p:cNvPr id="14" name="TextBox 13">
              <a:extLst>
                <a:ext uri="{FF2B5EF4-FFF2-40B4-BE49-F238E27FC236}">
                  <a16:creationId xmlns:a16="http://schemas.microsoft.com/office/drawing/2014/main" id="{8ACDB46B-A6E0-4CB8-A4E5-32BC0053F08A}"/>
                </a:ext>
              </a:extLst>
            </p:cNvPr>
            <p:cNvSpPr txBox="1"/>
            <p:nvPr/>
          </p:nvSpPr>
          <p:spPr>
            <a:xfrm>
              <a:off x="4148" y="-781817"/>
              <a:ext cx="798689" cy="310907"/>
            </a:xfrm>
            <a:prstGeom prst="rect">
              <a:avLst/>
            </a:prstGeom>
            <a:noFill/>
          </p:spPr>
          <p:txBody>
            <a:bodyPr wrap="none" rtlCol="0">
              <a:spAutoFit/>
            </a:bodyPr>
            <a:lstStyle/>
            <a:p>
              <a:r>
                <a:rPr lang="en-US" sz="1400" b="1" dirty="0"/>
                <a:t>THEME</a:t>
              </a:r>
            </a:p>
          </p:txBody>
        </p:sp>
        <p:sp>
          <p:nvSpPr>
            <p:cNvPr id="15" name="TextBox 14">
              <a:extLst>
                <a:ext uri="{FF2B5EF4-FFF2-40B4-BE49-F238E27FC236}">
                  <a16:creationId xmlns:a16="http://schemas.microsoft.com/office/drawing/2014/main" id="{8F07B053-5788-46ED-A8DA-CCCAD0B560C6}"/>
                </a:ext>
              </a:extLst>
            </p:cNvPr>
            <p:cNvSpPr txBox="1"/>
            <p:nvPr/>
          </p:nvSpPr>
          <p:spPr>
            <a:xfrm>
              <a:off x="4148" y="2627562"/>
              <a:ext cx="781054" cy="310907"/>
            </a:xfrm>
            <a:prstGeom prst="rect">
              <a:avLst/>
            </a:prstGeom>
            <a:noFill/>
          </p:spPr>
          <p:txBody>
            <a:bodyPr wrap="none" rtlCol="0">
              <a:spAutoFit/>
            </a:bodyPr>
            <a:lstStyle/>
            <a:p>
              <a:r>
                <a:rPr lang="en-US" sz="1400" b="1" dirty="0"/>
                <a:t>GOALS</a:t>
              </a:r>
            </a:p>
          </p:txBody>
        </p:sp>
        <p:sp>
          <p:nvSpPr>
            <p:cNvPr id="16" name="TextBox 15">
              <a:extLst>
                <a:ext uri="{FF2B5EF4-FFF2-40B4-BE49-F238E27FC236}">
                  <a16:creationId xmlns:a16="http://schemas.microsoft.com/office/drawing/2014/main" id="{F1894D66-28DA-4731-B97E-1B4244449D64}"/>
                </a:ext>
              </a:extLst>
            </p:cNvPr>
            <p:cNvSpPr txBox="1"/>
            <p:nvPr/>
          </p:nvSpPr>
          <p:spPr>
            <a:xfrm>
              <a:off x="8875096" y="-898520"/>
              <a:ext cx="1281236" cy="528541"/>
            </a:xfrm>
            <a:prstGeom prst="rect">
              <a:avLst/>
            </a:prstGeom>
            <a:noFill/>
          </p:spPr>
          <p:txBody>
            <a:bodyPr wrap="none" rtlCol="0">
              <a:spAutoFit/>
            </a:bodyPr>
            <a:lstStyle/>
            <a:p>
              <a:r>
                <a:rPr lang="en-US" sz="1400" b="1" dirty="0"/>
                <a:t>RESULTS &amp;</a:t>
              </a:r>
            </a:p>
            <a:p>
              <a:r>
                <a:rPr lang="en-US" sz="1400" b="1" dirty="0"/>
                <a:t>REFLECTION</a:t>
              </a:r>
            </a:p>
          </p:txBody>
        </p:sp>
        <p:pic>
          <p:nvPicPr>
            <p:cNvPr id="17" name="Graphic 16" descr="Meeting">
              <a:extLst>
                <a:ext uri="{FF2B5EF4-FFF2-40B4-BE49-F238E27FC236}">
                  <a16:creationId xmlns:a16="http://schemas.microsoft.com/office/drawing/2014/main" id="{0EAAA91A-311F-4224-8756-9FA608FB147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45847" y="-869363"/>
              <a:ext cx="457200" cy="455919"/>
            </a:xfrm>
            <a:prstGeom prst="rect">
              <a:avLst/>
            </a:prstGeom>
          </p:spPr>
        </p:pic>
        <p:sp>
          <p:nvSpPr>
            <p:cNvPr id="18" name="TextBox 17">
              <a:extLst>
                <a:ext uri="{FF2B5EF4-FFF2-40B4-BE49-F238E27FC236}">
                  <a16:creationId xmlns:a16="http://schemas.microsoft.com/office/drawing/2014/main" id="{10FE57F0-C07E-40CC-8E62-452C2C518E7B}"/>
                </a:ext>
              </a:extLst>
            </p:cNvPr>
            <p:cNvSpPr txBox="1"/>
            <p:nvPr/>
          </p:nvSpPr>
          <p:spPr>
            <a:xfrm>
              <a:off x="-482376" y="1308016"/>
              <a:ext cx="2529189" cy="559632"/>
            </a:xfrm>
            <a:prstGeom prst="rect">
              <a:avLst/>
            </a:prstGeom>
            <a:noFill/>
          </p:spPr>
          <p:txBody>
            <a:bodyPr wrap="square" rtlCol="0">
              <a:spAutoFit/>
            </a:bodyPr>
            <a:lstStyle/>
            <a:p>
              <a:r>
                <a:rPr lang="en-US" sz="1000" dirty="0">
                  <a:solidFill>
                    <a:schemeClr val="tx1">
                      <a:lumMod val="65000"/>
                      <a:lumOff val="35000"/>
                    </a:schemeClr>
                  </a:solidFill>
                </a:rPr>
                <a:t>Write down which problem or opportunity you’re looking to ideate around.</a:t>
              </a:r>
            </a:p>
          </p:txBody>
        </p:sp>
        <p:sp>
          <p:nvSpPr>
            <p:cNvPr id="19" name="TextBox 18">
              <a:extLst>
                <a:ext uri="{FF2B5EF4-FFF2-40B4-BE49-F238E27FC236}">
                  <a16:creationId xmlns:a16="http://schemas.microsoft.com/office/drawing/2014/main" id="{6DDDCA23-C343-450A-B8F0-3CAA2A9BB17F}"/>
                </a:ext>
              </a:extLst>
            </p:cNvPr>
            <p:cNvSpPr txBox="1"/>
            <p:nvPr/>
          </p:nvSpPr>
          <p:spPr>
            <a:xfrm>
              <a:off x="-493893" y="1819113"/>
              <a:ext cx="2576746" cy="559632"/>
            </a:xfrm>
            <a:prstGeom prst="rect">
              <a:avLst/>
            </a:prstGeom>
            <a:noFill/>
          </p:spPr>
          <p:txBody>
            <a:bodyPr wrap="square" rtlCol="0">
              <a:spAutoFit/>
            </a:bodyPr>
            <a:lstStyle/>
            <a:p>
              <a:r>
                <a:rPr lang="en-US" sz="1000" dirty="0">
                  <a:solidFill>
                    <a:schemeClr val="tx1">
                      <a:lumMod val="65000"/>
                      <a:lumOff val="35000"/>
                    </a:schemeClr>
                  </a:solidFill>
                </a:rPr>
                <a:t>Ideally your theme should be well-aligned with your organization’s strategic goals.</a:t>
              </a:r>
            </a:p>
          </p:txBody>
        </p:sp>
        <p:sp>
          <p:nvSpPr>
            <p:cNvPr id="20" name="TextBox 19">
              <a:extLst>
                <a:ext uri="{FF2B5EF4-FFF2-40B4-BE49-F238E27FC236}">
                  <a16:creationId xmlns:a16="http://schemas.microsoft.com/office/drawing/2014/main" id="{22BB7A1A-87CA-4D1C-8E48-D55A041D9E42}"/>
                </a:ext>
              </a:extLst>
            </p:cNvPr>
            <p:cNvSpPr txBox="1"/>
            <p:nvPr/>
          </p:nvSpPr>
          <p:spPr>
            <a:xfrm>
              <a:off x="-464046" y="4764006"/>
              <a:ext cx="2876991" cy="414371"/>
            </a:xfrm>
            <a:prstGeom prst="rect">
              <a:avLst/>
            </a:prstGeom>
            <a:noFill/>
          </p:spPr>
          <p:txBody>
            <a:bodyPr wrap="square" rtlCol="0">
              <a:spAutoFit/>
            </a:bodyPr>
            <a:lstStyle/>
            <a:p>
              <a:r>
                <a:rPr lang="en-US" sz="1000" dirty="0">
                  <a:solidFill>
                    <a:schemeClr val="tx1">
                      <a:lumMod val="65000"/>
                      <a:lumOff val="35000"/>
                    </a:schemeClr>
                  </a:solidFill>
                </a:rPr>
                <a:t>Set a (measurable) goal or goals</a:t>
              </a:r>
            </a:p>
            <a:p>
              <a:r>
                <a:rPr lang="en-US" sz="1000" dirty="0">
                  <a:solidFill>
                    <a:schemeClr val="tx1">
                      <a:lumMod val="65000"/>
                      <a:lumOff val="35000"/>
                    </a:schemeClr>
                  </a:solidFill>
                </a:rPr>
                <a:t>around your chosen theme</a:t>
              </a:r>
            </a:p>
          </p:txBody>
        </p:sp>
        <p:sp>
          <p:nvSpPr>
            <p:cNvPr id="21" name="TextBox 20">
              <a:extLst>
                <a:ext uri="{FF2B5EF4-FFF2-40B4-BE49-F238E27FC236}">
                  <a16:creationId xmlns:a16="http://schemas.microsoft.com/office/drawing/2014/main" id="{F2604DCE-6255-4603-85D3-8A56B9D31C38}"/>
                </a:ext>
              </a:extLst>
            </p:cNvPr>
            <p:cNvSpPr txBox="1"/>
            <p:nvPr/>
          </p:nvSpPr>
          <p:spPr>
            <a:xfrm>
              <a:off x="-464046" y="5186992"/>
              <a:ext cx="2504036" cy="552496"/>
            </a:xfrm>
            <a:prstGeom prst="rect">
              <a:avLst/>
            </a:prstGeom>
            <a:noFill/>
          </p:spPr>
          <p:txBody>
            <a:bodyPr wrap="square" rtlCol="0">
              <a:spAutoFit/>
            </a:bodyPr>
            <a:lstStyle/>
            <a:p>
              <a:r>
                <a:rPr lang="en-US" sz="1000" dirty="0">
                  <a:solidFill>
                    <a:schemeClr val="tx1">
                      <a:lumMod val="65000"/>
                      <a:lumOff val="35000"/>
                    </a:schemeClr>
                  </a:solidFill>
                </a:rPr>
                <a:t>Are they challenging but achievable? Do you have the resources to realize them?</a:t>
              </a:r>
            </a:p>
          </p:txBody>
        </p:sp>
        <p:sp>
          <p:nvSpPr>
            <p:cNvPr id="22" name="TextBox 21">
              <a:extLst>
                <a:ext uri="{FF2B5EF4-FFF2-40B4-BE49-F238E27FC236}">
                  <a16:creationId xmlns:a16="http://schemas.microsoft.com/office/drawing/2014/main" id="{B0490A82-BFA7-4526-B8B8-B3751EA45F79}"/>
                </a:ext>
              </a:extLst>
            </p:cNvPr>
            <p:cNvSpPr txBox="1"/>
            <p:nvPr/>
          </p:nvSpPr>
          <p:spPr>
            <a:xfrm>
              <a:off x="5528851" y="-783232"/>
              <a:ext cx="1811878" cy="310907"/>
            </a:xfrm>
            <a:prstGeom prst="rect">
              <a:avLst/>
            </a:prstGeom>
            <a:noFill/>
          </p:spPr>
          <p:txBody>
            <a:bodyPr wrap="none" rtlCol="0">
              <a:spAutoFit/>
            </a:bodyPr>
            <a:lstStyle/>
            <a:p>
              <a:r>
                <a:rPr lang="en-US" sz="1400" b="1" dirty="0"/>
                <a:t>RESPONSIBILITIES</a:t>
              </a:r>
            </a:p>
          </p:txBody>
        </p:sp>
        <p:sp>
          <p:nvSpPr>
            <p:cNvPr id="23" name="TextBox 22">
              <a:extLst>
                <a:ext uri="{FF2B5EF4-FFF2-40B4-BE49-F238E27FC236}">
                  <a16:creationId xmlns:a16="http://schemas.microsoft.com/office/drawing/2014/main" id="{3B3AF627-C82D-4515-9CA3-08D876B04480}"/>
                </a:ext>
              </a:extLst>
            </p:cNvPr>
            <p:cNvSpPr txBox="1"/>
            <p:nvPr/>
          </p:nvSpPr>
          <p:spPr>
            <a:xfrm>
              <a:off x="2904171" y="-791911"/>
              <a:ext cx="1109700" cy="310907"/>
            </a:xfrm>
            <a:prstGeom prst="rect">
              <a:avLst/>
            </a:prstGeom>
            <a:noFill/>
          </p:spPr>
          <p:txBody>
            <a:bodyPr wrap="none" rtlCol="0">
              <a:spAutoFit/>
            </a:bodyPr>
            <a:lstStyle/>
            <a:p>
              <a:r>
                <a:rPr lang="en-US" sz="1400" b="1" dirty="0"/>
                <a:t>AUDIENCE</a:t>
              </a:r>
            </a:p>
          </p:txBody>
        </p:sp>
        <p:sp>
          <p:nvSpPr>
            <p:cNvPr id="24" name="TextBox 23">
              <a:extLst>
                <a:ext uri="{FF2B5EF4-FFF2-40B4-BE49-F238E27FC236}">
                  <a16:creationId xmlns:a16="http://schemas.microsoft.com/office/drawing/2014/main" id="{157CD4F3-16A3-409C-9A15-C183E841089D}"/>
                </a:ext>
              </a:extLst>
            </p:cNvPr>
            <p:cNvSpPr txBox="1"/>
            <p:nvPr/>
          </p:nvSpPr>
          <p:spPr>
            <a:xfrm>
              <a:off x="3084470" y="2621239"/>
              <a:ext cx="630358" cy="310907"/>
            </a:xfrm>
            <a:prstGeom prst="rect">
              <a:avLst/>
            </a:prstGeom>
            <a:noFill/>
          </p:spPr>
          <p:txBody>
            <a:bodyPr wrap="none" rtlCol="0">
              <a:spAutoFit/>
            </a:bodyPr>
            <a:lstStyle/>
            <a:p>
              <a:r>
                <a:rPr lang="en-US" sz="1400" b="1" dirty="0"/>
                <a:t>TIME</a:t>
              </a:r>
            </a:p>
          </p:txBody>
        </p:sp>
        <p:cxnSp>
          <p:nvCxnSpPr>
            <p:cNvPr id="25" name="Straight Connector 24">
              <a:extLst>
                <a:ext uri="{FF2B5EF4-FFF2-40B4-BE49-F238E27FC236}">
                  <a16:creationId xmlns:a16="http://schemas.microsoft.com/office/drawing/2014/main" id="{74AB0ADE-9B49-44A6-9F52-C5D1899D3D4A}"/>
                </a:ext>
              </a:extLst>
            </p:cNvPr>
            <p:cNvCxnSpPr>
              <a:cxnSpLocks/>
            </p:cNvCxnSpPr>
            <p:nvPr/>
          </p:nvCxnSpPr>
          <p:spPr>
            <a:xfrm>
              <a:off x="2131029" y="2420063"/>
              <a:ext cx="3389" cy="355400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3783FDA-D685-46E3-B31B-D06F3CD95716}"/>
                </a:ext>
              </a:extLst>
            </p:cNvPr>
            <p:cNvCxnSpPr>
              <a:cxnSpLocks/>
              <a:endCxn id="61" idx="2"/>
            </p:cNvCxnSpPr>
            <p:nvPr/>
          </p:nvCxnSpPr>
          <p:spPr>
            <a:xfrm flipH="1">
              <a:off x="5174309" y="2418000"/>
              <a:ext cx="15489" cy="352595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D9F515D-73E8-46D0-9A0B-B42CF1E1B284}"/>
                </a:ext>
              </a:extLst>
            </p:cNvPr>
            <p:cNvCxnSpPr>
              <a:cxnSpLocks/>
            </p:cNvCxnSpPr>
            <p:nvPr/>
          </p:nvCxnSpPr>
          <p:spPr>
            <a:xfrm>
              <a:off x="5186402" y="-975304"/>
              <a:ext cx="3646" cy="3397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Graphic 27" descr="Pencil">
              <a:extLst>
                <a:ext uri="{FF2B5EF4-FFF2-40B4-BE49-F238E27FC236}">
                  <a16:creationId xmlns:a16="http://schemas.microsoft.com/office/drawing/2014/main" id="{CE9539A8-5EA5-4E6A-8BF6-A1FD95135A0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2118" y="1462887"/>
              <a:ext cx="266522" cy="265775"/>
            </a:xfrm>
            <a:prstGeom prst="rect">
              <a:avLst/>
            </a:prstGeom>
          </p:spPr>
        </p:pic>
        <p:pic>
          <p:nvPicPr>
            <p:cNvPr id="29" name="Graphic 28" descr="Help">
              <a:extLst>
                <a:ext uri="{FF2B5EF4-FFF2-40B4-BE49-F238E27FC236}">
                  <a16:creationId xmlns:a16="http://schemas.microsoft.com/office/drawing/2014/main" id="{E4AB65A5-BEAD-4B33-A696-A5CDDDB3DA4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2118" y="1880266"/>
              <a:ext cx="265176" cy="264433"/>
            </a:xfrm>
            <a:prstGeom prst="rect">
              <a:avLst/>
            </a:prstGeom>
          </p:spPr>
        </p:pic>
        <p:pic>
          <p:nvPicPr>
            <p:cNvPr id="30" name="Graphic 29" descr="Palette">
              <a:extLst>
                <a:ext uri="{FF2B5EF4-FFF2-40B4-BE49-F238E27FC236}">
                  <a16:creationId xmlns:a16="http://schemas.microsoft.com/office/drawing/2014/main" id="{E7218E06-6422-4CF3-8C8F-F3FBF80B364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29848" y="-859838"/>
              <a:ext cx="457200" cy="455919"/>
            </a:xfrm>
            <a:prstGeom prst="rect">
              <a:avLst/>
            </a:prstGeom>
          </p:spPr>
        </p:pic>
        <p:pic>
          <p:nvPicPr>
            <p:cNvPr id="31" name="Graphic 30" descr="Pencil">
              <a:extLst>
                <a:ext uri="{FF2B5EF4-FFF2-40B4-BE49-F238E27FC236}">
                  <a16:creationId xmlns:a16="http://schemas.microsoft.com/office/drawing/2014/main" id="{AC5252A4-9588-4DFC-9A3E-F035E447A97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0772" y="4833587"/>
              <a:ext cx="266522" cy="265775"/>
            </a:xfrm>
            <a:prstGeom prst="rect">
              <a:avLst/>
            </a:prstGeom>
          </p:spPr>
        </p:pic>
        <p:pic>
          <p:nvPicPr>
            <p:cNvPr id="32" name="Graphic 31" descr="Help">
              <a:extLst>
                <a:ext uri="{FF2B5EF4-FFF2-40B4-BE49-F238E27FC236}">
                  <a16:creationId xmlns:a16="http://schemas.microsoft.com/office/drawing/2014/main" id="{24B54E46-4C61-479C-9D9D-06C51E16F5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0772" y="5250966"/>
              <a:ext cx="265176" cy="264433"/>
            </a:xfrm>
            <a:prstGeom prst="rect">
              <a:avLst/>
            </a:prstGeom>
          </p:spPr>
        </p:pic>
        <p:sp>
          <p:nvSpPr>
            <p:cNvPr id="33" name="TextBox 32">
              <a:extLst>
                <a:ext uri="{FF2B5EF4-FFF2-40B4-BE49-F238E27FC236}">
                  <a16:creationId xmlns:a16="http://schemas.microsoft.com/office/drawing/2014/main" id="{A0E4595C-9FA9-4BDE-9EE5-02C840916F4F}"/>
                </a:ext>
              </a:extLst>
            </p:cNvPr>
            <p:cNvSpPr txBox="1"/>
            <p:nvPr/>
          </p:nvSpPr>
          <p:spPr>
            <a:xfrm>
              <a:off x="2539257" y="1324540"/>
              <a:ext cx="2561193" cy="399025"/>
            </a:xfrm>
            <a:prstGeom prst="rect">
              <a:avLst/>
            </a:prstGeom>
            <a:noFill/>
          </p:spPr>
          <p:txBody>
            <a:bodyPr wrap="square" rtlCol="0">
              <a:spAutoFit/>
            </a:bodyPr>
            <a:lstStyle/>
            <a:p>
              <a:r>
                <a:rPr lang="en-US" sz="1000" dirty="0">
                  <a:solidFill>
                    <a:schemeClr val="tx1">
                      <a:lumMod val="65000"/>
                      <a:lumOff val="35000"/>
                    </a:schemeClr>
                  </a:solidFill>
                </a:rPr>
                <a:t>Write down who you’re looking to engage and via which channels.</a:t>
              </a:r>
            </a:p>
          </p:txBody>
        </p:sp>
        <p:sp>
          <p:nvSpPr>
            <p:cNvPr id="34" name="TextBox 33">
              <a:extLst>
                <a:ext uri="{FF2B5EF4-FFF2-40B4-BE49-F238E27FC236}">
                  <a16:creationId xmlns:a16="http://schemas.microsoft.com/office/drawing/2014/main" id="{9CA7FE22-98FB-43ED-BD4E-AB00AAA2A20F}"/>
                </a:ext>
              </a:extLst>
            </p:cNvPr>
            <p:cNvSpPr txBox="1"/>
            <p:nvPr/>
          </p:nvSpPr>
          <p:spPr>
            <a:xfrm>
              <a:off x="2539257" y="1737241"/>
              <a:ext cx="2576746" cy="552496"/>
            </a:xfrm>
            <a:prstGeom prst="rect">
              <a:avLst/>
            </a:prstGeom>
            <a:noFill/>
          </p:spPr>
          <p:txBody>
            <a:bodyPr wrap="square" rtlCol="0">
              <a:spAutoFit/>
            </a:bodyPr>
            <a:lstStyle/>
            <a:p>
              <a:r>
                <a:rPr lang="en-US" sz="1000" dirty="0">
                  <a:solidFill>
                    <a:schemeClr val="tx1">
                      <a:lumMod val="65000"/>
                      <a:lumOff val="35000"/>
                    </a:schemeClr>
                  </a:solidFill>
                </a:rPr>
                <a:t>Who are the most relevant people for this theme and who do you motivate them?</a:t>
              </a:r>
            </a:p>
          </p:txBody>
        </p:sp>
        <p:pic>
          <p:nvPicPr>
            <p:cNvPr id="35" name="Graphic 34" descr="Pencil">
              <a:extLst>
                <a:ext uri="{FF2B5EF4-FFF2-40B4-BE49-F238E27FC236}">
                  <a16:creationId xmlns:a16="http://schemas.microsoft.com/office/drawing/2014/main" id="{D55E7A7F-71ED-4091-8EEB-C5E9A6C04B7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87161" y="1462886"/>
              <a:ext cx="266522" cy="265775"/>
            </a:xfrm>
            <a:prstGeom prst="rect">
              <a:avLst/>
            </a:prstGeom>
          </p:spPr>
        </p:pic>
        <p:pic>
          <p:nvPicPr>
            <p:cNvPr id="36" name="Graphic 35" descr="Help">
              <a:extLst>
                <a:ext uri="{FF2B5EF4-FFF2-40B4-BE49-F238E27FC236}">
                  <a16:creationId xmlns:a16="http://schemas.microsoft.com/office/drawing/2014/main" id="{741C9DC1-2690-4287-80EB-CCCE8ECA3E7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87161" y="1880265"/>
              <a:ext cx="265176" cy="264433"/>
            </a:xfrm>
            <a:prstGeom prst="rect">
              <a:avLst/>
            </a:prstGeom>
          </p:spPr>
        </p:pic>
        <p:pic>
          <p:nvPicPr>
            <p:cNvPr id="37" name="Graphic 36" descr="Stopwatch">
              <a:extLst>
                <a:ext uri="{FF2B5EF4-FFF2-40B4-BE49-F238E27FC236}">
                  <a16:creationId xmlns:a16="http://schemas.microsoft.com/office/drawing/2014/main" id="{F0F76648-F967-49A7-B337-54E05B2A5E6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733572" y="2539597"/>
              <a:ext cx="457200" cy="455919"/>
            </a:xfrm>
            <a:prstGeom prst="rect">
              <a:avLst/>
            </a:prstGeom>
          </p:spPr>
        </p:pic>
        <p:sp>
          <p:nvSpPr>
            <p:cNvPr id="38" name="TextBox 37">
              <a:extLst>
                <a:ext uri="{FF2B5EF4-FFF2-40B4-BE49-F238E27FC236}">
                  <a16:creationId xmlns:a16="http://schemas.microsoft.com/office/drawing/2014/main" id="{061C5486-FD39-4468-8D29-9920DE15EBF4}"/>
                </a:ext>
              </a:extLst>
            </p:cNvPr>
            <p:cNvSpPr txBox="1"/>
            <p:nvPr/>
          </p:nvSpPr>
          <p:spPr>
            <a:xfrm>
              <a:off x="2513449" y="4687798"/>
              <a:ext cx="2876991" cy="552496"/>
            </a:xfrm>
            <a:prstGeom prst="rect">
              <a:avLst/>
            </a:prstGeom>
            <a:noFill/>
          </p:spPr>
          <p:txBody>
            <a:bodyPr wrap="square" rtlCol="0">
              <a:spAutoFit/>
            </a:bodyPr>
            <a:lstStyle/>
            <a:p>
              <a:r>
                <a:rPr lang="en-US" sz="1000" dirty="0">
                  <a:solidFill>
                    <a:schemeClr val="tx1">
                      <a:lumMod val="65000"/>
                      <a:lumOff val="35000"/>
                    </a:schemeClr>
                  </a:solidFill>
                </a:rPr>
                <a:t>Is this is a campaign or a continuous process? Write down your timeline + important dates.</a:t>
              </a:r>
            </a:p>
          </p:txBody>
        </p:sp>
        <p:sp>
          <p:nvSpPr>
            <p:cNvPr id="39" name="TextBox 38">
              <a:extLst>
                <a:ext uri="{FF2B5EF4-FFF2-40B4-BE49-F238E27FC236}">
                  <a16:creationId xmlns:a16="http://schemas.microsoft.com/office/drawing/2014/main" id="{670EC6EB-5769-41C8-BF39-5C05CF100124}"/>
                </a:ext>
              </a:extLst>
            </p:cNvPr>
            <p:cNvSpPr txBox="1"/>
            <p:nvPr/>
          </p:nvSpPr>
          <p:spPr>
            <a:xfrm>
              <a:off x="2516213" y="5245428"/>
              <a:ext cx="2727758" cy="552496"/>
            </a:xfrm>
            <a:prstGeom prst="rect">
              <a:avLst/>
            </a:prstGeom>
            <a:noFill/>
          </p:spPr>
          <p:txBody>
            <a:bodyPr wrap="square" rtlCol="0">
              <a:spAutoFit/>
            </a:bodyPr>
            <a:lstStyle/>
            <a:p>
              <a:r>
                <a:rPr lang="en-US" sz="1000" dirty="0">
                  <a:solidFill>
                    <a:schemeClr val="tx1">
                      <a:lumMod val="65000"/>
                      <a:lumOff val="35000"/>
                    </a:schemeClr>
                  </a:solidFill>
                </a:rPr>
                <a:t>When are you launching? How often do you make decisions on ideas? Arranging events?</a:t>
              </a:r>
            </a:p>
          </p:txBody>
        </p:sp>
        <p:pic>
          <p:nvPicPr>
            <p:cNvPr id="40" name="Graphic 39" descr="Pencil">
              <a:extLst>
                <a:ext uri="{FF2B5EF4-FFF2-40B4-BE49-F238E27FC236}">
                  <a16:creationId xmlns:a16="http://schemas.microsoft.com/office/drawing/2014/main" id="{2135AE06-0A17-48B1-8C7E-DC8BBD00183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28841" y="4831158"/>
              <a:ext cx="266522" cy="265775"/>
            </a:xfrm>
            <a:prstGeom prst="rect">
              <a:avLst/>
            </a:prstGeom>
          </p:spPr>
        </p:pic>
        <p:pic>
          <p:nvPicPr>
            <p:cNvPr id="41" name="Graphic 40" descr="Help">
              <a:extLst>
                <a:ext uri="{FF2B5EF4-FFF2-40B4-BE49-F238E27FC236}">
                  <a16:creationId xmlns:a16="http://schemas.microsoft.com/office/drawing/2014/main" id="{5ADE0ACA-0A55-40C5-8F92-53139752C19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58945" y="5232046"/>
              <a:ext cx="265176" cy="264433"/>
            </a:xfrm>
            <a:prstGeom prst="rect">
              <a:avLst/>
            </a:prstGeom>
          </p:spPr>
        </p:pic>
        <p:sp>
          <p:nvSpPr>
            <p:cNvPr id="42" name="Rectangle: Rounded Corners 41">
              <a:extLst>
                <a:ext uri="{FF2B5EF4-FFF2-40B4-BE49-F238E27FC236}">
                  <a16:creationId xmlns:a16="http://schemas.microsoft.com/office/drawing/2014/main" id="{EA479954-FE9E-433D-80C4-3C6D15200892}"/>
                </a:ext>
              </a:extLst>
            </p:cNvPr>
            <p:cNvSpPr/>
            <p:nvPr/>
          </p:nvSpPr>
          <p:spPr>
            <a:xfrm>
              <a:off x="-659807" y="2994965"/>
              <a:ext cx="2545034" cy="1551193"/>
            </a:xfrm>
            <a:prstGeom prst="roundRect">
              <a:avLst/>
            </a:prstGeom>
            <a:solidFill>
              <a:schemeClr val="accent1">
                <a:alpha val="0"/>
              </a:schemeClr>
            </a:solidFill>
            <a:ln w="254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tx1"/>
                </a:solidFill>
              </a:endParaRPr>
            </a:p>
          </p:txBody>
        </p:sp>
        <p:sp>
          <p:nvSpPr>
            <p:cNvPr id="43" name="Rectangle: Rounded Corners 42">
              <a:extLst>
                <a:ext uri="{FF2B5EF4-FFF2-40B4-BE49-F238E27FC236}">
                  <a16:creationId xmlns:a16="http://schemas.microsoft.com/office/drawing/2014/main" id="{98F50947-E4E0-4FA8-9265-FBA8AFC4D823}"/>
                </a:ext>
              </a:extLst>
            </p:cNvPr>
            <p:cNvSpPr/>
            <p:nvPr/>
          </p:nvSpPr>
          <p:spPr>
            <a:xfrm>
              <a:off x="2436146" y="2995596"/>
              <a:ext cx="2545034" cy="1559810"/>
            </a:xfrm>
            <a:prstGeom prst="roundRect">
              <a:avLst/>
            </a:prstGeom>
            <a:solidFill>
              <a:schemeClr val="accent1">
                <a:alpha val="0"/>
              </a:schemeClr>
            </a:solidFill>
            <a:ln w="254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tx1"/>
                </a:solidFill>
              </a:endParaRPr>
            </a:p>
          </p:txBody>
        </p:sp>
        <p:sp>
          <p:nvSpPr>
            <p:cNvPr id="44" name="Rectangle: Rounded Corners 43">
              <a:extLst>
                <a:ext uri="{FF2B5EF4-FFF2-40B4-BE49-F238E27FC236}">
                  <a16:creationId xmlns:a16="http://schemas.microsoft.com/office/drawing/2014/main" id="{96121648-FDA9-4503-ADBE-85BF36538FB0}"/>
                </a:ext>
              </a:extLst>
            </p:cNvPr>
            <p:cNvSpPr/>
            <p:nvPr/>
          </p:nvSpPr>
          <p:spPr>
            <a:xfrm>
              <a:off x="5435686" y="-413443"/>
              <a:ext cx="2545034" cy="4965338"/>
            </a:xfrm>
            <a:prstGeom prst="roundRect">
              <a:avLst/>
            </a:prstGeom>
            <a:solidFill>
              <a:schemeClr val="accent1">
                <a:alpha val="0"/>
              </a:schemeClr>
            </a:solidFill>
            <a:ln w="25400" cap="sq">
              <a:solidFill>
                <a:schemeClr val="bg2"/>
              </a:solidFill>
              <a:prstDash val="sysDot"/>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45" name="TextBox 44">
              <a:extLst>
                <a:ext uri="{FF2B5EF4-FFF2-40B4-BE49-F238E27FC236}">
                  <a16:creationId xmlns:a16="http://schemas.microsoft.com/office/drawing/2014/main" id="{23571BCF-A136-4287-A5D7-BAB4668BD657}"/>
                </a:ext>
              </a:extLst>
            </p:cNvPr>
            <p:cNvSpPr txBox="1"/>
            <p:nvPr/>
          </p:nvSpPr>
          <p:spPr>
            <a:xfrm>
              <a:off x="5691055" y="4726425"/>
              <a:ext cx="2586927" cy="399025"/>
            </a:xfrm>
            <a:prstGeom prst="rect">
              <a:avLst/>
            </a:prstGeom>
            <a:noFill/>
          </p:spPr>
          <p:txBody>
            <a:bodyPr wrap="square" rtlCol="0">
              <a:spAutoFit/>
            </a:bodyPr>
            <a:lstStyle/>
            <a:p>
              <a:r>
                <a:rPr lang="en-US" sz="1000" dirty="0">
                  <a:solidFill>
                    <a:schemeClr val="tx1">
                      <a:lumMod val="65000"/>
                      <a:lumOff val="35000"/>
                    </a:schemeClr>
                  </a:solidFill>
                </a:rPr>
                <a:t>Who are the people responsible for certain tasks and what are those?</a:t>
              </a:r>
            </a:p>
          </p:txBody>
        </p:sp>
        <p:sp>
          <p:nvSpPr>
            <p:cNvPr id="46" name="TextBox 45">
              <a:extLst>
                <a:ext uri="{FF2B5EF4-FFF2-40B4-BE49-F238E27FC236}">
                  <a16:creationId xmlns:a16="http://schemas.microsoft.com/office/drawing/2014/main" id="{E1F1B1AE-FACA-477E-A7F0-DD1E4D7AA9A7}"/>
                </a:ext>
              </a:extLst>
            </p:cNvPr>
            <p:cNvSpPr txBox="1"/>
            <p:nvPr/>
          </p:nvSpPr>
          <p:spPr>
            <a:xfrm>
              <a:off x="5718622" y="5158863"/>
              <a:ext cx="2252440" cy="552496"/>
            </a:xfrm>
            <a:prstGeom prst="rect">
              <a:avLst/>
            </a:prstGeom>
            <a:noFill/>
          </p:spPr>
          <p:txBody>
            <a:bodyPr wrap="square" rtlCol="0">
              <a:spAutoFit/>
            </a:bodyPr>
            <a:lstStyle/>
            <a:p>
              <a:r>
                <a:rPr lang="en-US" sz="1000" dirty="0">
                  <a:solidFill>
                    <a:schemeClr val="tx1">
                      <a:lumMod val="65000"/>
                      <a:lumOff val="35000"/>
                    </a:schemeClr>
                  </a:solidFill>
                </a:rPr>
                <a:t>Who are fit for the positions? Are tasks aligned with goals + audience?</a:t>
              </a:r>
            </a:p>
          </p:txBody>
        </p:sp>
        <p:pic>
          <p:nvPicPr>
            <p:cNvPr id="47" name="Graphic 46" descr="Pencil">
              <a:extLst>
                <a:ext uri="{FF2B5EF4-FFF2-40B4-BE49-F238E27FC236}">
                  <a16:creationId xmlns:a16="http://schemas.microsoft.com/office/drawing/2014/main" id="{9DDCFF06-B5B9-4A91-8F4C-9FECC4C0D8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13220" y="4838991"/>
              <a:ext cx="266522" cy="265775"/>
            </a:xfrm>
            <a:prstGeom prst="rect">
              <a:avLst/>
            </a:prstGeom>
          </p:spPr>
        </p:pic>
        <p:pic>
          <p:nvPicPr>
            <p:cNvPr id="48" name="Graphic 47" descr="Help">
              <a:extLst>
                <a:ext uri="{FF2B5EF4-FFF2-40B4-BE49-F238E27FC236}">
                  <a16:creationId xmlns:a16="http://schemas.microsoft.com/office/drawing/2014/main" id="{07E5DA1A-C8FE-4833-8566-5E3F37F7C21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93074" y="5250248"/>
              <a:ext cx="265176" cy="264433"/>
            </a:xfrm>
            <a:prstGeom prst="rect">
              <a:avLst/>
            </a:prstGeom>
          </p:spPr>
        </p:pic>
        <p:pic>
          <p:nvPicPr>
            <p:cNvPr id="49" name="Graphic 48" descr="Handshake">
              <a:extLst>
                <a:ext uri="{FF2B5EF4-FFF2-40B4-BE49-F238E27FC236}">
                  <a16:creationId xmlns:a16="http://schemas.microsoft.com/office/drawing/2014/main" id="{3396081B-2EA0-4B21-9C2B-44F18CB3211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417864" y="-847777"/>
              <a:ext cx="457200" cy="455919"/>
            </a:xfrm>
            <a:prstGeom prst="rect">
              <a:avLst/>
            </a:prstGeom>
          </p:spPr>
        </p:pic>
        <p:sp>
          <p:nvSpPr>
            <p:cNvPr id="50" name="TextBox 49">
              <a:extLst>
                <a:ext uri="{FF2B5EF4-FFF2-40B4-BE49-F238E27FC236}">
                  <a16:creationId xmlns:a16="http://schemas.microsoft.com/office/drawing/2014/main" id="{548B98D7-4BC3-404A-AF20-3FA2DF747FFA}"/>
                </a:ext>
              </a:extLst>
            </p:cNvPr>
            <p:cNvSpPr txBox="1"/>
            <p:nvPr/>
          </p:nvSpPr>
          <p:spPr>
            <a:xfrm>
              <a:off x="5523427" y="3519322"/>
              <a:ext cx="2434598" cy="461665"/>
            </a:xfrm>
            <a:prstGeom prst="rect">
              <a:avLst/>
            </a:prstGeom>
            <a:noFill/>
          </p:spPr>
          <p:txBody>
            <a:bodyPr wrap="square" rtlCol="0">
              <a:spAutoFit/>
            </a:bodyPr>
            <a:lstStyle/>
            <a:p>
              <a:r>
                <a:rPr lang="en-US" sz="1100" b="1" u="sng" dirty="0">
                  <a:solidFill>
                    <a:schemeClr val="tx1">
                      <a:lumMod val="65000"/>
                      <a:lumOff val="35000"/>
                    </a:schemeClr>
                  </a:solidFill>
                </a:rPr>
                <a:t>Organizing team:</a:t>
              </a:r>
            </a:p>
            <a:p>
              <a:pPr marL="171450" indent="-171450">
                <a:buFont typeface="Arial" panose="020B0604020202020204" pitchFamily="34" charset="0"/>
                <a:buChar char="•"/>
              </a:pPr>
              <a:endParaRPr lang="en-US" sz="1200" b="1" dirty="0"/>
            </a:p>
          </p:txBody>
        </p:sp>
        <p:sp>
          <p:nvSpPr>
            <p:cNvPr id="51" name="TextBox 50">
              <a:extLst>
                <a:ext uri="{FF2B5EF4-FFF2-40B4-BE49-F238E27FC236}">
                  <a16:creationId xmlns:a16="http://schemas.microsoft.com/office/drawing/2014/main" id="{4DEEC7DF-84D8-4F2A-8BFA-C178D0561E08}"/>
                </a:ext>
              </a:extLst>
            </p:cNvPr>
            <p:cNvSpPr txBox="1"/>
            <p:nvPr/>
          </p:nvSpPr>
          <p:spPr>
            <a:xfrm>
              <a:off x="5493423" y="2420349"/>
              <a:ext cx="2482772" cy="404179"/>
            </a:xfrm>
            <a:prstGeom prst="rect">
              <a:avLst/>
            </a:prstGeom>
            <a:noFill/>
          </p:spPr>
          <p:txBody>
            <a:bodyPr wrap="square" rtlCol="0">
              <a:spAutoFit/>
            </a:bodyPr>
            <a:lstStyle/>
            <a:p>
              <a:r>
                <a:rPr lang="en-US" sz="1100" b="1" u="sng" dirty="0">
                  <a:solidFill>
                    <a:schemeClr val="tx1">
                      <a:lumMod val="65000"/>
                      <a:lumOff val="35000"/>
                    </a:schemeClr>
                  </a:solidFill>
                </a:rPr>
                <a:t>Innovation advocates:</a:t>
              </a:r>
            </a:p>
            <a:p>
              <a:r>
                <a:rPr lang="en-US" sz="900" i="1" dirty="0">
                  <a:solidFill>
                    <a:schemeClr val="tx1">
                      <a:lumMod val="65000"/>
                      <a:lumOff val="35000"/>
                    </a:schemeClr>
                  </a:solidFill>
                </a:rPr>
                <a:t>(Facilitators/category admins)</a:t>
              </a:r>
            </a:p>
          </p:txBody>
        </p:sp>
        <p:sp>
          <p:nvSpPr>
            <p:cNvPr id="52" name="TextBox 51">
              <a:extLst>
                <a:ext uri="{FF2B5EF4-FFF2-40B4-BE49-F238E27FC236}">
                  <a16:creationId xmlns:a16="http://schemas.microsoft.com/office/drawing/2014/main" id="{B4AF5064-E2DC-45A7-8BDE-CB390D8DF0FB}"/>
                </a:ext>
              </a:extLst>
            </p:cNvPr>
            <p:cNvSpPr txBox="1"/>
            <p:nvPr/>
          </p:nvSpPr>
          <p:spPr>
            <a:xfrm>
              <a:off x="5470473" y="1513562"/>
              <a:ext cx="2505722" cy="461665"/>
            </a:xfrm>
            <a:prstGeom prst="rect">
              <a:avLst/>
            </a:prstGeom>
            <a:noFill/>
          </p:spPr>
          <p:txBody>
            <a:bodyPr wrap="square" rtlCol="0">
              <a:spAutoFit/>
            </a:bodyPr>
            <a:lstStyle/>
            <a:p>
              <a:r>
                <a:rPr lang="en-US" sz="1100" b="1" u="sng" dirty="0">
                  <a:solidFill>
                    <a:schemeClr val="tx1">
                      <a:lumMod val="65000"/>
                      <a:lumOff val="35000"/>
                    </a:schemeClr>
                  </a:solidFill>
                </a:rPr>
                <a:t>Decision makers:</a:t>
              </a:r>
            </a:p>
            <a:p>
              <a:pPr marL="171450" indent="-171450">
                <a:buFont typeface="Arial" panose="020B0604020202020204" pitchFamily="34" charset="0"/>
                <a:buChar char="•"/>
              </a:pPr>
              <a:endParaRPr lang="en-US" sz="1200" b="1" dirty="0"/>
            </a:p>
          </p:txBody>
        </p:sp>
        <p:pic>
          <p:nvPicPr>
            <p:cNvPr id="53" name="Graphic 52" descr="Checklist">
              <a:extLst>
                <a:ext uri="{FF2B5EF4-FFF2-40B4-BE49-F238E27FC236}">
                  <a16:creationId xmlns:a16="http://schemas.microsoft.com/office/drawing/2014/main" id="{E9844CE3-8F9B-4785-891E-C2BFC68676C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156332" y="-855467"/>
              <a:ext cx="457200" cy="455919"/>
            </a:xfrm>
            <a:prstGeom prst="rect">
              <a:avLst/>
            </a:prstGeom>
          </p:spPr>
        </p:pic>
        <p:sp>
          <p:nvSpPr>
            <p:cNvPr id="54" name="TextBox 53">
              <a:extLst>
                <a:ext uri="{FF2B5EF4-FFF2-40B4-BE49-F238E27FC236}">
                  <a16:creationId xmlns:a16="http://schemas.microsoft.com/office/drawing/2014/main" id="{1CCB5637-98B1-41B2-A833-D0A7444C22FE}"/>
                </a:ext>
              </a:extLst>
            </p:cNvPr>
            <p:cNvSpPr txBox="1"/>
            <p:nvPr/>
          </p:nvSpPr>
          <p:spPr>
            <a:xfrm>
              <a:off x="8793419" y="4711078"/>
              <a:ext cx="2506584" cy="559632"/>
            </a:xfrm>
            <a:prstGeom prst="rect">
              <a:avLst/>
            </a:prstGeom>
            <a:noFill/>
          </p:spPr>
          <p:txBody>
            <a:bodyPr wrap="square" rtlCol="0">
              <a:spAutoFit/>
            </a:bodyPr>
            <a:lstStyle/>
            <a:p>
              <a:r>
                <a:rPr lang="en-US" sz="1000" dirty="0">
                  <a:solidFill>
                    <a:schemeClr val="tx1">
                      <a:lumMod val="65000"/>
                      <a:lumOff val="35000"/>
                    </a:schemeClr>
                  </a:solidFill>
                </a:rPr>
                <a:t>Keep track of your results and make sure ideas are followed-up and implemented</a:t>
              </a:r>
            </a:p>
          </p:txBody>
        </p:sp>
        <p:pic>
          <p:nvPicPr>
            <p:cNvPr id="55" name="Graphic 54" descr="Pencil">
              <a:extLst>
                <a:ext uri="{FF2B5EF4-FFF2-40B4-BE49-F238E27FC236}">
                  <a16:creationId xmlns:a16="http://schemas.microsoft.com/office/drawing/2014/main" id="{DB5342F6-A87B-4036-85F2-76CAAD2FF7E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468744" y="4818380"/>
              <a:ext cx="266522" cy="265775"/>
            </a:xfrm>
            <a:prstGeom prst="rect">
              <a:avLst/>
            </a:prstGeom>
          </p:spPr>
        </p:pic>
        <p:pic>
          <p:nvPicPr>
            <p:cNvPr id="56" name="Graphic 55" descr="Help">
              <a:extLst>
                <a:ext uri="{FF2B5EF4-FFF2-40B4-BE49-F238E27FC236}">
                  <a16:creationId xmlns:a16="http://schemas.microsoft.com/office/drawing/2014/main" id="{EEE4AD4E-2B34-4727-8E5B-FBEDD026C8A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68744" y="5235759"/>
              <a:ext cx="265176" cy="264433"/>
            </a:xfrm>
            <a:prstGeom prst="rect">
              <a:avLst/>
            </a:prstGeom>
          </p:spPr>
        </p:pic>
        <p:sp>
          <p:nvSpPr>
            <p:cNvPr id="57" name="Rectangle: Rounded Corners 56">
              <a:extLst>
                <a:ext uri="{FF2B5EF4-FFF2-40B4-BE49-F238E27FC236}">
                  <a16:creationId xmlns:a16="http://schemas.microsoft.com/office/drawing/2014/main" id="{F1AC94BE-1A27-4C64-A5F8-3DA7FB9A0153}"/>
                </a:ext>
              </a:extLst>
            </p:cNvPr>
            <p:cNvSpPr/>
            <p:nvPr/>
          </p:nvSpPr>
          <p:spPr>
            <a:xfrm>
              <a:off x="-638431" y="-404178"/>
              <a:ext cx="2545034" cy="1644216"/>
            </a:xfrm>
            <a:prstGeom prst="roundRect">
              <a:avLst/>
            </a:prstGeom>
            <a:solidFill>
              <a:schemeClr val="accent1">
                <a:alpha val="0"/>
              </a:schemeClr>
            </a:solidFill>
            <a:ln w="254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tx1"/>
                </a:solidFill>
              </a:endParaRPr>
            </a:p>
          </p:txBody>
        </p:sp>
        <p:sp>
          <p:nvSpPr>
            <p:cNvPr id="58" name="Rectangle: Rounded Corners 57">
              <a:extLst>
                <a:ext uri="{FF2B5EF4-FFF2-40B4-BE49-F238E27FC236}">
                  <a16:creationId xmlns:a16="http://schemas.microsoft.com/office/drawing/2014/main" id="{AD0D4507-90B2-492F-B764-CB1E10855C78}"/>
                </a:ext>
              </a:extLst>
            </p:cNvPr>
            <p:cNvSpPr/>
            <p:nvPr/>
          </p:nvSpPr>
          <p:spPr>
            <a:xfrm>
              <a:off x="2373918" y="-404788"/>
              <a:ext cx="2545034" cy="1644216"/>
            </a:xfrm>
            <a:prstGeom prst="roundRect">
              <a:avLst/>
            </a:prstGeom>
            <a:solidFill>
              <a:schemeClr val="accent1">
                <a:alpha val="0"/>
              </a:schemeClr>
            </a:solidFill>
            <a:ln w="254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tx1"/>
                </a:solidFill>
              </a:endParaRPr>
            </a:p>
          </p:txBody>
        </p:sp>
        <p:sp>
          <p:nvSpPr>
            <p:cNvPr id="59" name="TextBox 58">
              <a:extLst>
                <a:ext uri="{FF2B5EF4-FFF2-40B4-BE49-F238E27FC236}">
                  <a16:creationId xmlns:a16="http://schemas.microsoft.com/office/drawing/2014/main" id="{70F22967-32F9-4235-B97F-586585DB4696}"/>
                </a:ext>
              </a:extLst>
            </p:cNvPr>
            <p:cNvSpPr txBox="1"/>
            <p:nvPr/>
          </p:nvSpPr>
          <p:spPr>
            <a:xfrm>
              <a:off x="5582599" y="-158467"/>
              <a:ext cx="2395132" cy="477054"/>
            </a:xfrm>
            <a:prstGeom prst="rect">
              <a:avLst/>
            </a:prstGeom>
            <a:noFill/>
          </p:spPr>
          <p:txBody>
            <a:bodyPr wrap="square" rtlCol="0">
              <a:spAutoFit/>
            </a:bodyPr>
            <a:lstStyle/>
            <a:p>
              <a:r>
                <a:rPr lang="en-US" sz="1050" b="1" u="sng" dirty="0">
                  <a:solidFill>
                    <a:schemeClr val="tx1">
                      <a:lumMod val="65000"/>
                      <a:lumOff val="35000"/>
                    </a:schemeClr>
                  </a:solidFill>
                </a:rPr>
                <a:t>TASKS</a:t>
              </a:r>
              <a:endParaRPr lang="en-US" sz="1100" b="1" u="sng" dirty="0">
                <a:solidFill>
                  <a:schemeClr val="tx1">
                    <a:lumMod val="65000"/>
                    <a:lumOff val="35000"/>
                  </a:schemeClr>
                </a:solidFill>
              </a:endParaRPr>
            </a:p>
            <a:p>
              <a:pPr marL="285750" indent="-285750">
                <a:buFont typeface="Arial" panose="020B0604020202020204" pitchFamily="34" charset="0"/>
                <a:buChar char="•"/>
              </a:pPr>
              <a:endParaRPr lang="en-US" sz="1400" b="1" dirty="0"/>
            </a:p>
          </p:txBody>
        </p:sp>
        <p:cxnSp>
          <p:nvCxnSpPr>
            <p:cNvPr id="60" name="Straight Connector 59">
              <a:extLst>
                <a:ext uri="{FF2B5EF4-FFF2-40B4-BE49-F238E27FC236}">
                  <a16:creationId xmlns:a16="http://schemas.microsoft.com/office/drawing/2014/main" id="{4F2CB5E0-F474-4533-B76F-3AF88AAB14B8}"/>
                </a:ext>
              </a:extLst>
            </p:cNvPr>
            <p:cNvCxnSpPr>
              <a:cxnSpLocks/>
            </p:cNvCxnSpPr>
            <p:nvPr/>
          </p:nvCxnSpPr>
          <p:spPr>
            <a:xfrm>
              <a:off x="-897145" y="2408614"/>
              <a:ext cx="6078800" cy="202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81566A4C-B432-476B-96A8-BCF297C0E14A}"/>
                </a:ext>
              </a:extLst>
            </p:cNvPr>
            <p:cNvSpPr/>
            <p:nvPr/>
          </p:nvSpPr>
          <p:spPr>
            <a:xfrm>
              <a:off x="-897306" y="-972457"/>
              <a:ext cx="12143232" cy="691640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2" name="TextBox 61">
              <a:extLst>
                <a:ext uri="{FF2B5EF4-FFF2-40B4-BE49-F238E27FC236}">
                  <a16:creationId xmlns:a16="http://schemas.microsoft.com/office/drawing/2014/main" id="{3255F9F9-6FDC-4799-B28E-F7F56B0CFD8D}"/>
                </a:ext>
              </a:extLst>
            </p:cNvPr>
            <p:cNvSpPr txBox="1"/>
            <p:nvPr/>
          </p:nvSpPr>
          <p:spPr>
            <a:xfrm>
              <a:off x="8776000" y="5220376"/>
              <a:ext cx="2436349" cy="559632"/>
            </a:xfrm>
            <a:prstGeom prst="rect">
              <a:avLst/>
            </a:prstGeom>
            <a:noFill/>
          </p:spPr>
          <p:txBody>
            <a:bodyPr wrap="square" rtlCol="0">
              <a:spAutoFit/>
            </a:bodyPr>
            <a:lstStyle/>
            <a:p>
              <a:r>
                <a:rPr lang="en-US" sz="1000" dirty="0">
                  <a:solidFill>
                    <a:schemeClr val="tx1">
                      <a:lumMod val="65000"/>
                      <a:lumOff val="35000"/>
                    </a:schemeClr>
                  </a:solidFill>
                </a:rPr>
                <a:t>Stop and reflect. How are things going? Where are the current bottlenecks?</a:t>
              </a:r>
            </a:p>
          </p:txBody>
        </p:sp>
      </p:grpSp>
      <p:pic>
        <p:nvPicPr>
          <p:cNvPr id="63" name="Picture 62">
            <a:extLst>
              <a:ext uri="{FF2B5EF4-FFF2-40B4-BE49-F238E27FC236}">
                <a16:creationId xmlns:a16="http://schemas.microsoft.com/office/drawing/2014/main" id="{A8E96E88-E5D7-492C-8427-1A9A2AD3C09E}"/>
              </a:ext>
            </a:extLst>
          </p:cNvPr>
          <p:cNvPicPr>
            <a:picLocks noChangeAspect="1"/>
          </p:cNvPicPr>
          <p:nvPr/>
        </p:nvPicPr>
        <p:blipFill>
          <a:blip r:embed="rId19"/>
          <a:stretch>
            <a:fillRect/>
          </a:stretch>
        </p:blipFill>
        <p:spPr>
          <a:xfrm>
            <a:off x="10052098" y="5056664"/>
            <a:ext cx="1268911" cy="453424"/>
          </a:xfrm>
          <a:prstGeom prst="rect">
            <a:avLst/>
          </a:prstGeom>
        </p:spPr>
      </p:pic>
    </p:spTree>
    <p:extLst>
      <p:ext uri="{BB962C8B-B14F-4D97-AF65-F5344CB8AC3E}">
        <p14:creationId xmlns:p14="http://schemas.microsoft.com/office/powerpoint/2010/main" val="3941378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pPr>
              <a:lnSpc>
                <a:spcPct val="120000"/>
              </a:lnSpc>
            </a:pPr>
            <a:r>
              <a:rPr lang="en-US" dirty="0"/>
              <a:t>5. INFOGRAPHICS</a:t>
            </a:r>
          </a:p>
        </p:txBody>
      </p:sp>
    </p:spTree>
    <p:extLst>
      <p:ext uri="{BB962C8B-B14F-4D97-AF65-F5344CB8AC3E}">
        <p14:creationId xmlns:p14="http://schemas.microsoft.com/office/powerpoint/2010/main" val="40698980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913051" y="505167"/>
            <a:ext cx="9972947" cy="407987"/>
          </a:xfrm>
        </p:spPr>
        <p:txBody>
          <a:bodyPr/>
          <a:lstStyle/>
          <a:p>
            <a:r>
              <a:rPr lang="en-US" sz="2400" dirty="0">
                <a:solidFill>
                  <a:schemeClr val="tx1"/>
                </a:solidFill>
              </a:rPr>
              <a:t>4.1 Infographic: How to Measure Innovation?</a:t>
            </a:r>
          </a:p>
        </p:txBody>
      </p:sp>
      <p:sp>
        <p:nvSpPr>
          <p:cNvPr id="5" name="Rectangle 4">
            <a:extLst>
              <a:ext uri="{FF2B5EF4-FFF2-40B4-BE49-F238E27FC236}">
                <a16:creationId xmlns:a16="http://schemas.microsoft.com/office/drawing/2014/main" id="{7D2D82CF-D538-4646-9AEA-6E3A8FDCC475}"/>
              </a:ext>
            </a:extLst>
          </p:cNvPr>
          <p:cNvSpPr/>
          <p:nvPr/>
        </p:nvSpPr>
        <p:spPr>
          <a:xfrm>
            <a:off x="6384032" y="2382706"/>
            <a:ext cx="5453059" cy="1815882"/>
          </a:xfrm>
          <a:prstGeom prst="rect">
            <a:avLst/>
          </a:prstGeom>
        </p:spPr>
        <p:txBody>
          <a:bodyPr wrap="square">
            <a:spAutoFit/>
          </a:bodyPr>
          <a:lstStyle/>
          <a:p>
            <a:r>
              <a:rPr lang="en-US" sz="1400" b="1" dirty="0">
                <a:solidFill>
                  <a:schemeClr val="tx2"/>
                </a:solidFill>
              </a:rPr>
              <a:t>The Infographic Contains:</a:t>
            </a:r>
            <a:br>
              <a:rPr lang="en-US" sz="1400" b="1" dirty="0">
                <a:solidFill>
                  <a:schemeClr val="tx2"/>
                </a:solidFill>
              </a:rPr>
            </a:br>
            <a:endParaRPr lang="en-US" sz="1400" b="1" dirty="0">
              <a:solidFill>
                <a:schemeClr val="tx2"/>
              </a:solidFill>
            </a:endParaRPr>
          </a:p>
          <a:p>
            <a:pPr marL="285750" indent="-285750">
              <a:buFont typeface="Arial" panose="020B0604020202020204" pitchFamily="34" charset="0"/>
              <a:buChar char="•"/>
            </a:pPr>
            <a:r>
              <a:rPr lang="en-US" sz="1200" b="1" dirty="0">
                <a:solidFill>
                  <a:schemeClr val="tx2"/>
                </a:solidFill>
              </a:rPr>
              <a:t>Interesting data</a:t>
            </a:r>
            <a:r>
              <a:rPr lang="en-US" sz="1200" dirty="0">
                <a:solidFill>
                  <a:schemeClr val="tx2"/>
                </a:solidFill>
              </a:rPr>
              <a:t> about most commonly used innovation KPIs to measure the value of innovation</a:t>
            </a:r>
          </a:p>
          <a:p>
            <a:pPr marL="285750" indent="-285750">
              <a:buFont typeface="Arial" panose="020B0604020202020204" pitchFamily="34" charset="0"/>
              <a:buChar char="•"/>
            </a:pPr>
            <a:r>
              <a:rPr lang="en-US" sz="1200" b="1" dirty="0">
                <a:solidFill>
                  <a:schemeClr val="tx2"/>
                </a:solidFill>
              </a:rPr>
              <a:t>Key categories</a:t>
            </a:r>
            <a:r>
              <a:rPr lang="en-US" sz="1200" dirty="0">
                <a:solidFill>
                  <a:schemeClr val="tx2"/>
                </a:solidFill>
              </a:rPr>
              <a:t> to consider when choosing innovation metrics </a:t>
            </a:r>
          </a:p>
          <a:p>
            <a:pPr marL="285750" indent="-285750">
              <a:buFont typeface="Arial" panose="020B0604020202020204" pitchFamily="34" charset="0"/>
              <a:buChar char="•"/>
            </a:pPr>
            <a:r>
              <a:rPr lang="en-US" sz="1200" b="1" dirty="0">
                <a:solidFill>
                  <a:schemeClr val="tx2"/>
                </a:solidFill>
              </a:rPr>
              <a:t>Concrete examples</a:t>
            </a:r>
            <a:r>
              <a:rPr lang="en-US" sz="1200" dirty="0">
                <a:solidFill>
                  <a:schemeClr val="tx2"/>
                </a:solidFill>
              </a:rPr>
              <a:t> of innovation metrics in each of the key categories</a:t>
            </a:r>
          </a:p>
          <a:p>
            <a:pPr marL="285750" indent="-285750">
              <a:buFont typeface="Arial" panose="020B0604020202020204" pitchFamily="34" charset="0"/>
              <a:buChar char="•"/>
            </a:pPr>
            <a:r>
              <a:rPr lang="en-US" sz="1200" b="1" dirty="0">
                <a:solidFill>
                  <a:schemeClr val="tx2"/>
                </a:solidFill>
              </a:rPr>
              <a:t>Guidance </a:t>
            </a:r>
            <a:r>
              <a:rPr lang="en-US" sz="1200" dirty="0">
                <a:solidFill>
                  <a:schemeClr val="tx2"/>
                </a:solidFill>
              </a:rPr>
              <a:t>on how to get the most out of your innovation KPIs</a:t>
            </a:r>
          </a:p>
          <a:p>
            <a:pPr algn="ctr"/>
            <a:endPar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Picture 3" descr="A picture containing indoor, wall&#10;&#10;Description automatically generated">
            <a:extLst>
              <a:ext uri="{FF2B5EF4-FFF2-40B4-BE49-F238E27FC236}">
                <a16:creationId xmlns:a16="http://schemas.microsoft.com/office/drawing/2014/main" id="{392FBEB6-9500-4C2B-9A0B-6DA731E7CCF6}"/>
              </a:ext>
            </a:extLst>
          </p:cNvPr>
          <p:cNvPicPr>
            <a:picLocks noChangeAspect="1"/>
          </p:cNvPicPr>
          <p:nvPr/>
        </p:nvPicPr>
        <p:blipFill rotWithShape="1">
          <a:blip r:embed="rId2"/>
          <a:srcRect r="5402"/>
          <a:stretch/>
        </p:blipFill>
        <p:spPr>
          <a:xfrm>
            <a:off x="731980" y="1839161"/>
            <a:ext cx="5364020" cy="3179678"/>
          </a:xfrm>
          <a:prstGeom prst="rect">
            <a:avLst/>
          </a:prstGeom>
        </p:spPr>
      </p:pic>
      <p:sp>
        <p:nvSpPr>
          <p:cNvPr id="7" name="Rectangle 6">
            <a:extLst>
              <a:ext uri="{FF2B5EF4-FFF2-40B4-BE49-F238E27FC236}">
                <a16:creationId xmlns:a16="http://schemas.microsoft.com/office/drawing/2014/main" id="{D0297522-8A71-4FE8-A010-C6D54BCF85D0}"/>
              </a:ext>
            </a:extLst>
          </p:cNvPr>
          <p:cNvSpPr/>
          <p:nvPr/>
        </p:nvSpPr>
        <p:spPr>
          <a:xfrm>
            <a:off x="623392" y="6234768"/>
            <a:ext cx="8040216" cy="281103"/>
          </a:xfrm>
          <a:prstGeom prst="rect">
            <a:avLst/>
          </a:prstGeom>
        </p:spPr>
        <p:txBody>
          <a:bodyPr wrap="square">
            <a:spAutoFit/>
          </a:bodyPr>
          <a:lstStyle/>
          <a:p>
            <a:pPr>
              <a:lnSpc>
                <a:spcPct val="120000"/>
              </a:lnSpc>
            </a:pPr>
            <a:r>
              <a:rPr lang="en-US" sz="1050" dirty="0">
                <a:solidFill>
                  <a:schemeClr val="tx2">
                    <a:lumMod val="60000"/>
                    <a:lumOff val="40000"/>
                  </a:schemeClr>
                </a:solidFill>
              </a:rPr>
              <a:t>Read more: </a:t>
            </a:r>
            <a:r>
              <a:rPr lang="en-US" sz="1050" dirty="0">
                <a:hlinkClick r:id="rId3"/>
              </a:rPr>
              <a:t>Measuring Innovation – The Definitive Guide to Innovation Management KPIs</a:t>
            </a:r>
            <a:endParaRPr lang="en-US" sz="1050" dirty="0"/>
          </a:p>
        </p:txBody>
      </p:sp>
    </p:spTree>
    <p:extLst>
      <p:ext uri="{BB962C8B-B14F-4D97-AF65-F5344CB8AC3E}">
        <p14:creationId xmlns:p14="http://schemas.microsoft.com/office/powerpoint/2010/main" val="914536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1109526" y="548680"/>
            <a:ext cx="9972947" cy="407987"/>
          </a:xfrm>
        </p:spPr>
        <p:txBody>
          <a:bodyPr/>
          <a:lstStyle/>
          <a:p>
            <a:r>
              <a:rPr lang="en-US" sz="2400" dirty="0">
                <a:solidFill>
                  <a:schemeClr val="tx1"/>
                </a:solidFill>
              </a:rPr>
              <a:t>4.2 Infographic: 50+ Statistics on Innovation</a:t>
            </a:r>
          </a:p>
        </p:txBody>
      </p:sp>
      <p:sp>
        <p:nvSpPr>
          <p:cNvPr id="5" name="Rectangle 4">
            <a:extLst>
              <a:ext uri="{FF2B5EF4-FFF2-40B4-BE49-F238E27FC236}">
                <a16:creationId xmlns:a16="http://schemas.microsoft.com/office/drawing/2014/main" id="{7D2D82CF-D538-4646-9AEA-6E3A8FDCC475}"/>
              </a:ext>
            </a:extLst>
          </p:cNvPr>
          <p:cNvSpPr/>
          <p:nvPr/>
        </p:nvSpPr>
        <p:spPr>
          <a:xfrm>
            <a:off x="5500459" y="2466737"/>
            <a:ext cx="6480720" cy="2277547"/>
          </a:xfrm>
          <a:prstGeom prst="rect">
            <a:avLst/>
          </a:prstGeom>
        </p:spPr>
        <p:txBody>
          <a:bodyPr wrap="square">
            <a:spAutoFit/>
          </a:bodyPr>
          <a:lstStyle/>
          <a:p>
            <a:r>
              <a:rPr lang="en-US" sz="1400" dirty="0">
                <a:solidFill>
                  <a:schemeClr val="tx2"/>
                </a:solidFill>
              </a:rPr>
              <a:t>The Innovation Statistics infographic contains the most interesting findings from 20+ quantitative studies on innovation.</a:t>
            </a:r>
          </a:p>
          <a:p>
            <a:endParaRPr lang="en-US" sz="1400" dirty="0">
              <a:solidFill>
                <a:schemeClr val="tx2"/>
              </a:solidFill>
            </a:endParaRPr>
          </a:p>
          <a:p>
            <a:r>
              <a:rPr lang="en-US" sz="1400" dirty="0">
                <a:solidFill>
                  <a:schemeClr val="tx2"/>
                </a:solidFill>
              </a:rPr>
              <a:t>The infographic includes:</a:t>
            </a:r>
          </a:p>
          <a:p>
            <a:endParaRPr lang="en-US" sz="1400" b="1" dirty="0">
              <a:solidFill>
                <a:schemeClr val="tx2"/>
              </a:solidFill>
            </a:endParaRPr>
          </a:p>
          <a:p>
            <a:pPr marL="285750" indent="-285750">
              <a:buFont typeface="Arial" panose="020B0604020202020204" pitchFamily="34" charset="0"/>
              <a:buChar char="•"/>
            </a:pPr>
            <a:r>
              <a:rPr lang="en-US" sz="1200" dirty="0">
                <a:solidFill>
                  <a:schemeClr val="tx2"/>
                </a:solidFill>
              </a:rPr>
              <a:t>The </a:t>
            </a:r>
            <a:r>
              <a:rPr lang="en-US" sz="1200" b="1" dirty="0">
                <a:solidFill>
                  <a:schemeClr val="tx2"/>
                </a:solidFill>
              </a:rPr>
              <a:t>strategic</a:t>
            </a:r>
            <a:r>
              <a:rPr lang="en-US" sz="1200" dirty="0">
                <a:solidFill>
                  <a:schemeClr val="tx2"/>
                </a:solidFill>
              </a:rPr>
              <a:t> implications of </a:t>
            </a:r>
            <a:r>
              <a:rPr lang="en-US" sz="1200" b="1" dirty="0">
                <a:solidFill>
                  <a:schemeClr val="tx2"/>
                </a:solidFill>
              </a:rPr>
              <a:t>innovation</a:t>
            </a:r>
            <a:endParaRPr lang="en-US" sz="1200" dirty="0">
              <a:solidFill>
                <a:schemeClr val="tx2"/>
              </a:solidFill>
            </a:endParaRPr>
          </a:p>
          <a:p>
            <a:pPr marL="285750" indent="-285750">
              <a:buFont typeface="Arial" panose="020B0604020202020204" pitchFamily="34" charset="0"/>
              <a:buChar char="•"/>
            </a:pPr>
            <a:r>
              <a:rPr lang="en-US" sz="1200" dirty="0">
                <a:solidFill>
                  <a:schemeClr val="tx2"/>
                </a:solidFill>
              </a:rPr>
              <a:t>Statistics on</a:t>
            </a:r>
            <a:r>
              <a:rPr lang="en-US" sz="1200" b="1" dirty="0">
                <a:solidFill>
                  <a:schemeClr val="tx2"/>
                </a:solidFill>
              </a:rPr>
              <a:t> innovation performance</a:t>
            </a:r>
            <a:endParaRPr lang="en-US" sz="1200" dirty="0">
              <a:solidFill>
                <a:schemeClr val="tx2"/>
              </a:solidFill>
            </a:endParaRPr>
          </a:p>
          <a:p>
            <a:pPr marL="285750" indent="-285750">
              <a:buFont typeface="Arial" panose="020B0604020202020204" pitchFamily="34" charset="0"/>
              <a:buChar char="•"/>
            </a:pPr>
            <a:r>
              <a:rPr lang="en-US" sz="1200" dirty="0">
                <a:solidFill>
                  <a:schemeClr val="tx2"/>
                </a:solidFill>
              </a:rPr>
              <a:t>The most common </a:t>
            </a:r>
            <a:r>
              <a:rPr lang="en-US" sz="1200" b="1" dirty="0">
                <a:solidFill>
                  <a:schemeClr val="tx2"/>
                </a:solidFill>
              </a:rPr>
              <a:t>challenges and obstacles for innovation</a:t>
            </a:r>
            <a:endParaRPr lang="en-US" sz="1200" dirty="0">
              <a:solidFill>
                <a:schemeClr val="tx2"/>
              </a:solidFill>
            </a:endParaRPr>
          </a:p>
          <a:p>
            <a:pPr marL="285750" indent="-285750">
              <a:buFont typeface="Arial" panose="020B0604020202020204" pitchFamily="34" charset="0"/>
              <a:buChar char="•"/>
            </a:pPr>
            <a:r>
              <a:rPr lang="en-US" sz="1200" dirty="0">
                <a:solidFill>
                  <a:schemeClr val="tx2"/>
                </a:solidFill>
              </a:rPr>
              <a:t>Data on the most common</a:t>
            </a:r>
            <a:r>
              <a:rPr lang="en-US" sz="1200" b="1" dirty="0">
                <a:solidFill>
                  <a:schemeClr val="tx2"/>
                </a:solidFill>
              </a:rPr>
              <a:t> innovation metrics </a:t>
            </a:r>
            <a:r>
              <a:rPr lang="en-US" sz="1200" dirty="0">
                <a:solidFill>
                  <a:schemeClr val="tx2"/>
                </a:solidFill>
              </a:rPr>
              <a:t>and their usage</a:t>
            </a:r>
          </a:p>
          <a:p>
            <a:pPr marL="285750" indent="-285750">
              <a:buFont typeface="Arial" panose="020B0604020202020204" pitchFamily="34" charset="0"/>
              <a:buChar char="•"/>
            </a:pPr>
            <a:r>
              <a:rPr lang="en-US" sz="1200" b="1" dirty="0">
                <a:solidFill>
                  <a:schemeClr val="tx2"/>
                </a:solidFill>
              </a:rPr>
              <a:t>7 proven best practices </a:t>
            </a:r>
            <a:r>
              <a:rPr lang="en-US" sz="1200" dirty="0">
                <a:solidFill>
                  <a:schemeClr val="tx2"/>
                </a:solidFill>
              </a:rPr>
              <a:t>for improving your innovation performance</a:t>
            </a:r>
          </a:p>
          <a:p>
            <a:pPr algn="ctr"/>
            <a:endPar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Picture 3" descr="A group of people sitting at a table with a computer&#10;&#10;Description automatically generated">
            <a:extLst>
              <a:ext uri="{FF2B5EF4-FFF2-40B4-BE49-F238E27FC236}">
                <a16:creationId xmlns:a16="http://schemas.microsoft.com/office/drawing/2014/main" id="{A4E7070B-809D-429C-B8CC-39116CF41241}"/>
              </a:ext>
            </a:extLst>
          </p:cNvPr>
          <p:cNvPicPr>
            <a:picLocks noChangeAspect="1"/>
          </p:cNvPicPr>
          <p:nvPr/>
        </p:nvPicPr>
        <p:blipFill>
          <a:blip r:embed="rId2"/>
          <a:stretch>
            <a:fillRect/>
          </a:stretch>
        </p:blipFill>
        <p:spPr>
          <a:xfrm>
            <a:off x="335360" y="1895351"/>
            <a:ext cx="4868415" cy="3067298"/>
          </a:xfrm>
          <a:prstGeom prst="rect">
            <a:avLst/>
          </a:prstGeom>
        </p:spPr>
      </p:pic>
      <p:sp>
        <p:nvSpPr>
          <p:cNvPr id="6" name="Rectangle 5">
            <a:extLst>
              <a:ext uri="{FF2B5EF4-FFF2-40B4-BE49-F238E27FC236}">
                <a16:creationId xmlns:a16="http://schemas.microsoft.com/office/drawing/2014/main" id="{216FAD0A-0F68-4BE6-8EE8-1B83CC2D8AB0}"/>
              </a:ext>
            </a:extLst>
          </p:cNvPr>
          <p:cNvSpPr/>
          <p:nvPr/>
        </p:nvSpPr>
        <p:spPr>
          <a:xfrm>
            <a:off x="335360" y="6228764"/>
            <a:ext cx="8040216" cy="281103"/>
          </a:xfrm>
          <a:prstGeom prst="rect">
            <a:avLst/>
          </a:prstGeom>
        </p:spPr>
        <p:txBody>
          <a:bodyPr wrap="square">
            <a:spAutoFit/>
          </a:bodyPr>
          <a:lstStyle/>
          <a:p>
            <a:pPr>
              <a:lnSpc>
                <a:spcPct val="120000"/>
              </a:lnSpc>
            </a:pPr>
            <a:r>
              <a:rPr lang="en-US" sz="1050" dirty="0">
                <a:solidFill>
                  <a:schemeClr val="tx2">
                    <a:lumMod val="60000"/>
                    <a:lumOff val="40000"/>
                  </a:schemeClr>
                </a:solidFill>
              </a:rPr>
              <a:t>Read more: </a:t>
            </a:r>
            <a:r>
              <a:rPr lang="en-US" sz="1050" dirty="0">
                <a:hlinkClick r:id="rId3"/>
              </a:rPr>
              <a:t>50+ statistics on innovation – What do the numbers tell us?</a:t>
            </a:r>
            <a:endParaRPr lang="en-US" sz="1050" dirty="0"/>
          </a:p>
        </p:txBody>
      </p:sp>
    </p:spTree>
    <p:extLst>
      <p:ext uri="{BB962C8B-B14F-4D97-AF65-F5344CB8AC3E}">
        <p14:creationId xmlns:p14="http://schemas.microsoft.com/office/powerpoint/2010/main" val="35359513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2044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fontScale="25000" lnSpcReduction="20000"/>
          </a:bodyPr>
          <a:lstStyle/>
          <a:p>
            <a:pPr>
              <a:lnSpc>
                <a:spcPct val="120000"/>
              </a:lnSpc>
            </a:pPr>
            <a:r>
              <a:rPr lang="en-US" sz="12800" dirty="0"/>
              <a:t>Types of Innovation – </a:t>
            </a:r>
          </a:p>
          <a:p>
            <a:pPr>
              <a:lnSpc>
                <a:spcPct val="120000"/>
              </a:lnSpc>
            </a:pPr>
            <a:r>
              <a:rPr lang="en-US" sz="12800" dirty="0"/>
              <a:t>Innovation Matrix</a:t>
            </a:r>
            <a:endParaRPr lang="en-US" sz="4800" dirty="0">
              <a:ea typeface="Noto Sans" panose="020B0502040504020204" pitchFamily="34" charset="0"/>
              <a:cs typeface="Noto Sans" panose="020B0502040504020204" pitchFamily="34" charset="0"/>
            </a:endParaRPr>
          </a:p>
          <a:p>
            <a:r>
              <a:rPr lang="en-US" dirty="0"/>
              <a:t> </a:t>
            </a:r>
          </a:p>
        </p:txBody>
      </p:sp>
    </p:spTree>
    <p:extLst>
      <p:ext uri="{BB962C8B-B14F-4D97-AF65-F5344CB8AC3E}">
        <p14:creationId xmlns:p14="http://schemas.microsoft.com/office/powerpoint/2010/main" val="267692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plant&#10;&#10;Description automatically generated">
            <a:extLst>
              <a:ext uri="{FF2B5EF4-FFF2-40B4-BE49-F238E27FC236}">
                <a16:creationId xmlns:a16="http://schemas.microsoft.com/office/drawing/2014/main" id="{482C8251-8315-4133-96FB-241EF50B1D9B}"/>
              </a:ext>
            </a:extLst>
          </p:cNvPr>
          <p:cNvPicPr>
            <a:picLocks noChangeAspect="1"/>
          </p:cNvPicPr>
          <p:nvPr/>
        </p:nvPicPr>
        <p:blipFill>
          <a:blip r:embed="rId3"/>
          <a:stretch>
            <a:fillRect/>
          </a:stretch>
        </p:blipFill>
        <p:spPr>
          <a:xfrm>
            <a:off x="7392144" y="0"/>
            <a:ext cx="4799856" cy="6858000"/>
          </a:xfrm>
          <a:prstGeom prst="rect">
            <a:avLst/>
          </a:prstGeom>
        </p:spPr>
      </p:pic>
      <p:sp>
        <p:nvSpPr>
          <p:cNvPr id="2" name="Title 1">
            <a:extLst>
              <a:ext uri="{FF2B5EF4-FFF2-40B4-BE49-F238E27FC236}">
                <a16:creationId xmlns:a16="http://schemas.microsoft.com/office/drawing/2014/main" id="{01454FAD-DA44-465C-AB2C-E941FB2BEE87}"/>
              </a:ext>
            </a:extLst>
          </p:cNvPr>
          <p:cNvSpPr>
            <a:spLocks noGrp="1"/>
          </p:cNvSpPr>
          <p:nvPr>
            <p:ph type="title"/>
          </p:nvPr>
        </p:nvSpPr>
        <p:spPr>
          <a:xfrm>
            <a:off x="550952" y="589097"/>
            <a:ext cx="6176448" cy="1327735"/>
          </a:xfrm>
        </p:spPr>
        <p:txBody>
          <a:bodyPr>
            <a:normAutofit/>
          </a:bodyPr>
          <a:lstStyle/>
          <a:p>
            <a:r>
              <a:rPr lang="fi-FI" sz="2400" dirty="0"/>
              <a:t>Types of Innovation</a:t>
            </a:r>
            <a:endParaRPr lang="en-FI" sz="2400" dirty="0"/>
          </a:p>
        </p:txBody>
      </p:sp>
      <p:sp>
        <p:nvSpPr>
          <p:cNvPr id="4" name="Text Placeholder 3">
            <a:extLst>
              <a:ext uri="{FF2B5EF4-FFF2-40B4-BE49-F238E27FC236}">
                <a16:creationId xmlns:a16="http://schemas.microsoft.com/office/drawing/2014/main" id="{D211A19E-AC05-4C7B-8343-AEBAB4C0D2AA}"/>
              </a:ext>
            </a:extLst>
          </p:cNvPr>
          <p:cNvSpPr>
            <a:spLocks noGrp="1"/>
          </p:cNvSpPr>
          <p:nvPr>
            <p:ph type="body" sz="half" idx="2"/>
          </p:nvPr>
        </p:nvSpPr>
        <p:spPr>
          <a:xfrm>
            <a:off x="550952" y="1916832"/>
            <a:ext cx="6176448" cy="3888432"/>
          </a:xfrm>
        </p:spPr>
        <p:txBody>
          <a:bodyPr>
            <a:normAutofit/>
          </a:bodyPr>
          <a:lstStyle/>
          <a:p>
            <a:r>
              <a:rPr lang="en-US" sz="1400" b="0" dirty="0"/>
              <a:t>There’s not only one way to innovate, and there are several different types of innovation for an organization to pursue.</a:t>
            </a:r>
          </a:p>
          <a:p>
            <a:br>
              <a:rPr lang="en-US" sz="1400" b="0" dirty="0"/>
            </a:br>
            <a:r>
              <a:rPr lang="fi-FI" sz="1400" b="0" dirty="0"/>
              <a:t>Often, organizations want to include different types of innovations in their innovation portfolio to manage risk and improve their chances to succeed in different areas of their business.</a:t>
            </a:r>
            <a:br>
              <a:rPr lang="fi-FI" sz="1400" b="0" dirty="0"/>
            </a:br>
            <a:br>
              <a:rPr lang="fi-FI" sz="1400" b="0" dirty="0"/>
            </a:br>
            <a:r>
              <a:rPr lang="fi-FI" sz="1400" b="0" dirty="0"/>
              <a:t>For the long-term success, it’s important to allocate enough resources for different types of innovations because you often cannot know in advance which ideas will be successful.</a:t>
            </a:r>
            <a:br>
              <a:rPr lang="fi-FI" sz="1400" b="0" dirty="0"/>
            </a:br>
            <a:br>
              <a:rPr lang="fi-FI" sz="1400" b="0" dirty="0"/>
            </a:br>
            <a:r>
              <a:rPr lang="fi-FI" sz="1400" b="0" dirty="0"/>
              <a:t>Here we’ve </a:t>
            </a:r>
            <a:r>
              <a:rPr lang="en-US" sz="1400" b="0" dirty="0"/>
              <a:t>combined some of the most common terms that are used to classify different types of innovation.</a:t>
            </a:r>
            <a:endParaRPr lang="fi-FI" sz="1400" b="0" dirty="0"/>
          </a:p>
        </p:txBody>
      </p:sp>
      <p:pic>
        <p:nvPicPr>
          <p:cNvPr id="9" name="Picture 8">
            <a:extLst>
              <a:ext uri="{FF2B5EF4-FFF2-40B4-BE49-F238E27FC236}">
                <a16:creationId xmlns:a16="http://schemas.microsoft.com/office/drawing/2014/main" id="{0A4D0CAD-2769-4E8A-B7B1-A0166B997914}"/>
              </a:ext>
            </a:extLst>
          </p:cNvPr>
          <p:cNvPicPr>
            <a:picLocks noChangeAspect="1"/>
          </p:cNvPicPr>
          <p:nvPr/>
        </p:nvPicPr>
        <p:blipFill>
          <a:blip r:embed="rId4"/>
          <a:stretch>
            <a:fillRect/>
          </a:stretch>
        </p:blipFill>
        <p:spPr>
          <a:xfrm>
            <a:off x="10416480" y="6220342"/>
            <a:ext cx="1368152" cy="488886"/>
          </a:xfrm>
          <a:prstGeom prst="rect">
            <a:avLst/>
          </a:prstGeom>
        </p:spPr>
      </p:pic>
    </p:spTree>
    <p:extLst>
      <p:ext uri="{BB962C8B-B14F-4D97-AF65-F5344CB8AC3E}">
        <p14:creationId xmlns:p14="http://schemas.microsoft.com/office/powerpoint/2010/main" val="1266359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C4A8D-E63D-A74D-BC0D-8EC221C8D665}"/>
              </a:ext>
            </a:extLst>
          </p:cNvPr>
          <p:cNvSpPr>
            <a:spLocks noGrp="1"/>
          </p:cNvSpPr>
          <p:nvPr>
            <p:ph type="body" sz="quarter" idx="10"/>
          </p:nvPr>
        </p:nvSpPr>
        <p:spPr>
          <a:xfrm>
            <a:off x="983432" y="512116"/>
            <a:ext cx="9972947" cy="407987"/>
          </a:xfrm>
        </p:spPr>
        <p:txBody>
          <a:bodyPr/>
          <a:lstStyle/>
          <a:p>
            <a:r>
              <a:rPr lang="en-US" sz="2400" dirty="0">
                <a:solidFill>
                  <a:schemeClr val="tx1"/>
                </a:solidFill>
              </a:rPr>
              <a:t>Types of innovation</a:t>
            </a:r>
          </a:p>
        </p:txBody>
      </p:sp>
      <p:sp>
        <p:nvSpPr>
          <p:cNvPr id="20" name="Rectangle 19">
            <a:extLst>
              <a:ext uri="{FF2B5EF4-FFF2-40B4-BE49-F238E27FC236}">
                <a16:creationId xmlns:a16="http://schemas.microsoft.com/office/drawing/2014/main" id="{66ADF1E9-3C1D-4C09-95E7-E9EE07CBA869}"/>
              </a:ext>
            </a:extLst>
          </p:cNvPr>
          <p:cNvSpPr/>
          <p:nvPr/>
        </p:nvSpPr>
        <p:spPr>
          <a:xfrm>
            <a:off x="767408" y="6253820"/>
            <a:ext cx="6096000" cy="253916"/>
          </a:xfrm>
          <a:prstGeom prst="rect">
            <a:avLst/>
          </a:prstGeom>
        </p:spPr>
        <p:txBody>
          <a:bodyPr>
            <a:spAutoFit/>
          </a:bodyPr>
          <a:lstStyle/>
          <a:p>
            <a:r>
              <a:rPr lang="en-US" sz="1050"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Read more:</a:t>
            </a:r>
            <a:r>
              <a:rPr lang="en-US" sz="1050" dirty="0">
                <a:solidFill>
                  <a:schemeClr val="bg2">
                    <a:lumMod val="50000"/>
                  </a:schemeClr>
                </a:solidFill>
                <a:latin typeface="Noto Sans" panose="020B0502040504020204" pitchFamily="34" charset="0"/>
                <a:ea typeface="Noto Sans" panose="020B0502040504020204" pitchFamily="34" charset="0"/>
                <a:cs typeface="Noto Sans" panose="020B0502040504020204" pitchFamily="34" charset="0"/>
              </a:rPr>
              <a:t> </a:t>
            </a:r>
            <a:r>
              <a:rPr lang="en-US" sz="1050" dirty="0">
                <a:solidFill>
                  <a:schemeClr val="accent1"/>
                </a:solidFill>
                <a:latin typeface="Noto Sans" panose="020B0502040504020204" pitchFamily="34" charset="0"/>
                <a:ea typeface="Noto Sans" panose="020B0502040504020204" pitchFamily="34" charset="0"/>
                <a:cs typeface="Noto Sans" panose="020B0502040504020204" pitchFamily="34" charset="0"/>
                <a:hlinkClick r:id="rId3">
                  <a:extLst>
                    <a:ext uri="{A12FA001-AC4F-418D-AE19-62706E023703}">
                      <ahyp:hlinkClr xmlns:ahyp="http://schemas.microsoft.com/office/drawing/2018/hyperlinkcolor" val="tx"/>
                    </a:ext>
                  </a:extLst>
                </a:hlinkClick>
              </a:rPr>
              <a:t>Key Innovation Management Models and Theories – Types of Innovation</a:t>
            </a:r>
            <a:endParaRPr lang="en-US" sz="105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grpSp>
        <p:nvGrpSpPr>
          <p:cNvPr id="21" name="Group 20">
            <a:extLst>
              <a:ext uri="{FF2B5EF4-FFF2-40B4-BE49-F238E27FC236}">
                <a16:creationId xmlns:a16="http://schemas.microsoft.com/office/drawing/2014/main" id="{9674E53B-38C4-44D9-9004-7424535DA5A9}"/>
              </a:ext>
            </a:extLst>
          </p:cNvPr>
          <p:cNvGrpSpPr/>
          <p:nvPr/>
        </p:nvGrpSpPr>
        <p:grpSpPr>
          <a:xfrm>
            <a:off x="1026113" y="1322654"/>
            <a:ext cx="4982458" cy="4537653"/>
            <a:chOff x="1142972" y="1452560"/>
            <a:chExt cx="4982458" cy="4537653"/>
          </a:xfrm>
        </p:grpSpPr>
        <p:grpSp>
          <p:nvGrpSpPr>
            <p:cNvPr id="22" name="Group 21">
              <a:extLst>
                <a:ext uri="{FF2B5EF4-FFF2-40B4-BE49-F238E27FC236}">
                  <a16:creationId xmlns:a16="http://schemas.microsoft.com/office/drawing/2014/main" id="{4ADDA8E5-3234-4AFC-B86E-EB0E391A5CDF}"/>
                </a:ext>
              </a:extLst>
            </p:cNvPr>
            <p:cNvGrpSpPr/>
            <p:nvPr/>
          </p:nvGrpSpPr>
          <p:grpSpPr>
            <a:xfrm>
              <a:off x="1801079" y="1452560"/>
              <a:ext cx="4324351" cy="3952878"/>
              <a:chOff x="1771649" y="1871660"/>
              <a:chExt cx="4324351" cy="3952878"/>
            </a:xfrm>
          </p:grpSpPr>
          <p:grpSp>
            <p:nvGrpSpPr>
              <p:cNvPr id="29" name="Group 28">
                <a:extLst>
                  <a:ext uri="{FF2B5EF4-FFF2-40B4-BE49-F238E27FC236}">
                    <a16:creationId xmlns:a16="http://schemas.microsoft.com/office/drawing/2014/main" id="{D026167C-2D2E-4940-8A07-14EAB4303743}"/>
                  </a:ext>
                </a:extLst>
              </p:cNvPr>
              <p:cNvGrpSpPr/>
              <p:nvPr/>
            </p:nvGrpSpPr>
            <p:grpSpPr>
              <a:xfrm>
                <a:off x="1771649" y="1871660"/>
                <a:ext cx="4324351" cy="3952878"/>
                <a:chOff x="3781423" y="1504949"/>
                <a:chExt cx="4324351" cy="3952878"/>
              </a:xfrm>
              <a:solidFill>
                <a:srgbClr val="23A6F0"/>
              </a:solidFill>
            </p:grpSpPr>
            <p:sp>
              <p:nvSpPr>
                <p:cNvPr id="34" name="Rectangle 33">
                  <a:extLst>
                    <a:ext uri="{FF2B5EF4-FFF2-40B4-BE49-F238E27FC236}">
                      <a16:creationId xmlns:a16="http://schemas.microsoft.com/office/drawing/2014/main" id="{A1886B53-9EF7-407F-AD60-C385D8B61FFA}"/>
                    </a:ext>
                  </a:extLst>
                </p:cNvPr>
                <p:cNvSpPr/>
                <p:nvPr/>
              </p:nvSpPr>
              <p:spPr>
                <a:xfrm>
                  <a:off x="3781423" y="1504949"/>
                  <a:ext cx="2105025" cy="19240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35" name="Rectangle 34">
                  <a:extLst>
                    <a:ext uri="{FF2B5EF4-FFF2-40B4-BE49-F238E27FC236}">
                      <a16:creationId xmlns:a16="http://schemas.microsoft.com/office/drawing/2014/main" id="{13BA8204-773C-455E-8472-03E60E9C0D0F}"/>
                    </a:ext>
                  </a:extLst>
                </p:cNvPr>
                <p:cNvSpPr/>
                <p:nvPr/>
              </p:nvSpPr>
              <p:spPr>
                <a:xfrm>
                  <a:off x="3781424" y="3533776"/>
                  <a:ext cx="2105025" cy="1924050"/>
                </a:xfrm>
                <a:prstGeom prst="rect">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36" name="Rectangle 35">
                  <a:extLst>
                    <a:ext uri="{FF2B5EF4-FFF2-40B4-BE49-F238E27FC236}">
                      <a16:creationId xmlns:a16="http://schemas.microsoft.com/office/drawing/2014/main" id="{BCFF16C9-CF4D-4806-BD4E-72060D4ED142}"/>
                    </a:ext>
                  </a:extLst>
                </p:cNvPr>
                <p:cNvSpPr/>
                <p:nvPr/>
              </p:nvSpPr>
              <p:spPr>
                <a:xfrm>
                  <a:off x="6000748" y="3533776"/>
                  <a:ext cx="2105025" cy="1924051"/>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37" name="Rectangle 36">
                  <a:extLst>
                    <a:ext uri="{FF2B5EF4-FFF2-40B4-BE49-F238E27FC236}">
                      <a16:creationId xmlns:a16="http://schemas.microsoft.com/office/drawing/2014/main" id="{01F22BA3-67AF-42B6-BE67-02D6385DEA6A}"/>
                    </a:ext>
                  </a:extLst>
                </p:cNvPr>
                <p:cNvSpPr/>
                <p:nvPr/>
              </p:nvSpPr>
              <p:spPr>
                <a:xfrm>
                  <a:off x="6000749" y="1504950"/>
                  <a:ext cx="2105025" cy="1924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grpSp>
          <p:sp>
            <p:nvSpPr>
              <p:cNvPr id="30" name="Rectangle 29">
                <a:extLst>
                  <a:ext uri="{FF2B5EF4-FFF2-40B4-BE49-F238E27FC236}">
                    <a16:creationId xmlns:a16="http://schemas.microsoft.com/office/drawing/2014/main" id="{A86FB284-B0D3-4CDA-AD75-D1BC900C5F2C}"/>
                  </a:ext>
                </a:extLst>
              </p:cNvPr>
              <p:cNvSpPr/>
              <p:nvPr/>
            </p:nvSpPr>
            <p:spPr>
              <a:xfrm>
                <a:off x="2152338" y="4521620"/>
                <a:ext cx="1343637" cy="523220"/>
              </a:xfrm>
              <a:prstGeom prst="rect">
                <a:avLst/>
              </a:prstGeom>
            </p:spPr>
            <p:txBody>
              <a:bodyPr wrap="none">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Incremental </a:t>
                </a:r>
              </a:p>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Innovation</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1" name="Rectangle 30">
                <a:extLst>
                  <a:ext uri="{FF2B5EF4-FFF2-40B4-BE49-F238E27FC236}">
                    <a16:creationId xmlns:a16="http://schemas.microsoft.com/office/drawing/2014/main" id="{37569654-208E-4134-BDA8-1A5B208F300C}"/>
                  </a:ext>
                </a:extLst>
              </p:cNvPr>
              <p:cNvSpPr/>
              <p:nvPr/>
            </p:nvSpPr>
            <p:spPr>
              <a:xfrm>
                <a:off x="2236904" y="2521613"/>
                <a:ext cx="1176924" cy="523220"/>
              </a:xfrm>
              <a:prstGeom prst="rect">
                <a:avLst/>
              </a:prstGeom>
            </p:spPr>
            <p:txBody>
              <a:bodyPr wrap="none">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Radical </a:t>
                </a:r>
              </a:p>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Innovation</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2" name="Rectangle 31">
                <a:extLst>
                  <a:ext uri="{FF2B5EF4-FFF2-40B4-BE49-F238E27FC236}">
                    <a16:creationId xmlns:a16="http://schemas.microsoft.com/office/drawing/2014/main" id="{3A4B5192-0423-4C03-A3DA-C311EE63C9B6}"/>
                  </a:ext>
                </a:extLst>
              </p:cNvPr>
              <p:cNvSpPr/>
              <p:nvPr/>
            </p:nvSpPr>
            <p:spPr>
              <a:xfrm>
                <a:off x="4455022" y="4521620"/>
                <a:ext cx="1176924" cy="523220"/>
              </a:xfrm>
              <a:prstGeom prst="rect">
                <a:avLst/>
              </a:prstGeom>
            </p:spPr>
            <p:txBody>
              <a:bodyPr wrap="none">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Disruptive</a:t>
                </a:r>
              </a:p>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Innovation</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3" name="Rectangle 32">
                <a:extLst>
                  <a:ext uri="{FF2B5EF4-FFF2-40B4-BE49-F238E27FC236}">
                    <a16:creationId xmlns:a16="http://schemas.microsoft.com/office/drawing/2014/main" id="{79A44D3F-733B-4D24-AE1D-409E169D47DE}"/>
                  </a:ext>
                </a:extLst>
              </p:cNvPr>
              <p:cNvSpPr/>
              <p:nvPr/>
            </p:nvSpPr>
            <p:spPr>
              <a:xfrm>
                <a:off x="4455022" y="2521613"/>
                <a:ext cx="1176924" cy="523220"/>
              </a:xfrm>
              <a:prstGeom prst="rect">
                <a:avLst/>
              </a:prstGeom>
            </p:spPr>
            <p:txBody>
              <a:bodyPr wrap="square">
                <a:spAutoFit/>
              </a:bodyPr>
              <a:lstStyle/>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Sustaining</a:t>
                </a:r>
              </a:p>
              <a:p>
                <a:pPr algn="ctr"/>
                <a:r>
                  <a:rPr lang="fi-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Innovation</a:t>
                </a:r>
                <a:endParaRPr lang="en-FI" sz="14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sp>
          <p:nvSpPr>
            <p:cNvPr id="23" name="TextBox 22">
              <a:extLst>
                <a:ext uri="{FF2B5EF4-FFF2-40B4-BE49-F238E27FC236}">
                  <a16:creationId xmlns:a16="http://schemas.microsoft.com/office/drawing/2014/main" id="{3A8A4D59-51C5-4EE9-8BBC-A160814639D3}"/>
                </a:ext>
              </a:extLst>
            </p:cNvPr>
            <p:cNvSpPr txBox="1"/>
            <p:nvPr/>
          </p:nvSpPr>
          <p:spPr>
            <a:xfrm>
              <a:off x="2856784" y="5682436"/>
              <a:ext cx="2098651" cy="307777"/>
            </a:xfrm>
            <a:prstGeom prst="rect">
              <a:avLst/>
            </a:prstGeom>
            <a:noFill/>
          </p:spPr>
          <p:txBody>
            <a:bodyPr wrap="none" rtlCol="0">
              <a:spAutoFit/>
            </a:bodyPr>
            <a:lstStyle/>
            <a:p>
              <a:pPr algn="ctr"/>
              <a:r>
                <a:rPr lang="fi-FI"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DOMAIN DEFINITION</a:t>
              </a:r>
            </a:p>
          </p:txBody>
        </p:sp>
        <p:sp>
          <p:nvSpPr>
            <p:cNvPr id="24" name="TextBox 23">
              <a:extLst>
                <a:ext uri="{FF2B5EF4-FFF2-40B4-BE49-F238E27FC236}">
                  <a16:creationId xmlns:a16="http://schemas.microsoft.com/office/drawing/2014/main" id="{BEA4B75B-717A-4F7E-9F40-1B9CCF3CCB33}"/>
                </a:ext>
              </a:extLst>
            </p:cNvPr>
            <p:cNvSpPr txBox="1"/>
            <p:nvPr/>
          </p:nvSpPr>
          <p:spPr>
            <a:xfrm rot="16200000">
              <a:off x="80180" y="3259722"/>
              <a:ext cx="2464137" cy="338554"/>
            </a:xfrm>
            <a:prstGeom prst="rect">
              <a:avLst/>
            </a:prstGeom>
            <a:noFill/>
          </p:spPr>
          <p:txBody>
            <a:bodyPr wrap="none" rtlCol="0">
              <a:spAutoFit/>
            </a:bodyPr>
            <a:lstStyle/>
            <a:p>
              <a:pPr algn="ctr"/>
              <a:r>
                <a:rPr lang="fi-FI" sz="16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PROBLEM DEFINITION</a:t>
              </a:r>
              <a:endParaRPr lang="en-FI" sz="16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5" name="Rectangle 24">
              <a:extLst>
                <a:ext uri="{FF2B5EF4-FFF2-40B4-BE49-F238E27FC236}">
                  <a16:creationId xmlns:a16="http://schemas.microsoft.com/office/drawing/2014/main" id="{2C1E90C9-3930-4B07-9926-E95BE18F658D}"/>
                </a:ext>
              </a:extLst>
            </p:cNvPr>
            <p:cNvSpPr/>
            <p:nvPr/>
          </p:nvSpPr>
          <p:spPr>
            <a:xfrm>
              <a:off x="4493268" y="5405437"/>
              <a:ext cx="1159292" cy="276999"/>
            </a:xfrm>
            <a:prstGeom prst="rect">
              <a:avLst/>
            </a:prstGeom>
          </p:spPr>
          <p:txBody>
            <a:bodyPr wrap="none">
              <a:spAutoFit/>
            </a:bodyPr>
            <a:lstStyle/>
            <a:p>
              <a:r>
                <a:rPr lang="fi-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Well Defined</a:t>
              </a:r>
              <a:endParaRPr lang="en-FI" sz="1200" dirty="0">
                <a:solidFill>
                  <a:schemeClr val="tx2">
                    <a:lumMod val="60000"/>
                    <a:lumOff val="40000"/>
                  </a:schemeClr>
                </a:solidFill>
              </a:endParaRPr>
            </a:p>
          </p:txBody>
        </p:sp>
        <p:sp>
          <p:nvSpPr>
            <p:cNvPr id="26" name="Rectangle 25">
              <a:extLst>
                <a:ext uri="{FF2B5EF4-FFF2-40B4-BE49-F238E27FC236}">
                  <a16:creationId xmlns:a16="http://schemas.microsoft.com/office/drawing/2014/main" id="{0B7CBC95-ACC4-4D16-91C3-9E3C2FF1F854}"/>
                </a:ext>
              </a:extLst>
            </p:cNvPr>
            <p:cNvSpPr/>
            <p:nvPr/>
          </p:nvSpPr>
          <p:spPr>
            <a:xfrm>
              <a:off x="2110437" y="5405437"/>
              <a:ext cx="1486304" cy="276999"/>
            </a:xfrm>
            <a:prstGeom prst="rect">
              <a:avLst/>
            </a:prstGeom>
          </p:spPr>
          <p:txBody>
            <a:bodyPr wrap="none">
              <a:spAutoFit/>
            </a:bodyPr>
            <a:lstStyle/>
            <a:p>
              <a:r>
                <a:rPr lang="fi-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Not Well Defined</a:t>
              </a:r>
              <a:endParaRPr lang="en-FI" sz="1200" dirty="0">
                <a:solidFill>
                  <a:schemeClr val="tx2">
                    <a:lumMod val="60000"/>
                    <a:lumOff val="40000"/>
                  </a:schemeClr>
                </a:solidFill>
              </a:endParaRPr>
            </a:p>
          </p:txBody>
        </p:sp>
        <p:sp>
          <p:nvSpPr>
            <p:cNvPr id="27" name="Rectangle 26">
              <a:extLst>
                <a:ext uri="{FF2B5EF4-FFF2-40B4-BE49-F238E27FC236}">
                  <a16:creationId xmlns:a16="http://schemas.microsoft.com/office/drawing/2014/main" id="{BC729C91-B32C-4A6A-A97E-7BC4F4BACCF6}"/>
                </a:ext>
              </a:extLst>
            </p:cNvPr>
            <p:cNvSpPr/>
            <p:nvPr/>
          </p:nvSpPr>
          <p:spPr>
            <a:xfrm rot="16200000">
              <a:off x="919423" y="4225631"/>
              <a:ext cx="1486304" cy="276999"/>
            </a:xfrm>
            <a:prstGeom prst="rect">
              <a:avLst/>
            </a:prstGeom>
          </p:spPr>
          <p:txBody>
            <a:bodyPr wrap="none">
              <a:spAutoFit/>
            </a:bodyPr>
            <a:lstStyle/>
            <a:p>
              <a:r>
                <a:rPr lang="fi-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Not Well Defined</a:t>
              </a:r>
              <a:endParaRPr lang="en-FI" sz="1200" dirty="0">
                <a:solidFill>
                  <a:schemeClr val="tx2">
                    <a:lumMod val="60000"/>
                    <a:lumOff val="40000"/>
                  </a:schemeClr>
                </a:solidFill>
              </a:endParaRPr>
            </a:p>
          </p:txBody>
        </p:sp>
        <p:sp>
          <p:nvSpPr>
            <p:cNvPr id="28" name="Rectangle 27">
              <a:extLst>
                <a:ext uri="{FF2B5EF4-FFF2-40B4-BE49-F238E27FC236}">
                  <a16:creationId xmlns:a16="http://schemas.microsoft.com/office/drawing/2014/main" id="{AB1F2004-1D5F-4738-8F6D-2E1086419700}"/>
                </a:ext>
              </a:extLst>
            </p:cNvPr>
            <p:cNvSpPr/>
            <p:nvPr/>
          </p:nvSpPr>
          <p:spPr>
            <a:xfrm rot="16200000">
              <a:off x="1082930" y="2276086"/>
              <a:ext cx="1159292" cy="276999"/>
            </a:xfrm>
            <a:prstGeom prst="rect">
              <a:avLst/>
            </a:prstGeom>
          </p:spPr>
          <p:txBody>
            <a:bodyPr wrap="none">
              <a:spAutoFit/>
            </a:bodyPr>
            <a:lstStyle/>
            <a:p>
              <a:r>
                <a:rPr lang="fi-FI" sz="1200" b="1" dirty="0">
                  <a:solidFill>
                    <a:schemeClr val="tx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Well Defined</a:t>
              </a:r>
              <a:endParaRPr lang="en-FI" sz="1200" dirty="0">
                <a:solidFill>
                  <a:schemeClr val="tx2">
                    <a:lumMod val="60000"/>
                    <a:lumOff val="40000"/>
                  </a:schemeClr>
                </a:solidFill>
              </a:endParaRPr>
            </a:p>
          </p:txBody>
        </p:sp>
      </p:grpSp>
      <p:sp>
        <p:nvSpPr>
          <p:cNvPr id="38" name="Rectangle 37">
            <a:extLst>
              <a:ext uri="{FF2B5EF4-FFF2-40B4-BE49-F238E27FC236}">
                <a16:creationId xmlns:a16="http://schemas.microsoft.com/office/drawing/2014/main" id="{C3385261-C44D-4F73-ADCF-2D50B2F025CB}"/>
              </a:ext>
            </a:extLst>
          </p:cNvPr>
          <p:cNvSpPr/>
          <p:nvPr/>
        </p:nvSpPr>
        <p:spPr>
          <a:xfrm>
            <a:off x="6504805" y="1875245"/>
            <a:ext cx="5254533" cy="3231654"/>
          </a:xfrm>
          <a:prstGeom prst="rect">
            <a:avLst/>
          </a:prstGeom>
        </p:spPr>
        <p:txBody>
          <a:bodyPr wrap="square">
            <a:spAutoFit/>
          </a:bodyPr>
          <a:lstStyle/>
          <a:p>
            <a:pPr lvl="0" eaLnBrk="0" fontAlgn="base" hangingPunct="0">
              <a:spcBef>
                <a:spcPct val="0"/>
              </a:spcBef>
              <a:spcAft>
                <a:spcPct val="0"/>
              </a:spcAft>
            </a:pPr>
            <a:r>
              <a:rPr lang="en-FI" altLang="en-FI" sz="1400" b="1" dirty="0">
                <a:solidFill>
                  <a:srgbClr val="666666"/>
                </a:solidFill>
                <a:latin typeface="Noto Sans" panose="020B0502040504020204" pitchFamily="34" charset="0"/>
                <a:cs typeface="Noto Sans" panose="020B0502040504020204" pitchFamily="34" charset="0"/>
              </a:rPr>
              <a:t>Radical</a:t>
            </a:r>
            <a:r>
              <a:rPr lang="fi-FI" altLang="en-FI" sz="1400" b="1" dirty="0">
                <a:solidFill>
                  <a:srgbClr val="666666"/>
                </a:solidFill>
                <a:latin typeface="Noto Sans" panose="020B0502040504020204" pitchFamily="34" charset="0"/>
                <a:cs typeface="Noto Sans" panose="020B0502040504020204" pitchFamily="34" charset="0"/>
              </a:rPr>
              <a:t> innovation</a:t>
            </a:r>
          </a:p>
          <a:p>
            <a:pPr marL="171450" lvl="0" indent="-171450" eaLnBrk="0" fontAlgn="base" hangingPunct="0">
              <a:spcBef>
                <a:spcPct val="0"/>
              </a:spcBef>
              <a:spcAft>
                <a:spcPct val="0"/>
              </a:spcAft>
              <a:buFont typeface="Arial" panose="020B0604020202020204" pitchFamily="34" charset="0"/>
              <a:buChar char="•"/>
            </a:pPr>
            <a:r>
              <a:rPr lang="en-US" sz="1200" dirty="0">
                <a:solidFill>
                  <a:schemeClr val="tx1">
                    <a:lumMod val="50000"/>
                    <a:lumOff val="50000"/>
                  </a:schemeClr>
                </a:solidFill>
                <a:latin typeface="Noto Sans" panose="020B0502040504020204" pitchFamily="34" charset="0"/>
              </a:rPr>
              <a:t>Completely disrupts existing business or economy </a:t>
            </a:r>
            <a:r>
              <a:rPr lang="en-US" sz="1200" b="1" dirty="0">
                <a:solidFill>
                  <a:schemeClr val="tx1">
                    <a:lumMod val="50000"/>
                    <a:lumOff val="50000"/>
                  </a:schemeClr>
                </a:solidFill>
                <a:latin typeface="Noto Sans" panose="020B0502040504020204" pitchFamily="34" charset="0"/>
              </a:rPr>
              <a:t>and</a:t>
            </a:r>
            <a:r>
              <a:rPr lang="en-US" sz="1200" dirty="0">
                <a:solidFill>
                  <a:schemeClr val="tx1">
                    <a:lumMod val="50000"/>
                    <a:lumOff val="50000"/>
                  </a:schemeClr>
                </a:solidFill>
                <a:latin typeface="Noto Sans" panose="020B0502040504020204" pitchFamily="34" charset="0"/>
              </a:rPr>
              <a:t> creates a new business model.</a:t>
            </a:r>
            <a:br>
              <a:rPr lang="fi-FI" altLang="en-FI" sz="1400" dirty="0">
                <a:solidFill>
                  <a:schemeClr val="tx1">
                    <a:lumMod val="50000"/>
                    <a:lumOff val="50000"/>
                  </a:schemeClr>
                </a:solidFill>
                <a:latin typeface="Noto Sans" panose="020B0502040504020204" pitchFamily="34" charset="0"/>
                <a:cs typeface="Noto Sans" panose="020B0502040504020204" pitchFamily="34" charset="0"/>
              </a:rPr>
            </a:br>
            <a:endParaRPr lang="en-FI" altLang="en-FI" sz="1400" dirty="0">
              <a:solidFill>
                <a:schemeClr val="tx1">
                  <a:lumMod val="50000"/>
                  <a:lumOff val="50000"/>
                </a:schemeClr>
              </a:solidFill>
              <a:latin typeface="Noto Sans" panose="020B0502040504020204" pitchFamily="34" charset="0"/>
              <a:cs typeface="Noto Sans" panose="020B0502040504020204" pitchFamily="34" charset="0"/>
            </a:endParaRPr>
          </a:p>
          <a:p>
            <a:pPr lvl="0" eaLnBrk="0" fontAlgn="base" hangingPunct="0">
              <a:spcBef>
                <a:spcPct val="0"/>
              </a:spcBef>
              <a:spcAft>
                <a:spcPct val="0"/>
              </a:spcAft>
            </a:pPr>
            <a:r>
              <a:rPr lang="fi-FI" altLang="en-FI" sz="1400" b="1" dirty="0">
                <a:solidFill>
                  <a:srgbClr val="666666"/>
                </a:solidFill>
                <a:latin typeface="Noto Sans" panose="020B0502040504020204" pitchFamily="34" charset="0"/>
                <a:cs typeface="Noto Sans" panose="020B0502040504020204" pitchFamily="34" charset="0"/>
              </a:rPr>
              <a:t>Sustaining innovation</a:t>
            </a:r>
          </a:p>
          <a:p>
            <a:pPr marL="171450" indent="-171450" eaLnBrk="0" fontAlgn="base" hangingPunct="0">
              <a:spcBef>
                <a:spcPct val="0"/>
              </a:spcBef>
              <a:spcAft>
                <a:spcPct val="0"/>
              </a:spcAft>
              <a:buFont typeface="Arial" panose="020B0604020202020204" pitchFamily="34" charset="0"/>
              <a:buChar char="•"/>
            </a:pPr>
            <a:r>
              <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Exists in the current market and instead of creating new value networks, it improves and grows the existing ones</a:t>
            </a:r>
            <a:r>
              <a:rPr lang="fi-FI"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t>
            </a:r>
            <a:br>
              <a:rPr lang="fi-FI" altLang="en-FI" sz="1400" dirty="0">
                <a:solidFill>
                  <a:srgbClr val="666666"/>
                </a:solidFill>
                <a:latin typeface="Noto Sans" panose="020B0502040504020204" pitchFamily="34" charset="0"/>
                <a:cs typeface="Noto Sans" panose="020B0502040504020204" pitchFamily="34" charset="0"/>
              </a:rPr>
            </a:br>
            <a:endParaRPr lang="en-FI" altLang="en-FI" sz="1400" dirty="0">
              <a:solidFill>
                <a:srgbClr val="666666"/>
              </a:solidFill>
              <a:latin typeface="Noto Sans" panose="020B0502040504020204" pitchFamily="34" charset="0"/>
              <a:cs typeface="Noto Sans" panose="020B0502040504020204" pitchFamily="34" charset="0"/>
            </a:endParaRPr>
          </a:p>
          <a:p>
            <a:pPr lvl="0" eaLnBrk="0" fontAlgn="base" hangingPunct="0">
              <a:spcBef>
                <a:spcPct val="0"/>
              </a:spcBef>
              <a:spcAft>
                <a:spcPct val="0"/>
              </a:spcAft>
            </a:pPr>
            <a:r>
              <a:rPr lang="en-FI" altLang="en-FI" sz="1400" b="1" dirty="0">
                <a:solidFill>
                  <a:srgbClr val="666666"/>
                </a:solidFill>
                <a:latin typeface="Noto Sans" panose="020B0502040504020204" pitchFamily="34" charset="0"/>
                <a:cs typeface="Noto Sans" panose="020B0502040504020204" pitchFamily="34" charset="0"/>
              </a:rPr>
              <a:t>Incremental</a:t>
            </a:r>
            <a:r>
              <a:rPr lang="fi-FI" altLang="en-FI" sz="1400" b="1" dirty="0">
                <a:solidFill>
                  <a:srgbClr val="666666"/>
                </a:solidFill>
                <a:latin typeface="Noto Sans" panose="020B0502040504020204" pitchFamily="34" charset="0"/>
                <a:cs typeface="Noto Sans" panose="020B0502040504020204" pitchFamily="34" charset="0"/>
              </a:rPr>
              <a:t> innovation</a:t>
            </a:r>
          </a:p>
          <a:p>
            <a:pPr marL="171450" indent="-171450">
              <a:buFont typeface="Arial" panose="020B0604020202020204" pitchFamily="34" charset="0"/>
              <a:buChar char="•"/>
            </a:pPr>
            <a:r>
              <a:rPr lang="en-US" sz="1200" dirty="0">
                <a:solidFill>
                  <a:schemeClr val="tx1">
                    <a:lumMod val="50000"/>
                    <a:lumOff val="50000"/>
                  </a:schemeClr>
                </a:solidFill>
                <a:latin typeface="Noto Sans" panose="020B0502040504020204" pitchFamily="34" charset="0"/>
              </a:rPr>
              <a:t>A series of small, gradually built improvements to existing products, processes or methods to maintain competitive position over time</a:t>
            </a:r>
            <a:r>
              <a:rPr lang="en-US" sz="1400" dirty="0">
                <a:solidFill>
                  <a:schemeClr val="tx1">
                    <a:lumMod val="50000"/>
                    <a:lumOff val="50000"/>
                  </a:schemeClr>
                </a:solidFill>
                <a:latin typeface="Noto Sans" panose="020B0502040504020204" pitchFamily="34" charset="0"/>
              </a:rPr>
              <a:t>.</a:t>
            </a:r>
            <a:endParaRPr lang="en-FI" sz="1400" dirty="0">
              <a:solidFill>
                <a:schemeClr val="tx1">
                  <a:lumMod val="50000"/>
                  <a:lumOff val="50000"/>
                </a:schemeClr>
              </a:solidFill>
            </a:endParaRPr>
          </a:p>
          <a:p>
            <a:pPr lvl="0" eaLnBrk="0" fontAlgn="base" hangingPunct="0">
              <a:spcBef>
                <a:spcPct val="0"/>
              </a:spcBef>
              <a:spcAft>
                <a:spcPct val="0"/>
              </a:spcAft>
            </a:pPr>
            <a:endParaRPr lang="en-FI" altLang="en-FI" sz="1400" dirty="0">
              <a:solidFill>
                <a:srgbClr val="666666"/>
              </a:solidFill>
              <a:latin typeface="Noto Sans" panose="020B0502040504020204" pitchFamily="34" charset="0"/>
              <a:cs typeface="Noto Sans" panose="020B0502040504020204" pitchFamily="34" charset="0"/>
            </a:endParaRPr>
          </a:p>
          <a:p>
            <a:pPr lvl="0" eaLnBrk="0" fontAlgn="base" hangingPunct="0">
              <a:spcBef>
                <a:spcPct val="0"/>
              </a:spcBef>
              <a:spcAft>
                <a:spcPct val="0"/>
              </a:spcAft>
            </a:pPr>
            <a:r>
              <a:rPr lang="fi-FI" altLang="en-FI" sz="1400" b="1" dirty="0">
                <a:solidFill>
                  <a:srgbClr val="666666"/>
                </a:solidFill>
                <a:latin typeface="Noto Sans" panose="020B0502040504020204" pitchFamily="34" charset="0"/>
                <a:cs typeface="Noto Sans" panose="020B0502040504020204" pitchFamily="34" charset="0"/>
              </a:rPr>
              <a:t>Disruptive innovation</a:t>
            </a:r>
          </a:p>
          <a:p>
            <a:pPr marL="171450" indent="-171450">
              <a:buFont typeface="Arial" panose="020B0604020202020204" pitchFamily="34" charset="0"/>
              <a:buChar char="•"/>
            </a:pPr>
            <a:r>
              <a:rPr lang="en-US"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Creates a new value network either by disrupting an existing market or creating a completely new market</a:t>
            </a:r>
            <a:endParaRPr lang="en-FI" sz="12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183984591"/>
      </p:ext>
    </p:extLst>
  </p:cSld>
  <p:clrMapOvr>
    <a:masterClrMapping/>
  </p:clrMapOvr>
</p:sld>
</file>

<file path=ppt/theme/theme1.xml><?xml version="1.0" encoding="utf-8"?>
<a:theme xmlns:a="http://schemas.openxmlformats.org/drawingml/2006/main" name="Office Theme">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11062</TotalTime>
  <Words>2392</Words>
  <Application>Microsoft Office PowerPoint</Application>
  <PresentationFormat>Widescreen</PresentationFormat>
  <Paragraphs>529</Paragraphs>
  <Slides>64</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64</vt:i4>
      </vt:variant>
    </vt:vector>
  </HeadingPairs>
  <TitlesOfParts>
    <vt:vector size="71" baseType="lpstr">
      <vt:lpstr>Arial</vt:lpstr>
      <vt:lpstr>Assistant</vt:lpstr>
      <vt:lpstr>Calibri</vt:lpstr>
      <vt:lpstr>Helvetica Neue</vt:lpstr>
      <vt:lpstr>Noto Sans</vt:lpstr>
      <vt:lpstr>Wingdings</vt:lpstr>
      <vt:lpstr>Office Theme</vt:lpstr>
      <vt:lpstr>PowerPoint Presentation</vt:lpstr>
      <vt:lpstr>What is an innovation management toolkit?</vt:lpstr>
      <vt:lpstr>Table of Contents</vt:lpstr>
      <vt:lpstr>PowerPoint Presentation</vt:lpstr>
      <vt:lpstr>Key Aspects of Innovation Management</vt:lpstr>
      <vt:lpstr>PowerPoint Presentation</vt:lpstr>
      <vt:lpstr>PowerPoint Presentation</vt:lpstr>
      <vt:lpstr>Types of Innovation</vt:lpstr>
      <vt:lpstr>PowerPoint Presentation</vt:lpstr>
      <vt:lpstr>PowerPoint Presentation</vt:lpstr>
      <vt:lpstr>PowerPoint Presentation</vt:lpstr>
      <vt:lpstr>Innovation Strategy</vt:lpstr>
      <vt:lpstr>PowerPoint Presentation</vt:lpstr>
      <vt:lpstr>The Strategy Choice Cascade</vt:lpstr>
      <vt:lpstr>PowerPoint Presentation</vt:lpstr>
      <vt:lpstr>PowerPoint Presentation</vt:lpstr>
      <vt:lpstr>The Business Model Canvas</vt:lpstr>
      <vt:lpstr>PowerPoint Presentation</vt:lpstr>
      <vt:lpstr>PowerPoint Presentation</vt:lpstr>
      <vt:lpstr>The Play-to-Win Strategy Canvas</vt:lpstr>
      <vt:lpstr>PowerPoint Presentation</vt:lpstr>
      <vt:lpstr>PowerPoint Presentation</vt:lpstr>
      <vt:lpstr>Innovation Management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Innovation Management Tools</vt:lpstr>
      <vt:lpstr>PowerPoint Presentation</vt:lpstr>
      <vt:lpstr>Idea Generation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Idea Validation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Innovation Management Software</vt:lpstr>
      <vt:lpstr>PowerPoint Presentation</vt:lpstr>
      <vt:lpstr>PowerPoint Presentation</vt:lpstr>
      <vt:lpstr>PowerPoint Presentation</vt:lpstr>
      <vt:lpstr>PowerPoint Presentation</vt:lpstr>
      <vt:lpstr>Viima Board Canvas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Julia Myllylä</cp:lastModifiedBy>
  <cp:revision>557</cp:revision>
  <cp:lastPrinted>2019-03-22T11:04:22Z</cp:lastPrinted>
  <dcterms:created xsi:type="dcterms:W3CDTF">2019-03-19T11:30:33Z</dcterms:created>
  <dcterms:modified xsi:type="dcterms:W3CDTF">2019-05-03T10:12:35Z</dcterms:modified>
</cp:coreProperties>
</file>