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32"/>
  </p:notesMasterIdLst>
  <p:sldIdLst>
    <p:sldId id="281" r:id="rId2"/>
    <p:sldId id="268" r:id="rId3"/>
    <p:sldId id="282" r:id="rId4"/>
    <p:sldId id="283" r:id="rId5"/>
    <p:sldId id="284" r:id="rId6"/>
    <p:sldId id="263"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264" r:id="rId31"/>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B5F2"/>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19" autoAdjust="0"/>
    <p:restoredTop sz="94663"/>
  </p:normalViewPr>
  <p:slideViewPr>
    <p:cSldViewPr snapToObjects="1" showGuides="1">
      <p:cViewPr varScale="1">
        <p:scale>
          <a:sx n="104" d="100"/>
          <a:sy n="104" d="100"/>
        </p:scale>
        <p:origin x="1224"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C4AA51-439E-41CE-A0D6-E976888DB2DC}" type="datetimeFigureOut">
              <a:rPr lang="en-FI" smtClean="0"/>
              <a:t>08/04/2019</a:t>
            </a:fld>
            <a:endParaRPr lang="en-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CCB431-1742-47B1-8E8F-B5493605B414}" type="slidenum">
              <a:rPr lang="en-FI" smtClean="0"/>
              <a:t>‹#›</a:t>
            </a:fld>
            <a:endParaRPr lang="en-FI"/>
          </a:p>
        </p:txBody>
      </p:sp>
    </p:spTree>
    <p:extLst>
      <p:ext uri="{BB962C8B-B14F-4D97-AF65-F5344CB8AC3E}">
        <p14:creationId xmlns:p14="http://schemas.microsoft.com/office/powerpoint/2010/main" val="4055881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29</a:t>
            </a:fld>
            <a:endParaRPr lang="en-FI"/>
          </a:p>
        </p:txBody>
      </p:sp>
    </p:spTree>
    <p:extLst>
      <p:ext uri="{BB962C8B-B14F-4D97-AF65-F5344CB8AC3E}">
        <p14:creationId xmlns:p14="http://schemas.microsoft.com/office/powerpoint/2010/main" val="129644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grpSp>
        <p:nvGrpSpPr>
          <p:cNvPr id="6" name="Group 5">
            <a:extLst>
              <a:ext uri="{FF2B5EF4-FFF2-40B4-BE49-F238E27FC236}">
                <a16:creationId xmlns:a16="http://schemas.microsoft.com/office/drawing/2014/main" id="{7E6F1B02-C5D6-DB48-B032-BF949C96C37B}"/>
              </a:ext>
            </a:extLst>
          </p:cNvPr>
          <p:cNvGrpSpPr/>
          <p:nvPr userDrawn="1"/>
        </p:nvGrpSpPr>
        <p:grpSpPr>
          <a:xfrm>
            <a:off x="4559503" y="2683198"/>
            <a:ext cx="3072993" cy="1491604"/>
            <a:chOff x="4580217" y="2677341"/>
            <a:chExt cx="3072993" cy="1491604"/>
          </a:xfrm>
        </p:grpSpPr>
        <p:pic>
          <p:nvPicPr>
            <p:cNvPr id="7" name="Graphic 6">
              <a:extLst>
                <a:ext uri="{FF2B5EF4-FFF2-40B4-BE49-F238E27FC236}">
                  <a16:creationId xmlns:a16="http://schemas.microsoft.com/office/drawing/2014/main" id="{1A926177-CB3B-2641-8622-355F78DBA2E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8" name="Subtitle 2">
              <a:extLst>
                <a:ext uri="{FF2B5EF4-FFF2-40B4-BE49-F238E27FC236}">
                  <a16:creationId xmlns:a16="http://schemas.microsoft.com/office/drawing/2014/main" id="{2277B709-CC80-D244-B87E-407B562D6A3B}"/>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Tree>
    <p:extLst>
      <p:ext uri="{BB962C8B-B14F-4D97-AF65-F5344CB8AC3E}">
        <p14:creationId xmlns:p14="http://schemas.microsoft.com/office/powerpoint/2010/main" val="115335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grpSp>
        <p:nvGrpSpPr>
          <p:cNvPr id="22" name="Group 21">
            <a:extLst>
              <a:ext uri="{FF2B5EF4-FFF2-40B4-BE49-F238E27FC236}">
                <a16:creationId xmlns:a16="http://schemas.microsoft.com/office/drawing/2014/main" id="{1F3917D9-B358-804A-AD76-A6AE281AC7BA}"/>
              </a:ext>
            </a:extLst>
          </p:cNvPr>
          <p:cNvGrpSpPr/>
          <p:nvPr userDrawn="1"/>
        </p:nvGrpSpPr>
        <p:grpSpPr>
          <a:xfrm>
            <a:off x="3651487" y="4704984"/>
            <a:ext cx="4889026" cy="2012137"/>
            <a:chOff x="1107853" y="4534980"/>
            <a:chExt cx="4889026" cy="2012137"/>
          </a:xfrm>
        </p:grpSpPr>
        <p:pic>
          <p:nvPicPr>
            <p:cNvPr id="24" name="Picture 23">
              <a:extLst>
                <a:ext uri="{FF2B5EF4-FFF2-40B4-BE49-F238E27FC236}">
                  <a16:creationId xmlns:a16="http://schemas.microsoft.com/office/drawing/2014/main" id="{C3E194E0-FBE9-0E43-82FB-60E4249FD6C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25" name="Picture 24">
              <a:extLst>
                <a:ext uri="{FF2B5EF4-FFF2-40B4-BE49-F238E27FC236}">
                  <a16:creationId xmlns:a16="http://schemas.microsoft.com/office/drawing/2014/main" id="{E69CC5D6-103E-7746-AC67-16399D53831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26" name="Picture 25">
              <a:extLst>
                <a:ext uri="{FF2B5EF4-FFF2-40B4-BE49-F238E27FC236}">
                  <a16:creationId xmlns:a16="http://schemas.microsoft.com/office/drawing/2014/main" id="{ABADD6FF-4220-584D-B9EE-72490AECB42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28" name="Graphic 27">
              <a:extLst>
                <a:ext uri="{FF2B5EF4-FFF2-40B4-BE49-F238E27FC236}">
                  <a16:creationId xmlns:a16="http://schemas.microsoft.com/office/drawing/2014/main" id="{B90FD8B9-F36A-0443-9FEA-BB54582705FB}"/>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31" name="Picture 30">
              <a:extLst>
                <a:ext uri="{FF2B5EF4-FFF2-40B4-BE49-F238E27FC236}">
                  <a16:creationId xmlns:a16="http://schemas.microsoft.com/office/drawing/2014/main" id="{B350245C-1692-CA4C-BB1D-028CC82CF438}"/>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32" name="Picture 31">
              <a:extLst>
                <a:ext uri="{FF2B5EF4-FFF2-40B4-BE49-F238E27FC236}">
                  <a16:creationId xmlns:a16="http://schemas.microsoft.com/office/drawing/2014/main" id="{4A063D75-0775-FF47-ADA0-9E7A4DE14822}"/>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34" name="Picture 33">
              <a:extLst>
                <a:ext uri="{FF2B5EF4-FFF2-40B4-BE49-F238E27FC236}">
                  <a16:creationId xmlns:a16="http://schemas.microsoft.com/office/drawing/2014/main" id="{48488CD6-D1EC-BB48-9370-20D82B1426CE}"/>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35" name="Kuva 32">
              <a:extLst>
                <a:ext uri="{FF2B5EF4-FFF2-40B4-BE49-F238E27FC236}">
                  <a16:creationId xmlns:a16="http://schemas.microsoft.com/office/drawing/2014/main" id="{BC805F32-8310-1240-9814-3F4B006286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Tree>
    <p:extLst>
      <p:ext uri="{BB962C8B-B14F-4D97-AF65-F5344CB8AC3E}">
        <p14:creationId xmlns:p14="http://schemas.microsoft.com/office/powerpoint/2010/main" val="175856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697006" y="400558"/>
            <a:ext cx="10797988" cy="1325563"/>
          </a:xfrm>
          <a:prstGeom prst="rect">
            <a:avLst/>
          </a:prstGeom>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5" name="Graphic 4">
            <a:extLst>
              <a:ext uri="{FF2B5EF4-FFF2-40B4-BE49-F238E27FC236}">
                <a16:creationId xmlns:a16="http://schemas.microsoft.com/office/drawing/2014/main" id="{0658B0BD-3465-934E-8595-599669367A7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23699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a:prstGeom prst="rect">
            <a:avLst/>
          </a:prstGeo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1379801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p:nvPicPr>
          <p:blipFill>
            <a:blip r:embed="rId10"/>
            <a:stretch>
              <a:fillRect/>
            </a:stretch>
          </p:blipFill>
          <p:spPr>
            <a:xfrm>
              <a:off x="8603114" y="5085184"/>
              <a:ext cx="1080000" cy="1080000"/>
            </a:xfrm>
            <a:prstGeom prst="rect">
              <a:avLst/>
            </a:prstGeom>
          </p:spPr>
        </p:pic>
      </p:grpSp>
      <p:sp>
        <p:nvSpPr>
          <p:cNvPr id="18" name="Rectangle 17">
            <a:extLst>
              <a:ext uri="{FF2B5EF4-FFF2-40B4-BE49-F238E27FC236}">
                <a16:creationId xmlns:a16="http://schemas.microsoft.com/office/drawing/2014/main" id="{92AA2DD3-27EC-A841-AB1F-A0EBB1D5FEC8}"/>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27E56DC-0CCB-8B47-A511-294104B4614D}"/>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grpSp>
        <p:nvGrpSpPr>
          <p:cNvPr id="20" name="Group 19">
            <a:extLst>
              <a:ext uri="{FF2B5EF4-FFF2-40B4-BE49-F238E27FC236}">
                <a16:creationId xmlns:a16="http://schemas.microsoft.com/office/drawing/2014/main" id="{2BB2F73F-D39B-4943-91C3-0EDB31E31924}"/>
              </a:ext>
            </a:extLst>
          </p:cNvPr>
          <p:cNvGrpSpPr/>
          <p:nvPr userDrawn="1"/>
        </p:nvGrpSpPr>
        <p:grpSpPr>
          <a:xfrm>
            <a:off x="8497513" y="459175"/>
            <a:ext cx="2904695" cy="5507314"/>
            <a:chOff x="8603114" y="657870"/>
            <a:chExt cx="2904695" cy="5507314"/>
          </a:xfrm>
        </p:grpSpPr>
        <p:pic>
          <p:nvPicPr>
            <p:cNvPr id="22" name="Graphic 21">
              <a:extLst>
                <a:ext uri="{FF2B5EF4-FFF2-40B4-BE49-F238E27FC236}">
                  <a16:creationId xmlns:a16="http://schemas.microsoft.com/office/drawing/2014/main" id="{88697202-935E-F948-8E39-CD191614E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1144DEB6-F98E-7A40-B451-7E3BA93E81E4}"/>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24" name="Picture 23" descr="A close up of a logo&#10;&#10;Description automatically generated">
              <a:extLst>
                <a:ext uri="{FF2B5EF4-FFF2-40B4-BE49-F238E27FC236}">
                  <a16:creationId xmlns:a16="http://schemas.microsoft.com/office/drawing/2014/main" id="{B5E64B5C-D50C-EC40-A9AC-2E8271B1717B}"/>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25" name="Picture 24" descr="A picture containing black, indoor&#10;&#10;Description automatically generated">
              <a:extLst>
                <a:ext uri="{FF2B5EF4-FFF2-40B4-BE49-F238E27FC236}">
                  <a16:creationId xmlns:a16="http://schemas.microsoft.com/office/drawing/2014/main" id="{13312FD9-C19D-264E-A98E-635043933AC8}"/>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27" name="Picture 26" descr="A close up of a logo&#10;&#10;Description automatically generated">
              <a:extLst>
                <a:ext uri="{FF2B5EF4-FFF2-40B4-BE49-F238E27FC236}">
                  <a16:creationId xmlns:a16="http://schemas.microsoft.com/office/drawing/2014/main" id="{54FFB2E8-8A12-B543-9862-A799D2104FBF}"/>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29" name="Picture 28">
              <a:extLst>
                <a:ext uri="{FF2B5EF4-FFF2-40B4-BE49-F238E27FC236}">
                  <a16:creationId xmlns:a16="http://schemas.microsoft.com/office/drawing/2014/main" id="{5DE18CE1-3387-AF49-B1BE-3C470F92A1A6}"/>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31" name="Picture 30">
              <a:extLst>
                <a:ext uri="{FF2B5EF4-FFF2-40B4-BE49-F238E27FC236}">
                  <a16:creationId xmlns:a16="http://schemas.microsoft.com/office/drawing/2014/main" id="{37DD225A-84E3-9E41-92C7-3F0A01AD80D4}"/>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33" name="Picture 32">
              <a:extLst>
                <a:ext uri="{FF2B5EF4-FFF2-40B4-BE49-F238E27FC236}">
                  <a16:creationId xmlns:a16="http://schemas.microsoft.com/office/drawing/2014/main" id="{18697A59-C094-6549-A605-02E989F6A9C6}"/>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2753718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
        <p:nvSpPr>
          <p:cNvPr id="9" name="TextBox 8">
            <a:extLst>
              <a:ext uri="{FF2B5EF4-FFF2-40B4-BE49-F238E27FC236}">
                <a16:creationId xmlns:a16="http://schemas.microsoft.com/office/drawing/2014/main" id="{A7B14E6D-1FA6-0541-85A9-1AAEDFA429A9}"/>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Tree>
    <p:extLst>
      <p:ext uri="{BB962C8B-B14F-4D97-AF65-F5344CB8AC3E}">
        <p14:creationId xmlns:p14="http://schemas.microsoft.com/office/powerpoint/2010/main" val="495320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3" name="Graphic 2">
            <a:extLst>
              <a:ext uri="{FF2B5EF4-FFF2-40B4-BE49-F238E27FC236}">
                <a16:creationId xmlns:a16="http://schemas.microsoft.com/office/drawing/2014/main" id="{6911AA3F-375D-F046-AE0F-C534640B25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28783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2668712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pic>
        <p:nvPicPr>
          <p:cNvPr id="36" name="Graphic 35">
            <a:extLst>
              <a:ext uri="{FF2B5EF4-FFF2-40B4-BE49-F238E27FC236}">
                <a16:creationId xmlns:a16="http://schemas.microsoft.com/office/drawing/2014/main" id="{EE92F921-90F0-3A4F-BCCA-C2D2DDD6DD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39" name="Rectangle 38">
            <a:extLst>
              <a:ext uri="{FF2B5EF4-FFF2-40B4-BE49-F238E27FC236}">
                <a16:creationId xmlns:a16="http://schemas.microsoft.com/office/drawing/2014/main" id="{BF53FB49-5990-F945-ABE9-6D34C6FD8779}"/>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9F024B49-5309-E34C-A27B-4CC2ADA4EE8E}"/>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41" name="Rectangle 40">
            <a:extLst>
              <a:ext uri="{FF2B5EF4-FFF2-40B4-BE49-F238E27FC236}">
                <a16:creationId xmlns:a16="http://schemas.microsoft.com/office/drawing/2014/main" id="{99361354-01FC-1A43-9D96-EC961C563119}"/>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98DDDF29-4F19-BC46-8678-618DBC5C79C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43" name="Rectangle 42">
            <a:extLst>
              <a:ext uri="{FF2B5EF4-FFF2-40B4-BE49-F238E27FC236}">
                <a16:creationId xmlns:a16="http://schemas.microsoft.com/office/drawing/2014/main" id="{8C030A01-0925-3D47-A843-7548ADCBA6A3}"/>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AC3A06B-05D3-DF45-AB0A-3A199F67E742}"/>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Tree>
    <p:extLst>
      <p:ext uri="{BB962C8B-B14F-4D97-AF65-F5344CB8AC3E}">
        <p14:creationId xmlns:p14="http://schemas.microsoft.com/office/powerpoint/2010/main" val="3132716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a:prstGeom prst="rect">
            <a:avLst/>
          </a:prstGeo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pic>
        <p:nvPicPr>
          <p:cNvPr id="6" name="Graphic 5">
            <a:extLst>
              <a:ext uri="{FF2B5EF4-FFF2-40B4-BE49-F238E27FC236}">
                <a16:creationId xmlns:a16="http://schemas.microsoft.com/office/drawing/2014/main" id="{31346A80-96B3-134E-BE17-E58B9BC0B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951298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pic>
        <p:nvPicPr>
          <p:cNvPr id="9" name="Graphic 8">
            <a:extLst>
              <a:ext uri="{FF2B5EF4-FFF2-40B4-BE49-F238E27FC236}">
                <a16:creationId xmlns:a16="http://schemas.microsoft.com/office/drawing/2014/main" id="{32D6D86F-57C6-FE47-B531-8AB4C21C61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13" name="Rectangle 12">
            <a:extLst>
              <a:ext uri="{FF2B5EF4-FFF2-40B4-BE49-F238E27FC236}">
                <a16:creationId xmlns:a16="http://schemas.microsoft.com/office/drawing/2014/main" id="{BD36B58B-7233-6D4F-A3F9-FE2863AFD9DD}"/>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A8A8662-A12D-3F4C-AEE9-FB27093D7EAE}"/>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Tree>
    <p:extLst>
      <p:ext uri="{BB962C8B-B14F-4D97-AF65-F5344CB8AC3E}">
        <p14:creationId xmlns:p14="http://schemas.microsoft.com/office/powerpoint/2010/main" val="672077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371027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5F66C288-A596-474D-AF55-EF5023DFF7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5" name="Rectangle 4">
            <a:extLst>
              <a:ext uri="{FF2B5EF4-FFF2-40B4-BE49-F238E27FC236}">
                <a16:creationId xmlns:a16="http://schemas.microsoft.com/office/drawing/2014/main" id="{F8B739EE-55BA-AA4D-A030-72268D21BF5C}"/>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81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Graphic 5">
            <a:extLst>
              <a:ext uri="{FF2B5EF4-FFF2-40B4-BE49-F238E27FC236}">
                <a16:creationId xmlns:a16="http://schemas.microsoft.com/office/drawing/2014/main" id="{CEE1C0B5-124B-714A-985A-6D0CC1CD582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10508287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9109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10" name="Picture 9" descr="A screenshot of a computer&#10;&#10;Description automatically generated">
            <a:extLst>
              <a:ext uri="{FF2B5EF4-FFF2-40B4-BE49-F238E27FC236}">
                <a16:creationId xmlns:a16="http://schemas.microsoft.com/office/drawing/2014/main" id="{1F128D22-C6E6-134F-9E6D-D0EEF900F793}"/>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2" name="Graphic 11">
            <a:extLst>
              <a:ext uri="{FF2B5EF4-FFF2-40B4-BE49-F238E27FC236}">
                <a16:creationId xmlns:a16="http://schemas.microsoft.com/office/drawing/2014/main" id="{F8E25981-03CE-C344-94EE-BFC8A843B1D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01827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pic>
        <p:nvPicPr>
          <p:cNvPr id="4" name="Picture 3" descr="A screenshot of a computer&#10;&#10;Description automatically generated">
            <a:extLst>
              <a:ext uri="{FF2B5EF4-FFF2-40B4-BE49-F238E27FC236}">
                <a16:creationId xmlns:a16="http://schemas.microsoft.com/office/drawing/2014/main" id="{2C047042-0637-154F-869F-C6FA1CFC6A29}"/>
              </a:ext>
            </a:extLst>
          </p:cNvPr>
          <p:cNvPicPr>
            <a:picLocks noChangeAspect="1"/>
          </p:cNvPicPr>
          <p:nvPr userDrawn="1"/>
        </p:nvPicPr>
        <p:blipFill>
          <a:blip r:embed="rId2"/>
          <a:stretch>
            <a:fillRect/>
          </a:stretch>
        </p:blipFill>
        <p:spPr>
          <a:xfrm>
            <a:off x="2168713" y="1257101"/>
            <a:ext cx="7887727" cy="4764187"/>
          </a:xfrm>
          <a:prstGeom prst="rect">
            <a:avLst/>
          </a:prstGeom>
        </p:spPr>
      </p:pic>
    </p:spTree>
    <p:extLst>
      <p:ext uri="{BB962C8B-B14F-4D97-AF65-F5344CB8AC3E}">
        <p14:creationId xmlns:p14="http://schemas.microsoft.com/office/powerpoint/2010/main" val="160812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7" name="Graphic 6">
            <a:extLst>
              <a:ext uri="{FF2B5EF4-FFF2-40B4-BE49-F238E27FC236}">
                <a16:creationId xmlns:a16="http://schemas.microsoft.com/office/drawing/2014/main" id="{D299830B-1E31-8547-AEFC-0574D14603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99345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pic>
        <p:nvPicPr>
          <p:cNvPr id="12" name="Graphic 11">
            <a:extLst>
              <a:ext uri="{FF2B5EF4-FFF2-40B4-BE49-F238E27FC236}">
                <a16:creationId xmlns:a16="http://schemas.microsoft.com/office/drawing/2014/main" id="{43FB83C4-4F9C-704B-B92A-12EA91B8148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96757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grpSp>
        <p:nvGrpSpPr>
          <p:cNvPr id="43" name="Group 42">
            <a:extLst>
              <a:ext uri="{FF2B5EF4-FFF2-40B4-BE49-F238E27FC236}">
                <a16:creationId xmlns:a16="http://schemas.microsoft.com/office/drawing/2014/main" id="{CA15E587-A6E8-0D4B-BD63-769970E9A0AE}"/>
              </a:ext>
            </a:extLst>
          </p:cNvPr>
          <p:cNvGrpSpPr>
            <a:grpSpLocks noChangeAspect="1"/>
          </p:cNvGrpSpPr>
          <p:nvPr userDrawn="1"/>
        </p:nvGrpSpPr>
        <p:grpSpPr>
          <a:xfrm>
            <a:off x="1768325" y="1840976"/>
            <a:ext cx="2088000" cy="2088000"/>
            <a:chOff x="7431634" y="4558804"/>
            <a:chExt cx="1980000" cy="1980000"/>
          </a:xfrm>
        </p:grpSpPr>
        <p:grpSp>
          <p:nvGrpSpPr>
            <p:cNvPr id="44" name="Group 43">
              <a:extLst>
                <a:ext uri="{FF2B5EF4-FFF2-40B4-BE49-F238E27FC236}">
                  <a16:creationId xmlns:a16="http://schemas.microsoft.com/office/drawing/2014/main" id="{2ECAB965-DF77-1141-AC76-95C4255F3421}"/>
                </a:ext>
              </a:extLst>
            </p:cNvPr>
            <p:cNvGrpSpPr>
              <a:grpSpLocks noChangeAspect="1"/>
            </p:cNvGrpSpPr>
            <p:nvPr userDrawn="1"/>
          </p:nvGrpSpPr>
          <p:grpSpPr>
            <a:xfrm>
              <a:off x="7431634" y="4558804"/>
              <a:ext cx="1980000" cy="1980000"/>
              <a:chOff x="4476311" y="947220"/>
              <a:chExt cx="5238750" cy="5238750"/>
            </a:xfrm>
          </p:grpSpPr>
          <p:sp>
            <p:nvSpPr>
              <p:cNvPr id="49" name="Freeform 48">
                <a:extLst>
                  <a:ext uri="{FF2B5EF4-FFF2-40B4-BE49-F238E27FC236}">
                    <a16:creationId xmlns:a16="http://schemas.microsoft.com/office/drawing/2014/main" id="{847EF7A3-BCA0-CA43-9AB9-5BB8499379FA}"/>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0" name="Freeform 49">
                <a:extLst>
                  <a:ext uri="{FF2B5EF4-FFF2-40B4-BE49-F238E27FC236}">
                    <a16:creationId xmlns:a16="http://schemas.microsoft.com/office/drawing/2014/main" id="{A3C084CA-7EEA-2546-8F4B-C0E8F202E8E1}"/>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51" name="Freeform 50">
                <a:extLst>
                  <a:ext uri="{FF2B5EF4-FFF2-40B4-BE49-F238E27FC236}">
                    <a16:creationId xmlns:a16="http://schemas.microsoft.com/office/drawing/2014/main" id="{5968171A-C59E-1C49-8560-1A6FD1D6C06E}"/>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52" name="Freeform 51">
                <a:extLst>
                  <a:ext uri="{FF2B5EF4-FFF2-40B4-BE49-F238E27FC236}">
                    <a16:creationId xmlns:a16="http://schemas.microsoft.com/office/drawing/2014/main" id="{6642D661-4243-294A-B6EA-D27691C053EF}"/>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48" name="TextBox 47">
              <a:extLst>
                <a:ext uri="{FF2B5EF4-FFF2-40B4-BE49-F238E27FC236}">
                  <a16:creationId xmlns:a16="http://schemas.microsoft.com/office/drawing/2014/main" id="{224A942F-579E-C042-AAD6-0FC565B73A07}"/>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53" name="Group 52">
            <a:extLst>
              <a:ext uri="{FF2B5EF4-FFF2-40B4-BE49-F238E27FC236}">
                <a16:creationId xmlns:a16="http://schemas.microsoft.com/office/drawing/2014/main" id="{D03FF94E-8B12-6F4A-90C0-A7ABE7EC5CC5}"/>
              </a:ext>
            </a:extLst>
          </p:cNvPr>
          <p:cNvGrpSpPr>
            <a:grpSpLocks noChangeAspect="1"/>
          </p:cNvGrpSpPr>
          <p:nvPr userDrawn="1"/>
        </p:nvGrpSpPr>
        <p:grpSpPr>
          <a:xfrm>
            <a:off x="8442473" y="1845056"/>
            <a:ext cx="2088000" cy="2088000"/>
            <a:chOff x="7165234" y="2178326"/>
            <a:chExt cx="1980000" cy="1980000"/>
          </a:xfrm>
        </p:grpSpPr>
        <p:grpSp>
          <p:nvGrpSpPr>
            <p:cNvPr id="54" name="Graphic 84">
              <a:extLst>
                <a:ext uri="{FF2B5EF4-FFF2-40B4-BE49-F238E27FC236}">
                  <a16:creationId xmlns:a16="http://schemas.microsoft.com/office/drawing/2014/main" id="{9DF0069D-9FAA-B441-9775-D967448DEBBF}"/>
                </a:ext>
              </a:extLst>
            </p:cNvPr>
            <p:cNvGrpSpPr>
              <a:grpSpLocks noChangeAspect="1"/>
            </p:cNvGrpSpPr>
            <p:nvPr/>
          </p:nvGrpSpPr>
          <p:grpSpPr>
            <a:xfrm>
              <a:off x="7165234" y="2178326"/>
              <a:ext cx="1980000" cy="1980000"/>
              <a:chOff x="4491000" y="1824000"/>
              <a:chExt cx="5238750" cy="5238750"/>
            </a:xfrm>
          </p:grpSpPr>
          <p:sp>
            <p:nvSpPr>
              <p:cNvPr id="56" name="Freeform 55">
                <a:extLst>
                  <a:ext uri="{FF2B5EF4-FFF2-40B4-BE49-F238E27FC236}">
                    <a16:creationId xmlns:a16="http://schemas.microsoft.com/office/drawing/2014/main" id="{F33ED1B4-D377-8444-ADD2-37AEF6DB4D56}"/>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7" name="Freeform 56">
                <a:extLst>
                  <a:ext uri="{FF2B5EF4-FFF2-40B4-BE49-F238E27FC236}">
                    <a16:creationId xmlns:a16="http://schemas.microsoft.com/office/drawing/2014/main" id="{F4C461CF-1552-744E-B254-8A4C374BAA09}"/>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58" name="Freeform 57">
                <a:extLst>
                  <a:ext uri="{FF2B5EF4-FFF2-40B4-BE49-F238E27FC236}">
                    <a16:creationId xmlns:a16="http://schemas.microsoft.com/office/drawing/2014/main" id="{38AE3E2B-C924-9745-8DAD-63A9BEFD7A46}"/>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55" name="TextBox 54">
              <a:extLst>
                <a:ext uri="{FF2B5EF4-FFF2-40B4-BE49-F238E27FC236}">
                  <a16:creationId xmlns:a16="http://schemas.microsoft.com/office/drawing/2014/main" id="{9D2FD65A-64B7-074A-9F08-FFA9D28589D4}"/>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59" name="Group 58">
            <a:extLst>
              <a:ext uri="{FF2B5EF4-FFF2-40B4-BE49-F238E27FC236}">
                <a16:creationId xmlns:a16="http://schemas.microsoft.com/office/drawing/2014/main" id="{ACCCE633-C7EB-D44E-8EBC-4DBFE2CD11EA}"/>
              </a:ext>
            </a:extLst>
          </p:cNvPr>
          <p:cNvGrpSpPr>
            <a:grpSpLocks noChangeAspect="1"/>
          </p:cNvGrpSpPr>
          <p:nvPr userDrawn="1"/>
        </p:nvGrpSpPr>
        <p:grpSpPr>
          <a:xfrm>
            <a:off x="1768325" y="4437344"/>
            <a:ext cx="2088000" cy="2088000"/>
            <a:chOff x="6771561" y="1694377"/>
            <a:chExt cx="1980000" cy="1980000"/>
          </a:xfrm>
        </p:grpSpPr>
        <p:grpSp>
          <p:nvGrpSpPr>
            <p:cNvPr id="60" name="Graphic 80">
              <a:extLst>
                <a:ext uri="{FF2B5EF4-FFF2-40B4-BE49-F238E27FC236}">
                  <a16:creationId xmlns:a16="http://schemas.microsoft.com/office/drawing/2014/main" id="{6BA85319-4B50-094F-9A57-C0EB573E8ED0}"/>
                </a:ext>
              </a:extLst>
            </p:cNvPr>
            <p:cNvGrpSpPr>
              <a:grpSpLocks noChangeAspect="1"/>
            </p:cNvGrpSpPr>
            <p:nvPr/>
          </p:nvGrpSpPr>
          <p:grpSpPr>
            <a:xfrm>
              <a:off x="6771561" y="1694377"/>
              <a:ext cx="1980000" cy="1980000"/>
              <a:chOff x="3591949" y="1360945"/>
              <a:chExt cx="5238750" cy="5238750"/>
            </a:xfrm>
          </p:grpSpPr>
          <p:sp>
            <p:nvSpPr>
              <p:cNvPr id="62" name="Freeform 61">
                <a:extLst>
                  <a:ext uri="{FF2B5EF4-FFF2-40B4-BE49-F238E27FC236}">
                    <a16:creationId xmlns:a16="http://schemas.microsoft.com/office/drawing/2014/main" id="{D4A441C6-D9F5-CF43-AAF0-72ABCD090EB7}"/>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3" name="Freeform 62">
                <a:extLst>
                  <a:ext uri="{FF2B5EF4-FFF2-40B4-BE49-F238E27FC236}">
                    <a16:creationId xmlns:a16="http://schemas.microsoft.com/office/drawing/2014/main" id="{5101E38F-6515-B641-A934-279A294EB045}"/>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61" name="TextBox 60">
              <a:extLst>
                <a:ext uri="{FF2B5EF4-FFF2-40B4-BE49-F238E27FC236}">
                  <a16:creationId xmlns:a16="http://schemas.microsoft.com/office/drawing/2014/main" id="{61DE7189-A962-5A4E-A2A9-A5EF5CEAE2DD}"/>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64" name="Group 63">
            <a:extLst>
              <a:ext uri="{FF2B5EF4-FFF2-40B4-BE49-F238E27FC236}">
                <a16:creationId xmlns:a16="http://schemas.microsoft.com/office/drawing/2014/main" id="{B1640546-6FED-0C44-8D3F-7AFB0454451D}"/>
              </a:ext>
            </a:extLst>
          </p:cNvPr>
          <p:cNvGrpSpPr>
            <a:grpSpLocks noChangeAspect="1"/>
          </p:cNvGrpSpPr>
          <p:nvPr userDrawn="1"/>
        </p:nvGrpSpPr>
        <p:grpSpPr>
          <a:xfrm>
            <a:off x="8442473" y="4437344"/>
            <a:ext cx="2088000" cy="2088000"/>
            <a:chOff x="5131514" y="4412654"/>
            <a:chExt cx="1980000" cy="1980000"/>
          </a:xfrm>
        </p:grpSpPr>
        <p:grpSp>
          <p:nvGrpSpPr>
            <p:cNvPr id="65" name="Graphic 34">
              <a:extLst>
                <a:ext uri="{FF2B5EF4-FFF2-40B4-BE49-F238E27FC236}">
                  <a16:creationId xmlns:a16="http://schemas.microsoft.com/office/drawing/2014/main" id="{051B5CF4-4CFA-9740-A3C6-CA079995B76C}"/>
                </a:ext>
              </a:extLst>
            </p:cNvPr>
            <p:cNvGrpSpPr>
              <a:grpSpLocks noChangeAspect="1"/>
            </p:cNvGrpSpPr>
            <p:nvPr/>
          </p:nvGrpSpPr>
          <p:grpSpPr>
            <a:xfrm>
              <a:off x="5131514" y="4412654"/>
              <a:ext cx="1980000" cy="1980000"/>
              <a:chOff x="5091000" y="2424000"/>
              <a:chExt cx="5238750" cy="5238750"/>
            </a:xfrm>
          </p:grpSpPr>
          <p:sp>
            <p:nvSpPr>
              <p:cNvPr id="67" name="Freeform 66">
                <a:extLst>
                  <a:ext uri="{FF2B5EF4-FFF2-40B4-BE49-F238E27FC236}">
                    <a16:creationId xmlns:a16="http://schemas.microsoft.com/office/drawing/2014/main" id="{4B0C5A59-7514-914A-A55A-C2E52168F0A8}"/>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8" name="Freeform 67">
                <a:extLst>
                  <a:ext uri="{FF2B5EF4-FFF2-40B4-BE49-F238E27FC236}">
                    <a16:creationId xmlns:a16="http://schemas.microsoft.com/office/drawing/2014/main" id="{B0E48575-D86E-7C42-9EDD-614B18C4D527}"/>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69" name="Freeform 68">
                <a:extLst>
                  <a:ext uri="{FF2B5EF4-FFF2-40B4-BE49-F238E27FC236}">
                    <a16:creationId xmlns:a16="http://schemas.microsoft.com/office/drawing/2014/main" id="{FB75A8B5-88F0-2F4C-A4A8-A52C4CD59337}"/>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66" name="TextBox 65">
              <a:extLst>
                <a:ext uri="{FF2B5EF4-FFF2-40B4-BE49-F238E27FC236}">
                  <a16:creationId xmlns:a16="http://schemas.microsoft.com/office/drawing/2014/main" id="{37CCBD59-BA58-F846-83E8-3366674F7C6D}"/>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70" name="Group 69">
            <a:extLst>
              <a:ext uri="{FF2B5EF4-FFF2-40B4-BE49-F238E27FC236}">
                <a16:creationId xmlns:a16="http://schemas.microsoft.com/office/drawing/2014/main" id="{49055ACD-74AA-BF42-8617-FBABCF696D92}"/>
              </a:ext>
            </a:extLst>
          </p:cNvPr>
          <p:cNvGrpSpPr>
            <a:grpSpLocks noChangeAspect="1"/>
          </p:cNvGrpSpPr>
          <p:nvPr userDrawn="1"/>
        </p:nvGrpSpPr>
        <p:grpSpPr>
          <a:xfrm>
            <a:off x="5051998" y="4414523"/>
            <a:ext cx="2088000" cy="2088000"/>
            <a:chOff x="2859661" y="4250474"/>
            <a:chExt cx="1980000" cy="1980000"/>
          </a:xfrm>
        </p:grpSpPr>
        <p:grpSp>
          <p:nvGrpSpPr>
            <p:cNvPr id="71" name="Graphic 32">
              <a:extLst>
                <a:ext uri="{FF2B5EF4-FFF2-40B4-BE49-F238E27FC236}">
                  <a16:creationId xmlns:a16="http://schemas.microsoft.com/office/drawing/2014/main" id="{5B812E0F-DBDB-D34D-9841-F86832A70614}"/>
                </a:ext>
              </a:extLst>
            </p:cNvPr>
            <p:cNvGrpSpPr>
              <a:grpSpLocks noChangeAspect="1"/>
            </p:cNvGrpSpPr>
            <p:nvPr/>
          </p:nvGrpSpPr>
          <p:grpSpPr>
            <a:xfrm>
              <a:off x="2859661" y="4250474"/>
              <a:ext cx="1980000" cy="1980000"/>
              <a:chOff x="4941000" y="2274000"/>
              <a:chExt cx="5238750" cy="5238750"/>
            </a:xfrm>
          </p:grpSpPr>
          <p:sp>
            <p:nvSpPr>
              <p:cNvPr id="74" name="Freeform 73">
                <a:extLst>
                  <a:ext uri="{FF2B5EF4-FFF2-40B4-BE49-F238E27FC236}">
                    <a16:creationId xmlns:a16="http://schemas.microsoft.com/office/drawing/2014/main" id="{1A602A73-7EE0-E542-87A0-313ABA73FCFD}"/>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79" name="Freeform 78">
                <a:extLst>
                  <a:ext uri="{FF2B5EF4-FFF2-40B4-BE49-F238E27FC236}">
                    <a16:creationId xmlns:a16="http://schemas.microsoft.com/office/drawing/2014/main" id="{7D6344EB-3E04-DB45-905B-C8F7FFEF4C12}"/>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80" name="Freeform 79">
                <a:extLst>
                  <a:ext uri="{FF2B5EF4-FFF2-40B4-BE49-F238E27FC236}">
                    <a16:creationId xmlns:a16="http://schemas.microsoft.com/office/drawing/2014/main" id="{FBB1784C-E820-CF4F-B383-44C6FE225519}"/>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72" name="TextBox 71">
              <a:extLst>
                <a:ext uri="{FF2B5EF4-FFF2-40B4-BE49-F238E27FC236}">
                  <a16:creationId xmlns:a16="http://schemas.microsoft.com/office/drawing/2014/main" id="{75C0A094-D7DD-3646-B95C-C5BF0B91D151}"/>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81" name="Group 80">
            <a:extLst>
              <a:ext uri="{FF2B5EF4-FFF2-40B4-BE49-F238E27FC236}">
                <a16:creationId xmlns:a16="http://schemas.microsoft.com/office/drawing/2014/main" id="{6E2EB2AA-19A5-A34A-9B26-659A801E8BCF}"/>
              </a:ext>
            </a:extLst>
          </p:cNvPr>
          <p:cNvGrpSpPr>
            <a:grpSpLocks noChangeAspect="1"/>
          </p:cNvGrpSpPr>
          <p:nvPr userDrawn="1"/>
        </p:nvGrpSpPr>
        <p:grpSpPr>
          <a:xfrm>
            <a:off x="5050372" y="1840976"/>
            <a:ext cx="2088000" cy="2088000"/>
            <a:chOff x="2926447" y="2002258"/>
            <a:chExt cx="1980000" cy="1980000"/>
          </a:xfrm>
        </p:grpSpPr>
        <p:grpSp>
          <p:nvGrpSpPr>
            <p:cNvPr id="82" name="Graphic 82">
              <a:extLst>
                <a:ext uri="{FF2B5EF4-FFF2-40B4-BE49-F238E27FC236}">
                  <a16:creationId xmlns:a16="http://schemas.microsoft.com/office/drawing/2014/main" id="{E19F01E6-EE0C-2044-9B73-F0392DF251A4}"/>
                </a:ext>
              </a:extLst>
            </p:cNvPr>
            <p:cNvGrpSpPr>
              <a:grpSpLocks noChangeAspect="1"/>
            </p:cNvGrpSpPr>
            <p:nvPr/>
          </p:nvGrpSpPr>
          <p:grpSpPr>
            <a:xfrm>
              <a:off x="2926447" y="2002258"/>
              <a:ext cx="1980000" cy="1980000"/>
              <a:chOff x="4341000" y="1674000"/>
              <a:chExt cx="5238750" cy="5238750"/>
            </a:xfrm>
          </p:grpSpPr>
          <p:sp>
            <p:nvSpPr>
              <p:cNvPr id="84" name="Freeform 83">
                <a:extLst>
                  <a:ext uri="{FF2B5EF4-FFF2-40B4-BE49-F238E27FC236}">
                    <a16:creationId xmlns:a16="http://schemas.microsoft.com/office/drawing/2014/main" id="{56D7E6A8-BBE6-9544-ABE3-4513D3ECBBA2}"/>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85" name="Freeform 84">
                <a:extLst>
                  <a:ext uri="{FF2B5EF4-FFF2-40B4-BE49-F238E27FC236}">
                    <a16:creationId xmlns:a16="http://schemas.microsoft.com/office/drawing/2014/main" id="{501FAC4D-5B1E-7845-B10A-3EBE6958128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87" name="Freeform 86">
                <a:extLst>
                  <a:ext uri="{FF2B5EF4-FFF2-40B4-BE49-F238E27FC236}">
                    <a16:creationId xmlns:a16="http://schemas.microsoft.com/office/drawing/2014/main" id="{08BF7D93-37FA-F94D-997B-AA85314888F7}"/>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83" name="TextBox 82">
              <a:extLst>
                <a:ext uri="{FF2B5EF4-FFF2-40B4-BE49-F238E27FC236}">
                  <a16:creationId xmlns:a16="http://schemas.microsoft.com/office/drawing/2014/main" id="{EA651132-7D10-7549-AB28-9B3A394C5F74}"/>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Tree>
    <p:extLst>
      <p:ext uri="{BB962C8B-B14F-4D97-AF65-F5344CB8AC3E}">
        <p14:creationId xmlns:p14="http://schemas.microsoft.com/office/powerpoint/2010/main" val="131324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Tree>
    <p:extLst>
      <p:ext uri="{BB962C8B-B14F-4D97-AF65-F5344CB8AC3E}">
        <p14:creationId xmlns:p14="http://schemas.microsoft.com/office/powerpoint/2010/main" val="9957522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49" r:id="rId21"/>
    <p:sldLayoutId id="2147483657" r:id="rId22"/>
    <p:sldLayoutId id="2147483671" r:id="rId23"/>
    <p:sldLayoutId id="2147483652" r:id="rId24"/>
    <p:sldLayoutId id="2147483660" r:id="rId25"/>
    <p:sldLayoutId id="2147483667" r:id="rId26"/>
    <p:sldLayoutId id="2147483661" r:id="rId27"/>
    <p:sldLayoutId id="2147483669" r:id="rId28"/>
    <p:sldLayoutId id="2147483664" r:id="rId29"/>
    <p:sldLayoutId id="2147483666" r:id="rId30"/>
    <p:sldLayoutId id="2147483668" r:id="rId31"/>
    <p:sldLayoutId id="2147483670" r:id="rId32"/>
    <p:sldLayoutId id="2147483662" r:id="rId33"/>
    <p:sldLayoutId id="2147483665" r:id="rId34"/>
    <p:sldLayoutId id="2147483672" r:id="rId35"/>
  </p:sldLayoutIdLst>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1.xml"/><Relationship Id="rId16" Type="http://schemas.openxmlformats.org/officeDocument/2006/relationships/image" Target="../media/image38.svg"/><Relationship Id="rId1" Type="http://schemas.openxmlformats.org/officeDocument/2006/relationships/slideLayout" Target="../slideLayouts/slideLayout16.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C84349-D606-4D79-B656-5709374D13A8}"/>
              </a:ext>
            </a:extLst>
          </p:cNvPr>
          <p:cNvPicPr>
            <a:picLocks noChangeAspect="1"/>
          </p:cNvPicPr>
          <p:nvPr/>
        </p:nvPicPr>
        <p:blipFill rotWithShape="1">
          <a:blip r:embed="rId2"/>
          <a:srcRect l="19784" t="17584" r="843" b="787"/>
          <a:stretch/>
        </p:blipFill>
        <p:spPr>
          <a:xfrm>
            <a:off x="1" y="-1685"/>
            <a:ext cx="12198096" cy="6867144"/>
          </a:xfrm>
          <a:prstGeom prst="rect">
            <a:avLst/>
          </a:prstGeom>
        </p:spPr>
      </p:pic>
      <p:sp>
        <p:nvSpPr>
          <p:cNvPr id="4" name="Rectangle 3">
            <a:extLst>
              <a:ext uri="{FF2B5EF4-FFF2-40B4-BE49-F238E27FC236}">
                <a16:creationId xmlns:a16="http://schemas.microsoft.com/office/drawing/2014/main" id="{7C9E9992-F6E9-4D1B-A958-AD6D2B07FE5B}"/>
              </a:ext>
            </a:extLst>
          </p:cNvPr>
          <p:cNvSpPr/>
          <p:nvPr/>
        </p:nvSpPr>
        <p:spPr>
          <a:xfrm>
            <a:off x="3071664" y="2438890"/>
            <a:ext cx="5705735" cy="1980220"/>
          </a:xfrm>
          <a:prstGeom prst="rect">
            <a:avLst/>
          </a:prstGeom>
          <a:solidFill>
            <a:schemeClr val="tx1">
              <a:alpha val="6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endParaRPr>
          </a:p>
        </p:txBody>
      </p:sp>
      <p:sp>
        <p:nvSpPr>
          <p:cNvPr id="5" name="Rectangle 4">
            <a:extLst>
              <a:ext uri="{FF2B5EF4-FFF2-40B4-BE49-F238E27FC236}">
                <a16:creationId xmlns:a16="http://schemas.microsoft.com/office/drawing/2014/main" id="{5E222F78-C568-4156-887F-B07FE1FD5575}"/>
              </a:ext>
            </a:extLst>
          </p:cNvPr>
          <p:cNvSpPr/>
          <p:nvPr/>
        </p:nvSpPr>
        <p:spPr>
          <a:xfrm>
            <a:off x="4478409" y="2749570"/>
            <a:ext cx="3235181" cy="369332"/>
          </a:xfrm>
          <a:prstGeom prst="rect">
            <a:avLst/>
          </a:prstGeom>
        </p:spPr>
        <p:txBody>
          <a:bodyPr wrap="none">
            <a:spAutoFit/>
          </a:bodyPr>
          <a:lstStyle/>
          <a:p>
            <a:pPr algn="ctr"/>
            <a:r>
              <a:rPr lang="en-US" dirty="0">
                <a:solidFill>
                  <a:schemeClr val="bg1"/>
                </a:solidFill>
              </a:rPr>
              <a:t>THE COMPLETE TOOLKIT TO</a:t>
            </a:r>
          </a:p>
        </p:txBody>
      </p:sp>
      <p:sp>
        <p:nvSpPr>
          <p:cNvPr id="6" name="Rectangle 5">
            <a:extLst>
              <a:ext uri="{FF2B5EF4-FFF2-40B4-BE49-F238E27FC236}">
                <a16:creationId xmlns:a16="http://schemas.microsoft.com/office/drawing/2014/main" id="{211180D0-A3B7-4F01-BCB2-BC1BEB529FD1}"/>
              </a:ext>
            </a:extLst>
          </p:cNvPr>
          <p:cNvSpPr/>
          <p:nvPr/>
        </p:nvSpPr>
        <p:spPr>
          <a:xfrm>
            <a:off x="3416340" y="3219250"/>
            <a:ext cx="5109091" cy="769441"/>
          </a:xfrm>
          <a:prstGeom prst="rect">
            <a:avLst/>
          </a:prstGeom>
        </p:spPr>
        <p:txBody>
          <a:bodyPr wrap="none">
            <a:spAutoFit/>
          </a:bodyPr>
          <a:lstStyle/>
          <a:p>
            <a:pPr algn="ctr"/>
            <a:r>
              <a:rPr lang="en-US" sz="4400" dirty="0">
                <a:solidFill>
                  <a:schemeClr val="accent2"/>
                </a:solidFill>
              </a:rPr>
              <a:t>IDEA CHALLENGES</a:t>
            </a:r>
          </a:p>
        </p:txBody>
      </p:sp>
      <p:pic>
        <p:nvPicPr>
          <p:cNvPr id="12" name="Picture 11">
            <a:extLst>
              <a:ext uri="{FF2B5EF4-FFF2-40B4-BE49-F238E27FC236}">
                <a16:creationId xmlns:a16="http://schemas.microsoft.com/office/drawing/2014/main" id="{72D98FCB-D762-4FB8-BC68-B4F97089F440}"/>
              </a:ext>
            </a:extLst>
          </p:cNvPr>
          <p:cNvPicPr>
            <a:picLocks noChangeAspect="1"/>
          </p:cNvPicPr>
          <p:nvPr/>
        </p:nvPicPr>
        <p:blipFill>
          <a:blip r:embed="rId3"/>
          <a:stretch>
            <a:fillRect/>
          </a:stretch>
        </p:blipFill>
        <p:spPr>
          <a:xfrm>
            <a:off x="5260756" y="5805264"/>
            <a:ext cx="1670485" cy="596920"/>
          </a:xfrm>
          <a:prstGeom prst="rect">
            <a:avLst/>
          </a:prstGeom>
        </p:spPr>
      </p:pic>
    </p:spTree>
    <p:extLst>
      <p:ext uri="{BB962C8B-B14F-4D97-AF65-F5344CB8AC3E}">
        <p14:creationId xmlns:p14="http://schemas.microsoft.com/office/powerpoint/2010/main" val="2224545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F3F97C14-A874-4D57-AC69-13B1C89E5B09}"/>
              </a:ext>
            </a:extLst>
          </p:cNvPr>
          <p:cNvSpPr/>
          <p:nvPr/>
        </p:nvSpPr>
        <p:spPr>
          <a:xfrm>
            <a:off x="5539917" y="1182023"/>
            <a:ext cx="3196119" cy="3038283"/>
          </a:xfrm>
          <a:prstGeom prst="ellipse">
            <a:avLst/>
          </a:prstGeom>
          <a:solidFill>
            <a:schemeClr val="tx1">
              <a:lumMod val="50000"/>
              <a:lumOff val="50000"/>
            </a:scheme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57C68285-9C07-4423-A743-2519CCB62AD0}"/>
              </a:ext>
            </a:extLst>
          </p:cNvPr>
          <p:cNvSpPr/>
          <p:nvPr/>
        </p:nvSpPr>
        <p:spPr>
          <a:xfrm>
            <a:off x="6851756" y="4353950"/>
            <a:ext cx="2377440" cy="2377440"/>
          </a:xfrm>
          <a:prstGeom prst="ellipse">
            <a:avLst/>
          </a:prstGeom>
          <a:solidFill>
            <a:schemeClr val="tx1">
              <a:lumMod val="50000"/>
              <a:lumOff val="50000"/>
            </a:scheme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Problem phase </a:t>
            </a:r>
            <a:r>
              <a:rPr lang="en-US" dirty="0"/>
              <a:t>– Concrete planning and executing</a:t>
            </a:r>
            <a:endParaRPr lang="en-FI" dirty="0"/>
          </a:p>
        </p:txBody>
      </p:sp>
      <p:sp>
        <p:nvSpPr>
          <p:cNvPr id="31" name="Isosceles Triangle 30">
            <a:extLst>
              <a:ext uri="{FF2B5EF4-FFF2-40B4-BE49-F238E27FC236}">
                <a16:creationId xmlns:a16="http://schemas.microsoft.com/office/drawing/2014/main" id="{C945D3F0-3848-4BEF-BC62-C78D4E8C98B1}"/>
              </a:ext>
            </a:extLst>
          </p:cNvPr>
          <p:cNvSpPr>
            <a:spLocks noChangeAspect="1"/>
          </p:cNvSpPr>
          <p:nvPr/>
        </p:nvSpPr>
        <p:spPr>
          <a:xfrm rot="5400000" flipH="1">
            <a:off x="10238188" y="4848559"/>
            <a:ext cx="717968" cy="411480"/>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Flowchart: Decision 31">
            <a:extLst>
              <a:ext uri="{FF2B5EF4-FFF2-40B4-BE49-F238E27FC236}">
                <a16:creationId xmlns:a16="http://schemas.microsoft.com/office/drawing/2014/main" id="{F1555CD4-F4CA-47B3-857E-D8E7C629D9FE}"/>
              </a:ext>
            </a:extLst>
          </p:cNvPr>
          <p:cNvSpPr>
            <a:spLocks noChangeAspect="1"/>
          </p:cNvSpPr>
          <p:nvPr/>
        </p:nvSpPr>
        <p:spPr>
          <a:xfrm>
            <a:off x="9968084" y="4670271"/>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3" name="Arrow: Pentagon 32">
            <a:extLst>
              <a:ext uri="{FF2B5EF4-FFF2-40B4-BE49-F238E27FC236}">
                <a16:creationId xmlns:a16="http://schemas.microsoft.com/office/drawing/2014/main" id="{39A10323-E0DF-46EB-8F3F-0B842A1419BF}"/>
              </a:ext>
            </a:extLst>
          </p:cNvPr>
          <p:cNvSpPr/>
          <p:nvPr/>
        </p:nvSpPr>
        <p:spPr>
          <a:xfrm>
            <a:off x="543807" y="2231667"/>
            <a:ext cx="4519404" cy="870857"/>
          </a:xfrm>
          <a:prstGeom prst="homePlat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F60BE95-6F19-4C88-9AE9-D4633382F91F}"/>
              </a:ext>
            </a:extLst>
          </p:cNvPr>
          <p:cNvSpPr txBox="1"/>
          <p:nvPr/>
        </p:nvSpPr>
        <p:spPr>
          <a:xfrm>
            <a:off x="839416" y="2470861"/>
            <a:ext cx="3773790" cy="400110"/>
          </a:xfrm>
          <a:prstGeom prst="rect">
            <a:avLst/>
          </a:prstGeom>
          <a:noFill/>
        </p:spPr>
        <p:txBody>
          <a:bodyPr wrap="none" rtlCol="0">
            <a:spAutoFit/>
          </a:bodyPr>
          <a:lstStyle/>
          <a:p>
            <a:r>
              <a:rPr lang="en-US" sz="2000" dirty="0">
                <a:solidFill>
                  <a:schemeClr val="bg1"/>
                </a:solidFill>
              </a:rPr>
              <a:t>Identifying the initial problem</a:t>
            </a:r>
          </a:p>
        </p:txBody>
      </p:sp>
      <p:sp>
        <p:nvSpPr>
          <p:cNvPr id="35" name="Arrow: Pentagon 34">
            <a:extLst>
              <a:ext uri="{FF2B5EF4-FFF2-40B4-BE49-F238E27FC236}">
                <a16:creationId xmlns:a16="http://schemas.microsoft.com/office/drawing/2014/main" id="{CF009A50-3BA0-4255-BCFD-263BA64EB652}"/>
              </a:ext>
            </a:extLst>
          </p:cNvPr>
          <p:cNvSpPr/>
          <p:nvPr/>
        </p:nvSpPr>
        <p:spPr>
          <a:xfrm>
            <a:off x="1880831" y="5237192"/>
            <a:ext cx="4519404" cy="870857"/>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900E9C4-915B-4496-9E6B-C7A16574B85E}"/>
              </a:ext>
            </a:extLst>
          </p:cNvPr>
          <p:cNvSpPr txBox="1"/>
          <p:nvPr/>
        </p:nvSpPr>
        <p:spPr>
          <a:xfrm>
            <a:off x="2228042" y="5472565"/>
            <a:ext cx="3562194" cy="400110"/>
          </a:xfrm>
          <a:prstGeom prst="rect">
            <a:avLst/>
          </a:prstGeom>
          <a:noFill/>
        </p:spPr>
        <p:txBody>
          <a:bodyPr wrap="none" rtlCol="0">
            <a:spAutoFit/>
          </a:bodyPr>
          <a:lstStyle/>
          <a:p>
            <a:r>
              <a:rPr lang="en-US" sz="2000" dirty="0">
                <a:solidFill>
                  <a:schemeClr val="bg1"/>
                </a:solidFill>
              </a:rPr>
              <a:t>Analysis by organizing team</a:t>
            </a:r>
          </a:p>
        </p:txBody>
      </p:sp>
      <p:sp>
        <p:nvSpPr>
          <p:cNvPr id="38" name="Arrow: Bent 37">
            <a:extLst>
              <a:ext uri="{FF2B5EF4-FFF2-40B4-BE49-F238E27FC236}">
                <a16:creationId xmlns:a16="http://schemas.microsoft.com/office/drawing/2014/main" id="{B300A3E0-D82D-4371-B7AF-D869D9D38674}"/>
              </a:ext>
            </a:extLst>
          </p:cNvPr>
          <p:cNvSpPr/>
          <p:nvPr/>
        </p:nvSpPr>
        <p:spPr>
          <a:xfrm rot="16200000">
            <a:off x="9953520" y="2773045"/>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Arrow: Up 38">
            <a:extLst>
              <a:ext uri="{FF2B5EF4-FFF2-40B4-BE49-F238E27FC236}">
                <a16:creationId xmlns:a16="http://schemas.microsoft.com/office/drawing/2014/main" id="{FAA46674-F555-4676-BFE5-FF3C4184F40E}"/>
              </a:ext>
            </a:extLst>
          </p:cNvPr>
          <p:cNvSpPr/>
          <p:nvPr/>
        </p:nvSpPr>
        <p:spPr>
          <a:xfrm flipH="1">
            <a:off x="10626397" y="5292003"/>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39">
            <a:extLst>
              <a:ext uri="{FF2B5EF4-FFF2-40B4-BE49-F238E27FC236}">
                <a16:creationId xmlns:a16="http://schemas.microsoft.com/office/drawing/2014/main" id="{3ED0CE51-BB52-4DB0-AE8B-CD2F78076C25}"/>
              </a:ext>
            </a:extLst>
          </p:cNvPr>
          <p:cNvSpPr>
            <a:spLocks noChangeAspect="1"/>
          </p:cNvSpPr>
          <p:nvPr/>
        </p:nvSpPr>
        <p:spPr>
          <a:xfrm rot="16200000">
            <a:off x="9789458" y="1956464"/>
            <a:ext cx="717968" cy="411480"/>
          </a:xfrm>
          <a:prstGeom prst="triangl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41" name="Straight Connector 40">
            <a:extLst>
              <a:ext uri="{FF2B5EF4-FFF2-40B4-BE49-F238E27FC236}">
                <a16:creationId xmlns:a16="http://schemas.microsoft.com/office/drawing/2014/main" id="{250CCE2F-5256-4502-9F8A-E1A9A9973CED}"/>
              </a:ext>
            </a:extLst>
          </p:cNvPr>
          <p:cNvCxnSpPr>
            <a:cxnSpLocks/>
          </p:cNvCxnSpPr>
          <p:nvPr/>
        </p:nvCxnSpPr>
        <p:spPr>
          <a:xfrm>
            <a:off x="10345498" y="183303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CD742D4-4FEC-475E-8DD5-5AF3E39F241E}"/>
              </a:ext>
            </a:extLst>
          </p:cNvPr>
          <p:cNvCxnSpPr>
            <a:cxnSpLocks/>
          </p:cNvCxnSpPr>
          <p:nvPr/>
        </p:nvCxnSpPr>
        <p:spPr>
          <a:xfrm>
            <a:off x="11236207" y="180229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Flowchart: Decision 50">
            <a:extLst>
              <a:ext uri="{FF2B5EF4-FFF2-40B4-BE49-F238E27FC236}">
                <a16:creationId xmlns:a16="http://schemas.microsoft.com/office/drawing/2014/main" id="{3145EFCB-CF0A-40C0-B36A-3CAA8D7772EB}"/>
              </a:ext>
            </a:extLst>
          </p:cNvPr>
          <p:cNvSpPr>
            <a:spLocks noChangeAspect="1"/>
          </p:cNvSpPr>
          <p:nvPr/>
        </p:nvSpPr>
        <p:spPr>
          <a:xfrm>
            <a:off x="9926355" y="180131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2" name="Flowchart: Decision 51">
            <a:extLst>
              <a:ext uri="{FF2B5EF4-FFF2-40B4-BE49-F238E27FC236}">
                <a16:creationId xmlns:a16="http://schemas.microsoft.com/office/drawing/2014/main" id="{157B6979-4D14-4DB8-B69E-4BE132E322E1}"/>
              </a:ext>
            </a:extLst>
          </p:cNvPr>
          <p:cNvSpPr>
            <a:spLocks noChangeAspect="1"/>
          </p:cNvSpPr>
          <p:nvPr/>
        </p:nvSpPr>
        <p:spPr>
          <a:xfrm>
            <a:off x="10815277" y="179912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3" name="Oval 52">
            <a:extLst>
              <a:ext uri="{FF2B5EF4-FFF2-40B4-BE49-F238E27FC236}">
                <a16:creationId xmlns:a16="http://schemas.microsoft.com/office/drawing/2014/main" id="{EA73C46A-4664-479B-A26E-FF52615B5ADC}"/>
              </a:ext>
            </a:extLst>
          </p:cNvPr>
          <p:cNvSpPr>
            <a:spLocks noChangeAspect="1"/>
          </p:cNvSpPr>
          <p:nvPr/>
        </p:nvSpPr>
        <p:spPr>
          <a:xfrm>
            <a:off x="9888251"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4" name="Oval 53">
            <a:extLst>
              <a:ext uri="{FF2B5EF4-FFF2-40B4-BE49-F238E27FC236}">
                <a16:creationId xmlns:a16="http://schemas.microsoft.com/office/drawing/2014/main" id="{E1FF8F92-1862-48F3-AD14-780A08508ECF}"/>
              </a:ext>
            </a:extLst>
          </p:cNvPr>
          <p:cNvSpPr>
            <a:spLocks noChangeAspect="1"/>
          </p:cNvSpPr>
          <p:nvPr/>
        </p:nvSpPr>
        <p:spPr>
          <a:xfrm>
            <a:off x="10752143"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5" name="Oval 54">
            <a:extLst>
              <a:ext uri="{FF2B5EF4-FFF2-40B4-BE49-F238E27FC236}">
                <a16:creationId xmlns:a16="http://schemas.microsoft.com/office/drawing/2014/main" id="{60B64CCC-6989-4C35-BC65-FAE06CBE6CC2}"/>
              </a:ext>
            </a:extLst>
          </p:cNvPr>
          <p:cNvSpPr>
            <a:spLocks noChangeAspect="1"/>
          </p:cNvSpPr>
          <p:nvPr/>
        </p:nvSpPr>
        <p:spPr>
          <a:xfrm>
            <a:off x="11612860"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56" name="Straight Connector 55">
            <a:extLst>
              <a:ext uri="{FF2B5EF4-FFF2-40B4-BE49-F238E27FC236}">
                <a16:creationId xmlns:a16="http://schemas.microsoft.com/office/drawing/2014/main" id="{D738C112-AB05-4BAF-8149-44C6E8A5B24C}"/>
              </a:ext>
            </a:extLst>
          </p:cNvPr>
          <p:cNvCxnSpPr>
            <a:cxnSpLocks/>
          </p:cNvCxnSpPr>
          <p:nvPr/>
        </p:nvCxnSpPr>
        <p:spPr>
          <a:xfrm>
            <a:off x="10393609" y="469171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F8F10A-2A76-45C9-B2E5-EAEFE88100CC}"/>
              </a:ext>
            </a:extLst>
          </p:cNvPr>
          <p:cNvCxnSpPr>
            <a:cxnSpLocks/>
          </p:cNvCxnSpPr>
          <p:nvPr/>
        </p:nvCxnSpPr>
        <p:spPr>
          <a:xfrm>
            <a:off x="11261589" y="469439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Flowchart: Decision 57">
            <a:extLst>
              <a:ext uri="{FF2B5EF4-FFF2-40B4-BE49-F238E27FC236}">
                <a16:creationId xmlns:a16="http://schemas.microsoft.com/office/drawing/2014/main" id="{58E9D43C-9D26-446E-B237-A38ADB8EDFF1}"/>
              </a:ext>
            </a:extLst>
          </p:cNvPr>
          <p:cNvSpPr>
            <a:spLocks noChangeAspect="1"/>
          </p:cNvSpPr>
          <p:nvPr/>
        </p:nvSpPr>
        <p:spPr>
          <a:xfrm>
            <a:off x="10840659" y="469121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9" name="Oval 58">
            <a:extLst>
              <a:ext uri="{FF2B5EF4-FFF2-40B4-BE49-F238E27FC236}">
                <a16:creationId xmlns:a16="http://schemas.microsoft.com/office/drawing/2014/main" id="{78862502-1196-4EC8-BD3B-DE9270D0D3B0}"/>
              </a:ext>
            </a:extLst>
          </p:cNvPr>
          <p:cNvSpPr>
            <a:spLocks noChangeAspect="1"/>
          </p:cNvSpPr>
          <p:nvPr/>
        </p:nvSpPr>
        <p:spPr>
          <a:xfrm>
            <a:off x="9913633"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0" name="Oval 59">
            <a:extLst>
              <a:ext uri="{FF2B5EF4-FFF2-40B4-BE49-F238E27FC236}">
                <a16:creationId xmlns:a16="http://schemas.microsoft.com/office/drawing/2014/main" id="{D86521B5-3688-4B02-95C7-41194925E8AC}"/>
              </a:ext>
            </a:extLst>
          </p:cNvPr>
          <p:cNvSpPr>
            <a:spLocks noChangeAspect="1"/>
          </p:cNvSpPr>
          <p:nvPr/>
        </p:nvSpPr>
        <p:spPr>
          <a:xfrm>
            <a:off x="10777525"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 name="Oval 60">
            <a:extLst>
              <a:ext uri="{FF2B5EF4-FFF2-40B4-BE49-F238E27FC236}">
                <a16:creationId xmlns:a16="http://schemas.microsoft.com/office/drawing/2014/main" id="{5BED1374-2D0B-4392-A472-C446F580F0BF}"/>
              </a:ext>
            </a:extLst>
          </p:cNvPr>
          <p:cNvSpPr>
            <a:spLocks noChangeAspect="1"/>
          </p:cNvSpPr>
          <p:nvPr/>
        </p:nvSpPr>
        <p:spPr>
          <a:xfrm>
            <a:off x="11638242"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2" name="Rectangle: Rounded Corners 61">
            <a:extLst>
              <a:ext uri="{FF2B5EF4-FFF2-40B4-BE49-F238E27FC236}">
                <a16:creationId xmlns:a16="http://schemas.microsoft.com/office/drawing/2014/main" id="{9E5B0EA8-1FF7-4B57-B2E9-1F1F2DB0ECB5}"/>
              </a:ext>
            </a:extLst>
          </p:cNvPr>
          <p:cNvSpPr/>
          <p:nvPr/>
        </p:nvSpPr>
        <p:spPr>
          <a:xfrm>
            <a:off x="10302175" y="2935750"/>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F15D955-543F-43EC-93A6-3E7300953A59}"/>
              </a:ext>
            </a:extLst>
          </p:cNvPr>
          <p:cNvSpPr txBox="1"/>
          <p:nvPr/>
        </p:nvSpPr>
        <p:spPr>
          <a:xfrm>
            <a:off x="10313586" y="2933199"/>
            <a:ext cx="832279" cy="276999"/>
          </a:xfrm>
          <a:prstGeom prst="rect">
            <a:avLst/>
          </a:prstGeom>
          <a:noFill/>
        </p:spPr>
        <p:txBody>
          <a:bodyPr wrap="none" rtlCol="0">
            <a:spAutoFit/>
          </a:bodyPr>
          <a:lstStyle/>
          <a:p>
            <a:r>
              <a:rPr lang="en-US" sz="1200" b="1" dirty="0">
                <a:solidFill>
                  <a:schemeClr val="bg2"/>
                </a:solidFill>
              </a:rPr>
              <a:t>Discover</a:t>
            </a:r>
          </a:p>
        </p:txBody>
      </p:sp>
      <p:sp>
        <p:nvSpPr>
          <p:cNvPr id="64" name="Rectangle: Rounded Corners 63">
            <a:extLst>
              <a:ext uri="{FF2B5EF4-FFF2-40B4-BE49-F238E27FC236}">
                <a16:creationId xmlns:a16="http://schemas.microsoft.com/office/drawing/2014/main" id="{207243A1-326E-463E-BCCF-40CA909A126E}"/>
              </a:ext>
            </a:extLst>
          </p:cNvPr>
          <p:cNvSpPr/>
          <p:nvPr/>
        </p:nvSpPr>
        <p:spPr>
          <a:xfrm>
            <a:off x="10336551" y="5738132"/>
            <a:ext cx="64457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8C9A4022-133B-4766-A516-D1677A6B1BD1}"/>
              </a:ext>
            </a:extLst>
          </p:cNvPr>
          <p:cNvSpPr txBox="1"/>
          <p:nvPr/>
        </p:nvSpPr>
        <p:spPr>
          <a:xfrm>
            <a:off x="10320579" y="5743727"/>
            <a:ext cx="688279" cy="276999"/>
          </a:xfrm>
          <a:prstGeom prst="rect">
            <a:avLst/>
          </a:prstGeom>
          <a:noFill/>
        </p:spPr>
        <p:txBody>
          <a:bodyPr wrap="square" rtlCol="0">
            <a:spAutoFit/>
          </a:bodyPr>
          <a:lstStyle/>
          <a:p>
            <a:r>
              <a:rPr lang="en-US" sz="1200" b="1" dirty="0">
                <a:solidFill>
                  <a:schemeClr val="bg2"/>
                </a:solidFill>
              </a:rPr>
              <a:t>Define</a:t>
            </a:r>
          </a:p>
        </p:txBody>
      </p:sp>
      <p:sp>
        <p:nvSpPr>
          <p:cNvPr id="66" name="TextBox 65">
            <a:extLst>
              <a:ext uri="{FF2B5EF4-FFF2-40B4-BE49-F238E27FC236}">
                <a16:creationId xmlns:a16="http://schemas.microsoft.com/office/drawing/2014/main" id="{32B94DC9-A08B-4CE8-9542-0491ABC31778}"/>
              </a:ext>
            </a:extLst>
          </p:cNvPr>
          <p:cNvSpPr txBox="1"/>
          <p:nvPr/>
        </p:nvSpPr>
        <p:spPr>
          <a:xfrm>
            <a:off x="6205834" y="1545368"/>
            <a:ext cx="2280942"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scouting problems</a:t>
            </a:r>
          </a:p>
          <a:p>
            <a:pPr marL="228600" indent="-228600">
              <a:buFont typeface="+mj-lt"/>
              <a:buAutoNum type="arabicPeriod"/>
            </a:pPr>
            <a:r>
              <a:rPr lang="en-US" sz="1100" dirty="0">
                <a:solidFill>
                  <a:schemeClr val="bg1"/>
                </a:solidFill>
              </a:rPr>
              <a:t>Contact the participation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AutoNum type="arabicPeriod"/>
            </a:pPr>
            <a:r>
              <a:rPr lang="en-US" sz="1100" dirty="0">
                <a:solidFill>
                  <a:schemeClr val="bg1"/>
                </a:solidFill>
              </a:rPr>
              <a:t>Give participants time to rank problems by significance</a:t>
            </a:r>
          </a:p>
          <a:p>
            <a:pPr marL="228600" indent="-228600">
              <a:buFont typeface="+mj-lt"/>
              <a:buAutoNum type="arabicPeriod"/>
            </a:pPr>
            <a:r>
              <a:rPr lang="en-US" sz="1100" dirty="0">
                <a:solidFill>
                  <a:schemeClr val="bg1"/>
                </a:solidFill>
              </a:rPr>
              <a:t>Send reminders</a:t>
            </a:r>
          </a:p>
        </p:txBody>
      </p:sp>
      <p:sp>
        <p:nvSpPr>
          <p:cNvPr id="67" name="TextBox 66">
            <a:extLst>
              <a:ext uri="{FF2B5EF4-FFF2-40B4-BE49-F238E27FC236}">
                <a16:creationId xmlns:a16="http://schemas.microsoft.com/office/drawing/2014/main" id="{FFB2CE31-6A8F-4694-B771-1735CF351699}"/>
              </a:ext>
            </a:extLst>
          </p:cNvPr>
          <p:cNvSpPr txBox="1"/>
          <p:nvPr/>
        </p:nvSpPr>
        <p:spPr>
          <a:xfrm>
            <a:off x="7242891" y="5238233"/>
            <a:ext cx="1721588" cy="1107996"/>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Identify recurring themes and group ideas to them</a:t>
            </a:r>
          </a:p>
          <a:p>
            <a:pPr marL="228600" indent="-228600">
              <a:buFont typeface="+mj-lt"/>
              <a:buAutoNum type="arabicPeriod"/>
            </a:pPr>
            <a:r>
              <a:rPr lang="en-US" sz="1100" dirty="0">
                <a:solidFill>
                  <a:schemeClr val="bg1"/>
                </a:solidFill>
              </a:rPr>
              <a:t>Abstract the themes and choose 3 or 4 most important ones</a:t>
            </a:r>
          </a:p>
        </p:txBody>
      </p:sp>
      <p:sp>
        <p:nvSpPr>
          <p:cNvPr id="68" name="TextBox 67">
            <a:extLst>
              <a:ext uri="{FF2B5EF4-FFF2-40B4-BE49-F238E27FC236}">
                <a16:creationId xmlns:a16="http://schemas.microsoft.com/office/drawing/2014/main" id="{55FF8219-6B95-4F7C-9E28-4808FCE591F4}"/>
              </a:ext>
            </a:extLst>
          </p:cNvPr>
          <p:cNvSpPr txBox="1"/>
          <p:nvPr/>
        </p:nvSpPr>
        <p:spPr>
          <a:xfrm>
            <a:off x="7136200" y="4715636"/>
            <a:ext cx="1783201" cy="430887"/>
          </a:xfrm>
          <a:prstGeom prst="rect">
            <a:avLst/>
          </a:prstGeom>
          <a:noFill/>
        </p:spPr>
        <p:txBody>
          <a:bodyPr wrap="square" rtlCol="0">
            <a:spAutoFit/>
          </a:bodyPr>
          <a:lstStyle/>
          <a:p>
            <a:pPr algn="ctr"/>
            <a:r>
              <a:rPr lang="en-US" sz="1100" i="1" dirty="0">
                <a:solidFill>
                  <a:schemeClr val="bg1"/>
                </a:solidFill>
              </a:rPr>
              <a:t>After you’re finished with problem scouting</a:t>
            </a:r>
          </a:p>
        </p:txBody>
      </p:sp>
    </p:spTree>
    <p:extLst>
      <p:ext uri="{BB962C8B-B14F-4D97-AF65-F5344CB8AC3E}">
        <p14:creationId xmlns:p14="http://schemas.microsoft.com/office/powerpoint/2010/main" val="3584571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a:extLst>
              <a:ext uri="{FF2B5EF4-FFF2-40B4-BE49-F238E27FC236}">
                <a16:creationId xmlns:a16="http://schemas.microsoft.com/office/drawing/2014/main" id="{FF312784-00F3-49B2-BFE2-2C415E1ACCF9}"/>
              </a:ext>
            </a:extLst>
          </p:cNvPr>
          <p:cNvSpPr/>
          <p:nvPr/>
        </p:nvSpPr>
        <p:spPr>
          <a:xfrm>
            <a:off x="5539917" y="1182023"/>
            <a:ext cx="3196119" cy="3038283"/>
          </a:xfrm>
          <a:prstGeom prst="ellipse">
            <a:avLst/>
          </a:prstGeom>
          <a:solidFill>
            <a:schemeClr val="tx1">
              <a:lumMod val="50000"/>
              <a:lumOff val="5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0D775629-4F6F-4656-9689-874F9FAD017E}"/>
              </a:ext>
            </a:extLst>
          </p:cNvPr>
          <p:cNvSpPr/>
          <p:nvPr/>
        </p:nvSpPr>
        <p:spPr>
          <a:xfrm>
            <a:off x="6851756" y="4353950"/>
            <a:ext cx="2377440" cy="2377440"/>
          </a:xfrm>
          <a:prstGeom prst="ellipse">
            <a:avLst/>
          </a:prstGeom>
          <a:solidFill>
            <a:schemeClr val="tx1">
              <a:lumMod val="50000"/>
              <a:lumOff val="5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en-US" dirty="0"/>
              <a:t>Solution</a:t>
            </a:r>
            <a:r>
              <a:rPr lang="fi-FI" dirty="0"/>
              <a:t> phase </a:t>
            </a:r>
            <a:r>
              <a:rPr lang="en-US" dirty="0"/>
              <a:t>– Concrete planning and executing</a:t>
            </a:r>
            <a:endParaRPr lang="en-FI" dirty="0"/>
          </a:p>
        </p:txBody>
      </p:sp>
      <p:sp>
        <p:nvSpPr>
          <p:cNvPr id="37" name="Isosceles Triangle 36">
            <a:extLst>
              <a:ext uri="{FF2B5EF4-FFF2-40B4-BE49-F238E27FC236}">
                <a16:creationId xmlns:a16="http://schemas.microsoft.com/office/drawing/2014/main" id="{7236C3DC-81B3-42AB-BB6D-93F798BB4CDD}"/>
              </a:ext>
            </a:extLst>
          </p:cNvPr>
          <p:cNvSpPr>
            <a:spLocks noChangeAspect="1"/>
          </p:cNvSpPr>
          <p:nvPr/>
        </p:nvSpPr>
        <p:spPr>
          <a:xfrm rot="16200000">
            <a:off x="10668052" y="1960898"/>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Flowchart: Decision 42">
            <a:extLst>
              <a:ext uri="{FF2B5EF4-FFF2-40B4-BE49-F238E27FC236}">
                <a16:creationId xmlns:a16="http://schemas.microsoft.com/office/drawing/2014/main" id="{01B0D4DE-17EF-4C20-9435-02F844393E52}"/>
              </a:ext>
            </a:extLst>
          </p:cNvPr>
          <p:cNvSpPr>
            <a:spLocks noChangeAspect="1"/>
          </p:cNvSpPr>
          <p:nvPr/>
        </p:nvSpPr>
        <p:spPr>
          <a:xfrm>
            <a:off x="10818358" y="179886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4" name="Isosceles Triangle 43">
            <a:extLst>
              <a:ext uri="{FF2B5EF4-FFF2-40B4-BE49-F238E27FC236}">
                <a16:creationId xmlns:a16="http://schemas.microsoft.com/office/drawing/2014/main" id="{FB1DCF78-87AA-4AD9-8B53-1016C9DAD29B}"/>
              </a:ext>
            </a:extLst>
          </p:cNvPr>
          <p:cNvSpPr>
            <a:spLocks noChangeAspect="1"/>
          </p:cNvSpPr>
          <p:nvPr/>
        </p:nvSpPr>
        <p:spPr>
          <a:xfrm rot="5400000" flipH="1">
            <a:off x="11242550" y="4903595"/>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Flowchart: Decision 44">
            <a:extLst>
              <a:ext uri="{FF2B5EF4-FFF2-40B4-BE49-F238E27FC236}">
                <a16:creationId xmlns:a16="http://schemas.microsoft.com/office/drawing/2014/main" id="{8721BE69-F3A3-4CAD-87DE-7CA4BD7EEC23}"/>
              </a:ext>
            </a:extLst>
          </p:cNvPr>
          <p:cNvSpPr>
            <a:spLocks noChangeAspect="1"/>
          </p:cNvSpPr>
          <p:nvPr/>
        </p:nvSpPr>
        <p:spPr>
          <a:xfrm>
            <a:off x="10965559" y="473947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Flowchart: Decision 45">
            <a:extLst>
              <a:ext uri="{FF2B5EF4-FFF2-40B4-BE49-F238E27FC236}">
                <a16:creationId xmlns:a16="http://schemas.microsoft.com/office/drawing/2014/main" id="{62DBA8F3-B884-4F90-B264-4AD01A180B74}"/>
              </a:ext>
            </a:extLst>
          </p:cNvPr>
          <p:cNvSpPr>
            <a:spLocks noChangeAspect="1"/>
          </p:cNvSpPr>
          <p:nvPr/>
        </p:nvSpPr>
        <p:spPr>
          <a:xfrm>
            <a:off x="10088296" y="473679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7" name="Flowchart: Decision 46">
            <a:extLst>
              <a:ext uri="{FF2B5EF4-FFF2-40B4-BE49-F238E27FC236}">
                <a16:creationId xmlns:a16="http://schemas.microsoft.com/office/drawing/2014/main" id="{9752FEB0-DF96-421E-AAC2-11C9217D9C18}"/>
              </a:ext>
            </a:extLst>
          </p:cNvPr>
          <p:cNvSpPr>
            <a:spLocks noChangeAspect="1"/>
          </p:cNvSpPr>
          <p:nvPr/>
        </p:nvSpPr>
        <p:spPr>
          <a:xfrm>
            <a:off x="9941095" y="179618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8" name="TextBox 47">
            <a:extLst>
              <a:ext uri="{FF2B5EF4-FFF2-40B4-BE49-F238E27FC236}">
                <a16:creationId xmlns:a16="http://schemas.microsoft.com/office/drawing/2014/main" id="{AB192E1F-8D65-4A9F-A84B-BE18ED760CBD}"/>
              </a:ext>
            </a:extLst>
          </p:cNvPr>
          <p:cNvSpPr txBox="1"/>
          <p:nvPr/>
        </p:nvSpPr>
        <p:spPr>
          <a:xfrm>
            <a:off x="6178684" y="1639684"/>
            <a:ext cx="2223555"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finding solutions to the selected problems</a:t>
            </a:r>
          </a:p>
          <a:p>
            <a:pPr marL="228600" indent="-228600">
              <a:buFont typeface="+mj-lt"/>
              <a:buAutoNum type="arabicPeriod"/>
            </a:pPr>
            <a:r>
              <a:rPr lang="en-US" sz="1100" dirty="0">
                <a:solidFill>
                  <a:schemeClr val="bg1"/>
                </a:solidFill>
              </a:rPr>
              <a:t>Contact the target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Font typeface="+mj-lt"/>
              <a:buAutoNum type="arabicPeriod"/>
            </a:pPr>
            <a:r>
              <a:rPr lang="en-US" sz="1100" dirty="0">
                <a:solidFill>
                  <a:schemeClr val="bg1"/>
                </a:solidFill>
              </a:rPr>
              <a:t>Give time for feedback, iteration and evaluation</a:t>
            </a:r>
          </a:p>
          <a:p>
            <a:pPr marL="228600" indent="-228600">
              <a:buFont typeface="+mj-lt"/>
              <a:buAutoNum type="arabicPeriod"/>
            </a:pPr>
            <a:r>
              <a:rPr lang="en-US" sz="1100" dirty="0">
                <a:solidFill>
                  <a:schemeClr val="bg1"/>
                </a:solidFill>
              </a:rPr>
              <a:t>Send reminders</a:t>
            </a:r>
          </a:p>
        </p:txBody>
      </p:sp>
      <p:sp>
        <p:nvSpPr>
          <p:cNvPr id="49" name="TextBox 48">
            <a:extLst>
              <a:ext uri="{FF2B5EF4-FFF2-40B4-BE49-F238E27FC236}">
                <a16:creationId xmlns:a16="http://schemas.microsoft.com/office/drawing/2014/main" id="{0C42BAEF-11D3-456C-A2A2-2A75D65A2DB9}"/>
              </a:ext>
            </a:extLst>
          </p:cNvPr>
          <p:cNvSpPr txBox="1"/>
          <p:nvPr/>
        </p:nvSpPr>
        <p:spPr>
          <a:xfrm>
            <a:off x="7213281" y="4834068"/>
            <a:ext cx="1815795" cy="1446550"/>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Pick a few ideas with the most promise</a:t>
            </a:r>
          </a:p>
          <a:p>
            <a:pPr marL="228600" indent="-228600">
              <a:buFont typeface="+mj-lt"/>
              <a:buAutoNum type="arabicPeriod"/>
            </a:pPr>
            <a:r>
              <a:rPr lang="en-US" sz="1100" dirty="0">
                <a:solidFill>
                  <a:schemeClr val="bg1"/>
                </a:solidFill>
              </a:rPr>
              <a:t>Assign responsibilities for the development of those ideas</a:t>
            </a:r>
          </a:p>
          <a:p>
            <a:pPr marL="228600" indent="-228600">
              <a:buFont typeface="+mj-lt"/>
              <a:buAutoNum type="arabicPeriod"/>
            </a:pPr>
            <a:r>
              <a:rPr lang="en-US" sz="1100" dirty="0">
                <a:solidFill>
                  <a:schemeClr val="bg1"/>
                </a:solidFill>
              </a:rPr>
              <a:t>Allocate resources</a:t>
            </a:r>
          </a:p>
          <a:p>
            <a:pPr marL="228600" indent="-228600">
              <a:buFont typeface="+mj-lt"/>
              <a:buAutoNum type="arabicPeriod"/>
            </a:pPr>
            <a:r>
              <a:rPr lang="en-US" sz="1100" dirty="0">
                <a:solidFill>
                  <a:schemeClr val="bg1"/>
                </a:solidFill>
              </a:rPr>
              <a:t>Communicate results and following steps</a:t>
            </a:r>
          </a:p>
        </p:txBody>
      </p:sp>
      <p:sp>
        <p:nvSpPr>
          <p:cNvPr id="50" name="Arrow: Pentagon 49">
            <a:extLst>
              <a:ext uri="{FF2B5EF4-FFF2-40B4-BE49-F238E27FC236}">
                <a16:creationId xmlns:a16="http://schemas.microsoft.com/office/drawing/2014/main" id="{A837E62C-A15F-499A-9405-FE497C6A5682}"/>
              </a:ext>
            </a:extLst>
          </p:cNvPr>
          <p:cNvSpPr/>
          <p:nvPr/>
        </p:nvSpPr>
        <p:spPr>
          <a:xfrm>
            <a:off x="561494" y="2230741"/>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A6BE0676-3DE3-45C5-99A8-5223888D206B}"/>
              </a:ext>
            </a:extLst>
          </p:cNvPr>
          <p:cNvSpPr txBox="1"/>
          <p:nvPr/>
        </p:nvSpPr>
        <p:spPr>
          <a:xfrm>
            <a:off x="1170476" y="2466114"/>
            <a:ext cx="2836033" cy="400110"/>
          </a:xfrm>
          <a:prstGeom prst="rect">
            <a:avLst/>
          </a:prstGeom>
          <a:noFill/>
        </p:spPr>
        <p:txBody>
          <a:bodyPr wrap="none" rtlCol="0">
            <a:spAutoFit/>
          </a:bodyPr>
          <a:lstStyle/>
          <a:p>
            <a:r>
              <a:rPr lang="en-US" sz="2000" dirty="0">
                <a:solidFill>
                  <a:schemeClr val="bg1"/>
                </a:solidFill>
              </a:rPr>
              <a:t>Solution development</a:t>
            </a:r>
          </a:p>
        </p:txBody>
      </p:sp>
      <p:sp>
        <p:nvSpPr>
          <p:cNvPr id="72" name="Arrow: Pentagon 71">
            <a:extLst>
              <a:ext uri="{FF2B5EF4-FFF2-40B4-BE49-F238E27FC236}">
                <a16:creationId xmlns:a16="http://schemas.microsoft.com/office/drawing/2014/main" id="{3334A980-76AD-458E-AF50-629F04D9867F}"/>
              </a:ext>
            </a:extLst>
          </p:cNvPr>
          <p:cNvSpPr/>
          <p:nvPr/>
        </p:nvSpPr>
        <p:spPr>
          <a:xfrm>
            <a:off x="1894102" y="5225839"/>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914E845D-E4E2-4C41-BAD5-7713A7CD4618}"/>
              </a:ext>
            </a:extLst>
          </p:cNvPr>
          <p:cNvSpPr txBox="1"/>
          <p:nvPr/>
        </p:nvSpPr>
        <p:spPr>
          <a:xfrm>
            <a:off x="2444211" y="5446297"/>
            <a:ext cx="2842445" cy="400110"/>
          </a:xfrm>
          <a:prstGeom prst="rect">
            <a:avLst/>
          </a:prstGeom>
          <a:noFill/>
        </p:spPr>
        <p:txBody>
          <a:bodyPr wrap="none" rtlCol="0">
            <a:spAutoFit/>
          </a:bodyPr>
          <a:lstStyle/>
          <a:p>
            <a:r>
              <a:rPr lang="en-US" sz="2000" dirty="0">
                <a:solidFill>
                  <a:schemeClr val="bg1"/>
                </a:solidFill>
              </a:rPr>
              <a:t>Processing the results</a:t>
            </a:r>
          </a:p>
        </p:txBody>
      </p:sp>
      <p:sp>
        <p:nvSpPr>
          <p:cNvPr id="74" name="Arrow: Bent 73">
            <a:extLst>
              <a:ext uri="{FF2B5EF4-FFF2-40B4-BE49-F238E27FC236}">
                <a16:creationId xmlns:a16="http://schemas.microsoft.com/office/drawing/2014/main" id="{985FE146-7D33-4B42-820B-EDDEAC39766A}"/>
              </a:ext>
            </a:extLst>
          </p:cNvPr>
          <p:cNvSpPr/>
          <p:nvPr/>
        </p:nvSpPr>
        <p:spPr>
          <a:xfrm rot="5400000" flipH="1">
            <a:off x="11399796" y="5502969"/>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Arrow: Up 74">
            <a:extLst>
              <a:ext uri="{FF2B5EF4-FFF2-40B4-BE49-F238E27FC236}">
                <a16:creationId xmlns:a16="http://schemas.microsoft.com/office/drawing/2014/main" id="{8590564E-EB39-42AB-8BE8-5C3D71485238}"/>
              </a:ext>
            </a:extLst>
          </p:cNvPr>
          <p:cNvSpPr/>
          <p:nvPr/>
        </p:nvSpPr>
        <p:spPr>
          <a:xfrm flipH="1">
            <a:off x="10988194" y="2478130"/>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Connector 75">
            <a:extLst>
              <a:ext uri="{FF2B5EF4-FFF2-40B4-BE49-F238E27FC236}">
                <a16:creationId xmlns:a16="http://schemas.microsoft.com/office/drawing/2014/main" id="{47AB4B15-AD89-4434-97B9-637014D29C8D}"/>
              </a:ext>
            </a:extLst>
          </p:cNvPr>
          <p:cNvCxnSpPr>
            <a:cxnSpLocks/>
          </p:cNvCxnSpPr>
          <p:nvPr/>
        </p:nvCxnSpPr>
        <p:spPr>
          <a:xfrm>
            <a:off x="10362025" y="180412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0048C93-3952-4EB4-9CEA-2A18D2BB00CE}"/>
              </a:ext>
            </a:extLst>
          </p:cNvPr>
          <p:cNvCxnSpPr>
            <a:cxnSpLocks/>
          </p:cNvCxnSpPr>
          <p:nvPr/>
        </p:nvCxnSpPr>
        <p:spPr>
          <a:xfrm>
            <a:off x="11239288" y="180203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7291B06-C977-4542-963E-AB28A507E3A5}"/>
              </a:ext>
            </a:extLst>
          </p:cNvPr>
          <p:cNvSpPr>
            <a:spLocks noChangeAspect="1"/>
          </p:cNvSpPr>
          <p:nvPr/>
        </p:nvSpPr>
        <p:spPr>
          <a:xfrm>
            <a:off x="9891332"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9" name="Oval 78">
            <a:extLst>
              <a:ext uri="{FF2B5EF4-FFF2-40B4-BE49-F238E27FC236}">
                <a16:creationId xmlns:a16="http://schemas.microsoft.com/office/drawing/2014/main" id="{614BF4C4-5CF1-4EE7-AFF3-94CF269BDB82}"/>
              </a:ext>
            </a:extLst>
          </p:cNvPr>
          <p:cNvSpPr>
            <a:spLocks noChangeAspect="1"/>
          </p:cNvSpPr>
          <p:nvPr/>
        </p:nvSpPr>
        <p:spPr>
          <a:xfrm>
            <a:off x="10755224"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0" name="Oval 79">
            <a:extLst>
              <a:ext uri="{FF2B5EF4-FFF2-40B4-BE49-F238E27FC236}">
                <a16:creationId xmlns:a16="http://schemas.microsoft.com/office/drawing/2014/main" id="{E84DB090-4834-4EB0-8C73-A499D82F0DA1}"/>
              </a:ext>
            </a:extLst>
          </p:cNvPr>
          <p:cNvSpPr>
            <a:spLocks noChangeAspect="1"/>
          </p:cNvSpPr>
          <p:nvPr/>
        </p:nvSpPr>
        <p:spPr>
          <a:xfrm>
            <a:off x="11615941"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81" name="Straight Connector 80">
            <a:extLst>
              <a:ext uri="{FF2B5EF4-FFF2-40B4-BE49-F238E27FC236}">
                <a16:creationId xmlns:a16="http://schemas.microsoft.com/office/drawing/2014/main" id="{6B5955F1-C8AC-424F-A298-B9D9F1188D5A}"/>
              </a:ext>
            </a:extLst>
          </p:cNvPr>
          <p:cNvCxnSpPr>
            <a:cxnSpLocks/>
          </p:cNvCxnSpPr>
          <p:nvPr/>
        </p:nvCxnSpPr>
        <p:spPr>
          <a:xfrm>
            <a:off x="10507638" y="4747117"/>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95D39AC-339C-457A-A770-8BFB56E8A4FE}"/>
              </a:ext>
            </a:extLst>
          </p:cNvPr>
          <p:cNvCxnSpPr>
            <a:cxnSpLocks/>
          </p:cNvCxnSpPr>
          <p:nvPr/>
        </p:nvCxnSpPr>
        <p:spPr>
          <a:xfrm>
            <a:off x="11386489" y="474265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E4511D9F-9E57-439A-AFC4-EE24A7DB9E3B}"/>
              </a:ext>
            </a:extLst>
          </p:cNvPr>
          <p:cNvSpPr>
            <a:spLocks noChangeAspect="1"/>
          </p:cNvSpPr>
          <p:nvPr/>
        </p:nvSpPr>
        <p:spPr>
          <a:xfrm>
            <a:off x="10038533"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Oval 83">
            <a:extLst>
              <a:ext uri="{FF2B5EF4-FFF2-40B4-BE49-F238E27FC236}">
                <a16:creationId xmlns:a16="http://schemas.microsoft.com/office/drawing/2014/main" id="{BDE97F45-64F2-4A9A-A509-73DBC57CAE07}"/>
              </a:ext>
            </a:extLst>
          </p:cNvPr>
          <p:cNvSpPr>
            <a:spLocks noChangeAspect="1"/>
          </p:cNvSpPr>
          <p:nvPr/>
        </p:nvSpPr>
        <p:spPr>
          <a:xfrm>
            <a:off x="10902425"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5" name="Oval 84">
            <a:extLst>
              <a:ext uri="{FF2B5EF4-FFF2-40B4-BE49-F238E27FC236}">
                <a16:creationId xmlns:a16="http://schemas.microsoft.com/office/drawing/2014/main" id="{5B226B87-6542-4D56-B702-49C7F3BD4D76}"/>
              </a:ext>
            </a:extLst>
          </p:cNvPr>
          <p:cNvSpPr>
            <a:spLocks noChangeAspect="1"/>
          </p:cNvSpPr>
          <p:nvPr/>
        </p:nvSpPr>
        <p:spPr>
          <a:xfrm>
            <a:off x="11763142"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6" name="Rectangle: Rounded Corners 85">
            <a:extLst>
              <a:ext uri="{FF2B5EF4-FFF2-40B4-BE49-F238E27FC236}">
                <a16:creationId xmlns:a16="http://schemas.microsoft.com/office/drawing/2014/main" id="{0D299AA0-D3A4-4B5D-927C-3A8ECE5B53CE}"/>
              </a:ext>
            </a:extLst>
          </p:cNvPr>
          <p:cNvSpPr/>
          <p:nvPr/>
        </p:nvSpPr>
        <p:spPr>
          <a:xfrm>
            <a:off x="10739661" y="5672122"/>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BFAACD50-E422-433D-9B2E-B306023AE54D}"/>
              </a:ext>
            </a:extLst>
          </p:cNvPr>
          <p:cNvSpPr txBox="1"/>
          <p:nvPr/>
        </p:nvSpPr>
        <p:spPr>
          <a:xfrm>
            <a:off x="10755224" y="5681081"/>
            <a:ext cx="832279" cy="276999"/>
          </a:xfrm>
          <a:prstGeom prst="rect">
            <a:avLst/>
          </a:prstGeom>
          <a:noFill/>
        </p:spPr>
        <p:txBody>
          <a:bodyPr wrap="none" rtlCol="0">
            <a:spAutoFit/>
          </a:bodyPr>
          <a:lstStyle/>
          <a:p>
            <a:r>
              <a:rPr lang="en-US" sz="1200" b="1" dirty="0">
                <a:solidFill>
                  <a:schemeClr val="bg2"/>
                </a:solidFill>
              </a:rPr>
              <a:t>Discover</a:t>
            </a:r>
          </a:p>
        </p:txBody>
      </p:sp>
      <p:sp>
        <p:nvSpPr>
          <p:cNvPr id="88" name="Rectangle: Rounded Corners 87">
            <a:extLst>
              <a:ext uri="{FF2B5EF4-FFF2-40B4-BE49-F238E27FC236}">
                <a16:creationId xmlns:a16="http://schemas.microsoft.com/office/drawing/2014/main" id="{AADF96DD-8499-48B2-9E9B-7B623AEB97D0}"/>
              </a:ext>
            </a:extLst>
          </p:cNvPr>
          <p:cNvSpPr/>
          <p:nvPr/>
        </p:nvSpPr>
        <p:spPr>
          <a:xfrm>
            <a:off x="10617464" y="2904357"/>
            <a:ext cx="77848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38AFA107-FB23-420E-B23C-2AFD9C83F42B}"/>
              </a:ext>
            </a:extLst>
          </p:cNvPr>
          <p:cNvSpPr txBox="1"/>
          <p:nvPr/>
        </p:nvSpPr>
        <p:spPr>
          <a:xfrm>
            <a:off x="10622027" y="2909119"/>
            <a:ext cx="820922" cy="276999"/>
          </a:xfrm>
          <a:prstGeom prst="rect">
            <a:avLst/>
          </a:prstGeom>
          <a:noFill/>
        </p:spPr>
        <p:txBody>
          <a:bodyPr wrap="square" rtlCol="0">
            <a:spAutoFit/>
          </a:bodyPr>
          <a:lstStyle/>
          <a:p>
            <a:r>
              <a:rPr lang="en-US" sz="1200" b="1" dirty="0">
                <a:solidFill>
                  <a:schemeClr val="bg2"/>
                </a:solidFill>
              </a:rPr>
              <a:t>Develop</a:t>
            </a:r>
          </a:p>
        </p:txBody>
      </p:sp>
    </p:spTree>
    <p:extLst>
      <p:ext uri="{BB962C8B-B14F-4D97-AF65-F5344CB8AC3E}">
        <p14:creationId xmlns:p14="http://schemas.microsoft.com/office/powerpoint/2010/main" val="2329227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Wrap-up</a:t>
            </a:r>
            <a:endParaRPr lang="en-FI" dirty="0"/>
          </a:p>
        </p:txBody>
      </p:sp>
      <p:sp>
        <p:nvSpPr>
          <p:cNvPr id="33" name="Rectangle 32">
            <a:extLst>
              <a:ext uri="{FF2B5EF4-FFF2-40B4-BE49-F238E27FC236}">
                <a16:creationId xmlns:a16="http://schemas.microsoft.com/office/drawing/2014/main" id="{E357BCEC-71DD-4337-9975-DA3FA19DDBD9}"/>
              </a:ext>
            </a:extLst>
          </p:cNvPr>
          <p:cNvSpPr/>
          <p:nvPr/>
        </p:nvSpPr>
        <p:spPr>
          <a:xfrm>
            <a:off x="942114"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3E8B1F9-79E0-48EC-948D-463C63CBC2E4}"/>
              </a:ext>
            </a:extLst>
          </p:cNvPr>
          <p:cNvSpPr txBox="1"/>
          <p:nvPr/>
        </p:nvSpPr>
        <p:spPr>
          <a:xfrm>
            <a:off x="942115" y="2282168"/>
            <a:ext cx="2009190" cy="523220"/>
          </a:xfrm>
          <a:prstGeom prst="rect">
            <a:avLst/>
          </a:prstGeom>
          <a:noFill/>
        </p:spPr>
        <p:txBody>
          <a:bodyPr wrap="square" rtlCol="0">
            <a:spAutoFit/>
          </a:bodyPr>
          <a:lstStyle/>
          <a:p>
            <a:pPr algn="ctr"/>
            <a:r>
              <a:rPr lang="en-US" sz="1400" b="1" dirty="0">
                <a:solidFill>
                  <a:schemeClr val="bg1"/>
                </a:solidFill>
              </a:rPr>
              <a:t>Rounding up the findings</a:t>
            </a:r>
          </a:p>
        </p:txBody>
      </p:sp>
      <p:sp>
        <p:nvSpPr>
          <p:cNvPr id="35" name="Oval 34">
            <a:extLst>
              <a:ext uri="{FF2B5EF4-FFF2-40B4-BE49-F238E27FC236}">
                <a16:creationId xmlns:a16="http://schemas.microsoft.com/office/drawing/2014/main" id="{5D315CEA-599C-4E9C-853B-85A677075266}"/>
              </a:ext>
            </a:extLst>
          </p:cNvPr>
          <p:cNvSpPr/>
          <p:nvPr/>
        </p:nvSpPr>
        <p:spPr>
          <a:xfrm>
            <a:off x="939625" y="3166289"/>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DFA2E0B-443F-45FB-863D-5531670B155F}"/>
              </a:ext>
            </a:extLst>
          </p:cNvPr>
          <p:cNvSpPr txBox="1"/>
          <p:nvPr/>
        </p:nvSpPr>
        <p:spPr>
          <a:xfrm>
            <a:off x="1170408" y="3648243"/>
            <a:ext cx="1549350" cy="1015663"/>
          </a:xfrm>
          <a:prstGeom prst="rect">
            <a:avLst/>
          </a:prstGeom>
          <a:noFill/>
        </p:spPr>
        <p:txBody>
          <a:bodyPr wrap="square" rtlCol="0">
            <a:spAutoFit/>
          </a:bodyPr>
          <a:lstStyle/>
          <a:p>
            <a:pPr algn="ctr"/>
            <a:r>
              <a:rPr lang="en-US" sz="1200" dirty="0">
                <a:solidFill>
                  <a:schemeClr val="bg1"/>
                </a:solidFill>
              </a:rPr>
              <a:t>Round up and prioritize all the ideas, input, insights, and other notable discoveries</a:t>
            </a:r>
          </a:p>
        </p:txBody>
      </p:sp>
      <p:sp>
        <p:nvSpPr>
          <p:cNvPr id="38" name="Rectangle 37">
            <a:extLst>
              <a:ext uri="{FF2B5EF4-FFF2-40B4-BE49-F238E27FC236}">
                <a16:creationId xmlns:a16="http://schemas.microsoft.com/office/drawing/2014/main" id="{B3078D2E-99E1-4E05-B52E-3ACA47127D6B}"/>
              </a:ext>
            </a:extLst>
          </p:cNvPr>
          <p:cNvSpPr/>
          <p:nvPr/>
        </p:nvSpPr>
        <p:spPr>
          <a:xfrm>
            <a:off x="3722499" y="2205968"/>
            <a:ext cx="2014832"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68213BDC-5D01-4D39-8DCC-B015351E89CA}"/>
              </a:ext>
            </a:extLst>
          </p:cNvPr>
          <p:cNvSpPr/>
          <p:nvPr/>
        </p:nvSpPr>
        <p:spPr>
          <a:xfrm>
            <a:off x="3721890" y="3156487"/>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84D6EAC-959B-4AC1-BD2C-889A2F19922B}"/>
              </a:ext>
            </a:extLst>
          </p:cNvPr>
          <p:cNvSpPr txBox="1"/>
          <p:nvPr/>
        </p:nvSpPr>
        <p:spPr>
          <a:xfrm>
            <a:off x="3720011" y="2282168"/>
            <a:ext cx="2013560" cy="523220"/>
          </a:xfrm>
          <a:prstGeom prst="rect">
            <a:avLst/>
          </a:prstGeom>
          <a:noFill/>
        </p:spPr>
        <p:txBody>
          <a:bodyPr wrap="square" rtlCol="0">
            <a:spAutoFit/>
          </a:bodyPr>
          <a:lstStyle/>
          <a:p>
            <a:pPr algn="ctr"/>
            <a:r>
              <a:rPr lang="en-US" sz="1400" b="1" dirty="0">
                <a:solidFill>
                  <a:schemeClr val="bg1"/>
                </a:solidFill>
              </a:rPr>
              <a:t>Planning next steps and responsibilities</a:t>
            </a:r>
          </a:p>
        </p:txBody>
      </p:sp>
      <p:sp>
        <p:nvSpPr>
          <p:cNvPr id="41" name="TextBox 40">
            <a:extLst>
              <a:ext uri="{FF2B5EF4-FFF2-40B4-BE49-F238E27FC236}">
                <a16:creationId xmlns:a16="http://schemas.microsoft.com/office/drawing/2014/main" id="{AFD71504-B59B-4EF2-81D3-A2429F3232CE}"/>
              </a:ext>
            </a:extLst>
          </p:cNvPr>
          <p:cNvSpPr txBox="1"/>
          <p:nvPr/>
        </p:nvSpPr>
        <p:spPr>
          <a:xfrm>
            <a:off x="3925351" y="3576227"/>
            <a:ext cx="1604757" cy="1200329"/>
          </a:xfrm>
          <a:prstGeom prst="rect">
            <a:avLst/>
          </a:prstGeom>
          <a:noFill/>
        </p:spPr>
        <p:txBody>
          <a:bodyPr wrap="square" rtlCol="0">
            <a:spAutoFit/>
          </a:bodyPr>
          <a:lstStyle/>
          <a:p>
            <a:pPr algn="ctr"/>
            <a:r>
              <a:rPr lang="en-US" sz="1200" dirty="0">
                <a:solidFill>
                  <a:schemeClr val="bg1"/>
                </a:solidFill>
              </a:rPr>
              <a:t>Make a plan on what to do with the promising ideas and assign people responsibilities for carrying out that plan</a:t>
            </a:r>
          </a:p>
        </p:txBody>
      </p:sp>
      <p:sp>
        <p:nvSpPr>
          <p:cNvPr id="42" name="Rectangle 41">
            <a:extLst>
              <a:ext uri="{FF2B5EF4-FFF2-40B4-BE49-F238E27FC236}">
                <a16:creationId xmlns:a16="http://schemas.microsoft.com/office/drawing/2014/main" id="{31051A95-27DE-4EE8-97D8-D781E253F8BC}"/>
              </a:ext>
            </a:extLst>
          </p:cNvPr>
          <p:cNvSpPr/>
          <p:nvPr/>
        </p:nvSpPr>
        <p:spPr>
          <a:xfrm>
            <a:off x="6506036"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B2B3E72F-39C8-4CD3-ACF4-152C906B2F29}"/>
              </a:ext>
            </a:extLst>
          </p:cNvPr>
          <p:cNvSpPr/>
          <p:nvPr/>
        </p:nvSpPr>
        <p:spPr>
          <a:xfrm>
            <a:off x="6504155" y="3153404"/>
            <a:ext cx="2011680" cy="2011680"/>
          </a:xfrm>
          <a:prstGeom prst="ellipse">
            <a:avLst/>
          </a:prstGeom>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E8322F5-D7D3-4737-B4B3-6CBEF720EEEB}"/>
              </a:ext>
            </a:extLst>
          </p:cNvPr>
          <p:cNvSpPr txBox="1"/>
          <p:nvPr/>
        </p:nvSpPr>
        <p:spPr>
          <a:xfrm>
            <a:off x="6506036" y="2282168"/>
            <a:ext cx="2009799" cy="523220"/>
          </a:xfrm>
          <a:prstGeom prst="rect">
            <a:avLst/>
          </a:prstGeom>
          <a:noFill/>
        </p:spPr>
        <p:txBody>
          <a:bodyPr wrap="square" rtlCol="0">
            <a:spAutoFit/>
          </a:bodyPr>
          <a:lstStyle/>
          <a:p>
            <a:pPr algn="ctr"/>
            <a:r>
              <a:rPr lang="en-US" sz="1400" b="1" dirty="0">
                <a:solidFill>
                  <a:schemeClr val="bg1"/>
                </a:solidFill>
              </a:rPr>
              <a:t>Communicate the next steps</a:t>
            </a:r>
          </a:p>
        </p:txBody>
      </p:sp>
      <p:sp>
        <p:nvSpPr>
          <p:cNvPr id="53" name="TextBox 52">
            <a:extLst>
              <a:ext uri="{FF2B5EF4-FFF2-40B4-BE49-F238E27FC236}">
                <a16:creationId xmlns:a16="http://schemas.microsoft.com/office/drawing/2014/main" id="{B64AA6A4-4736-4369-A148-3897F2647E24}"/>
              </a:ext>
            </a:extLst>
          </p:cNvPr>
          <p:cNvSpPr txBox="1"/>
          <p:nvPr/>
        </p:nvSpPr>
        <p:spPr>
          <a:xfrm>
            <a:off x="6660273" y="3391561"/>
            <a:ext cx="1751862" cy="1384995"/>
          </a:xfrm>
          <a:prstGeom prst="rect">
            <a:avLst/>
          </a:prstGeom>
          <a:noFill/>
        </p:spPr>
        <p:txBody>
          <a:bodyPr wrap="square" rtlCol="0">
            <a:spAutoFit/>
          </a:bodyPr>
          <a:lstStyle/>
          <a:p>
            <a:pPr algn="ctr"/>
            <a:r>
              <a:rPr lang="en-US" sz="1200" dirty="0">
                <a:solidFill>
                  <a:schemeClr val="bg1"/>
                </a:solidFill>
              </a:rPr>
              <a:t>Aspire for transparency in communication and make sure all relevant participants and other relevant parties are aware of the plan</a:t>
            </a:r>
          </a:p>
        </p:txBody>
      </p:sp>
      <p:sp>
        <p:nvSpPr>
          <p:cNvPr id="54" name="Rectangle 53">
            <a:extLst>
              <a:ext uri="{FF2B5EF4-FFF2-40B4-BE49-F238E27FC236}">
                <a16:creationId xmlns:a16="http://schemas.microsoft.com/office/drawing/2014/main" id="{D81413FC-66AA-4C8B-AF84-77A82A64E280}"/>
              </a:ext>
            </a:extLst>
          </p:cNvPr>
          <p:cNvSpPr/>
          <p:nvPr/>
        </p:nvSpPr>
        <p:spPr>
          <a:xfrm>
            <a:off x="9286421"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EB0F068B-FD55-4CD9-8171-0154D8DB8C69}"/>
              </a:ext>
            </a:extLst>
          </p:cNvPr>
          <p:cNvSpPr/>
          <p:nvPr/>
        </p:nvSpPr>
        <p:spPr>
          <a:xfrm>
            <a:off x="9286421" y="3140796"/>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084A0ED0-2A71-4F7F-82A7-53D35BCB1C44}"/>
              </a:ext>
            </a:extLst>
          </p:cNvPr>
          <p:cNvSpPr txBox="1"/>
          <p:nvPr/>
        </p:nvSpPr>
        <p:spPr>
          <a:xfrm>
            <a:off x="9284540" y="2376961"/>
            <a:ext cx="2013561" cy="307777"/>
          </a:xfrm>
          <a:prstGeom prst="rect">
            <a:avLst/>
          </a:prstGeom>
          <a:noFill/>
        </p:spPr>
        <p:txBody>
          <a:bodyPr wrap="square" rtlCol="0">
            <a:spAutoFit/>
          </a:bodyPr>
          <a:lstStyle/>
          <a:p>
            <a:pPr algn="ctr"/>
            <a:r>
              <a:rPr lang="en-US" sz="1400" b="1" dirty="0">
                <a:solidFill>
                  <a:schemeClr val="bg1"/>
                </a:solidFill>
              </a:rPr>
              <a:t>Follow up</a:t>
            </a:r>
          </a:p>
        </p:txBody>
      </p:sp>
      <p:sp>
        <p:nvSpPr>
          <p:cNvPr id="57" name="TextBox 56">
            <a:extLst>
              <a:ext uri="{FF2B5EF4-FFF2-40B4-BE49-F238E27FC236}">
                <a16:creationId xmlns:a16="http://schemas.microsoft.com/office/drawing/2014/main" id="{88E5251E-2497-4766-B8E8-419C1536B87C}"/>
              </a:ext>
            </a:extLst>
          </p:cNvPr>
          <p:cNvSpPr txBox="1"/>
          <p:nvPr/>
        </p:nvSpPr>
        <p:spPr>
          <a:xfrm>
            <a:off x="9581543" y="3593953"/>
            <a:ext cx="1495602" cy="1015663"/>
          </a:xfrm>
          <a:prstGeom prst="rect">
            <a:avLst/>
          </a:prstGeom>
          <a:noFill/>
        </p:spPr>
        <p:txBody>
          <a:bodyPr wrap="square" rtlCol="0">
            <a:spAutoFit/>
          </a:bodyPr>
          <a:lstStyle/>
          <a:p>
            <a:pPr algn="ctr"/>
            <a:r>
              <a:rPr lang="en-US" sz="1200" dirty="0">
                <a:solidFill>
                  <a:schemeClr val="bg1"/>
                </a:solidFill>
              </a:rPr>
              <a:t>Make sure that the plan is followed and actual progress is made with the ideas.</a:t>
            </a:r>
          </a:p>
        </p:txBody>
      </p:sp>
      <p:sp>
        <p:nvSpPr>
          <p:cNvPr id="58" name="Arrow: Right 57">
            <a:extLst>
              <a:ext uri="{FF2B5EF4-FFF2-40B4-BE49-F238E27FC236}">
                <a16:creationId xmlns:a16="http://schemas.microsoft.com/office/drawing/2014/main" id="{5B7070AA-4FC8-4153-B70E-CF36DC8114A1}"/>
              </a:ext>
            </a:extLst>
          </p:cNvPr>
          <p:cNvSpPr/>
          <p:nvPr/>
        </p:nvSpPr>
        <p:spPr>
          <a:xfrm>
            <a:off x="5896864" y="3113006"/>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rrow: Right 58">
            <a:extLst>
              <a:ext uri="{FF2B5EF4-FFF2-40B4-BE49-F238E27FC236}">
                <a16:creationId xmlns:a16="http://schemas.microsoft.com/office/drawing/2014/main" id="{919A08F0-A09E-4B90-B21D-D06C0F91146A}"/>
              </a:ext>
            </a:extLst>
          </p:cNvPr>
          <p:cNvSpPr/>
          <p:nvPr/>
        </p:nvSpPr>
        <p:spPr>
          <a:xfrm>
            <a:off x="8679130" y="3113007"/>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rrow: Right 59">
            <a:extLst>
              <a:ext uri="{FF2B5EF4-FFF2-40B4-BE49-F238E27FC236}">
                <a16:creationId xmlns:a16="http://schemas.microsoft.com/office/drawing/2014/main" id="{EC7C7CBF-CBD8-4EC0-B349-3A06DED03074}"/>
              </a:ext>
            </a:extLst>
          </p:cNvPr>
          <p:cNvSpPr/>
          <p:nvPr/>
        </p:nvSpPr>
        <p:spPr>
          <a:xfrm>
            <a:off x="3123590" y="3113005"/>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1968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Reflection</a:t>
            </a:r>
            <a:endParaRPr lang="en-FI" dirty="0"/>
          </a:p>
        </p:txBody>
      </p:sp>
      <p:sp>
        <p:nvSpPr>
          <p:cNvPr id="22" name="Rectangle 21">
            <a:extLst>
              <a:ext uri="{FF2B5EF4-FFF2-40B4-BE49-F238E27FC236}">
                <a16:creationId xmlns:a16="http://schemas.microsoft.com/office/drawing/2014/main" id="{249989D2-DDBF-4F48-832C-91DF3AF350C9}"/>
              </a:ext>
            </a:extLst>
          </p:cNvPr>
          <p:cNvSpPr/>
          <p:nvPr/>
        </p:nvSpPr>
        <p:spPr>
          <a:xfrm>
            <a:off x="4993071" y="436948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FCAE9E-A186-4EBA-881D-3108014FA533}"/>
              </a:ext>
            </a:extLst>
          </p:cNvPr>
          <p:cNvSpPr/>
          <p:nvPr/>
        </p:nvSpPr>
        <p:spPr>
          <a:xfrm>
            <a:off x="7774596" y="213610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4FB2CD-2ED1-4C09-BD06-C6E742CF1610}"/>
              </a:ext>
            </a:extLst>
          </p:cNvPr>
          <p:cNvSpPr/>
          <p:nvPr/>
        </p:nvSpPr>
        <p:spPr>
          <a:xfrm>
            <a:off x="2105629" y="2136109"/>
            <a:ext cx="3712464" cy="1371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15FE781-5AB0-4C56-B37C-DA37CF9688C8}"/>
              </a:ext>
            </a:extLst>
          </p:cNvPr>
          <p:cNvSpPr/>
          <p:nvPr/>
        </p:nvSpPr>
        <p:spPr>
          <a:xfrm>
            <a:off x="678539" y="2136109"/>
            <a:ext cx="1371600" cy="13716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27D63E7-9AA2-4E33-B63F-274D21D4F167}"/>
              </a:ext>
            </a:extLst>
          </p:cNvPr>
          <p:cNvSpPr txBox="1"/>
          <p:nvPr/>
        </p:nvSpPr>
        <p:spPr>
          <a:xfrm>
            <a:off x="730054" y="2502097"/>
            <a:ext cx="1268570" cy="646331"/>
          </a:xfrm>
          <a:prstGeom prst="rect">
            <a:avLst/>
          </a:prstGeom>
          <a:noFill/>
        </p:spPr>
        <p:txBody>
          <a:bodyPr wrap="square" rtlCol="0">
            <a:spAutoFit/>
          </a:bodyPr>
          <a:lstStyle/>
          <a:p>
            <a:pPr algn="ctr"/>
            <a:r>
              <a:rPr lang="en-US" sz="1800" dirty="0">
                <a:solidFill>
                  <a:schemeClr val="bg1"/>
                </a:solidFill>
              </a:rPr>
              <a:t>What worked</a:t>
            </a:r>
          </a:p>
        </p:txBody>
      </p:sp>
      <p:sp>
        <p:nvSpPr>
          <p:cNvPr id="27" name="Oval 26">
            <a:extLst>
              <a:ext uri="{FF2B5EF4-FFF2-40B4-BE49-F238E27FC236}">
                <a16:creationId xmlns:a16="http://schemas.microsoft.com/office/drawing/2014/main" id="{302E5C2A-D072-40BC-A4CC-F71C7147C404}"/>
              </a:ext>
            </a:extLst>
          </p:cNvPr>
          <p:cNvSpPr/>
          <p:nvPr/>
        </p:nvSpPr>
        <p:spPr>
          <a:xfrm>
            <a:off x="6343046" y="2136109"/>
            <a:ext cx="1371600" cy="13716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2E8505F-8D5A-425A-A96A-83F95AF2ECC5}"/>
              </a:ext>
            </a:extLst>
          </p:cNvPr>
          <p:cNvSpPr txBox="1"/>
          <p:nvPr/>
        </p:nvSpPr>
        <p:spPr>
          <a:xfrm>
            <a:off x="6360831" y="2375983"/>
            <a:ext cx="1383790" cy="646331"/>
          </a:xfrm>
          <a:prstGeom prst="rect">
            <a:avLst/>
          </a:prstGeom>
          <a:noFill/>
        </p:spPr>
        <p:txBody>
          <a:bodyPr wrap="square" rtlCol="0">
            <a:spAutoFit/>
          </a:bodyPr>
          <a:lstStyle/>
          <a:p>
            <a:pPr algn="ctr"/>
            <a:r>
              <a:rPr lang="en-US" sz="1800" dirty="0">
                <a:solidFill>
                  <a:schemeClr val="bg1"/>
                </a:solidFill>
              </a:rPr>
              <a:t>What didn’t work</a:t>
            </a:r>
          </a:p>
        </p:txBody>
      </p:sp>
      <p:sp>
        <p:nvSpPr>
          <p:cNvPr id="29" name="TextBox 28">
            <a:extLst>
              <a:ext uri="{FF2B5EF4-FFF2-40B4-BE49-F238E27FC236}">
                <a16:creationId xmlns:a16="http://schemas.microsoft.com/office/drawing/2014/main" id="{1D510C10-F728-4E94-938E-236D14A29121}"/>
              </a:ext>
            </a:extLst>
          </p:cNvPr>
          <p:cNvSpPr txBox="1"/>
          <p:nvPr/>
        </p:nvSpPr>
        <p:spPr>
          <a:xfrm>
            <a:off x="2105630" y="2341688"/>
            <a:ext cx="3712464" cy="954107"/>
          </a:xfrm>
          <a:prstGeom prst="rect">
            <a:avLst/>
          </a:prstGeom>
          <a:noFill/>
        </p:spPr>
        <p:txBody>
          <a:bodyPr wrap="square" rtlCol="0">
            <a:spAutoFit/>
          </a:bodyPr>
          <a:lstStyle/>
          <a:p>
            <a:pPr algn="ctr"/>
            <a:r>
              <a:rPr lang="en-US" sz="1400" dirty="0"/>
              <a:t>Go through the entire idea challenge process with your team. Have everybody write down the things they feel led to successes along the way</a:t>
            </a:r>
          </a:p>
        </p:txBody>
      </p:sp>
      <p:sp>
        <p:nvSpPr>
          <p:cNvPr id="30" name="TextBox 29">
            <a:extLst>
              <a:ext uri="{FF2B5EF4-FFF2-40B4-BE49-F238E27FC236}">
                <a16:creationId xmlns:a16="http://schemas.microsoft.com/office/drawing/2014/main" id="{457DD46B-F3F3-44BC-B290-2970F49593D4}"/>
              </a:ext>
            </a:extLst>
          </p:cNvPr>
          <p:cNvSpPr txBox="1"/>
          <p:nvPr/>
        </p:nvSpPr>
        <p:spPr>
          <a:xfrm>
            <a:off x="7774596" y="2441020"/>
            <a:ext cx="3712464" cy="738664"/>
          </a:xfrm>
          <a:prstGeom prst="rect">
            <a:avLst/>
          </a:prstGeom>
          <a:noFill/>
        </p:spPr>
        <p:txBody>
          <a:bodyPr wrap="square" rtlCol="0">
            <a:spAutoFit/>
          </a:bodyPr>
          <a:lstStyle/>
          <a:p>
            <a:pPr algn="ctr"/>
            <a:r>
              <a:rPr lang="en-US" sz="1400" dirty="0"/>
              <a:t>Have everybody pool their thoughts on what ultimately led to the shortcomings in your challenge</a:t>
            </a:r>
          </a:p>
        </p:txBody>
      </p:sp>
      <p:sp>
        <p:nvSpPr>
          <p:cNvPr id="31" name="TextBox 30">
            <a:extLst>
              <a:ext uri="{FF2B5EF4-FFF2-40B4-BE49-F238E27FC236}">
                <a16:creationId xmlns:a16="http://schemas.microsoft.com/office/drawing/2014/main" id="{A6F43EAA-9F2C-4A0B-BC3F-CACEA096B66D}"/>
              </a:ext>
            </a:extLst>
          </p:cNvPr>
          <p:cNvSpPr txBox="1"/>
          <p:nvPr/>
        </p:nvSpPr>
        <p:spPr>
          <a:xfrm>
            <a:off x="4993071" y="4679566"/>
            <a:ext cx="3712465" cy="738664"/>
          </a:xfrm>
          <a:prstGeom prst="rect">
            <a:avLst/>
          </a:prstGeom>
          <a:noFill/>
        </p:spPr>
        <p:txBody>
          <a:bodyPr wrap="square" rtlCol="0">
            <a:spAutoFit/>
          </a:bodyPr>
          <a:lstStyle/>
          <a:p>
            <a:pPr algn="ctr"/>
            <a:r>
              <a:rPr lang="en-US" sz="1400" dirty="0"/>
              <a:t>Use the gathered knowledge to make a process out of improving every idea challenge as you move forward</a:t>
            </a:r>
          </a:p>
        </p:txBody>
      </p:sp>
      <p:sp>
        <p:nvSpPr>
          <p:cNvPr id="32" name="Oval 31">
            <a:extLst>
              <a:ext uri="{FF2B5EF4-FFF2-40B4-BE49-F238E27FC236}">
                <a16:creationId xmlns:a16="http://schemas.microsoft.com/office/drawing/2014/main" id="{29EEAFFA-1FF6-46A8-BED5-A8247E707D8E}"/>
              </a:ext>
            </a:extLst>
          </p:cNvPr>
          <p:cNvSpPr/>
          <p:nvPr/>
        </p:nvSpPr>
        <p:spPr>
          <a:xfrm>
            <a:off x="3560131" y="4369489"/>
            <a:ext cx="1371600" cy="13716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9EC93AD-C102-4C85-A6D6-05151A244D35}"/>
              </a:ext>
            </a:extLst>
          </p:cNvPr>
          <p:cNvSpPr txBox="1"/>
          <p:nvPr/>
        </p:nvSpPr>
        <p:spPr>
          <a:xfrm>
            <a:off x="3463532" y="4725732"/>
            <a:ext cx="1564797" cy="646331"/>
          </a:xfrm>
          <a:prstGeom prst="rect">
            <a:avLst/>
          </a:prstGeom>
          <a:noFill/>
        </p:spPr>
        <p:txBody>
          <a:bodyPr wrap="square" rtlCol="0">
            <a:spAutoFit/>
          </a:bodyPr>
          <a:lstStyle/>
          <a:p>
            <a:pPr algn="ctr"/>
            <a:r>
              <a:rPr lang="en-US" dirty="0">
                <a:solidFill>
                  <a:schemeClr val="bg1"/>
                </a:solidFill>
              </a:rPr>
              <a:t>Practical</a:t>
            </a:r>
          </a:p>
          <a:p>
            <a:pPr algn="ctr"/>
            <a:r>
              <a:rPr lang="en-US" dirty="0">
                <a:solidFill>
                  <a:schemeClr val="bg1"/>
                </a:solidFill>
              </a:rPr>
              <a:t>takeaways</a:t>
            </a:r>
          </a:p>
        </p:txBody>
      </p:sp>
    </p:spTree>
    <p:extLst>
      <p:ext uri="{BB962C8B-B14F-4D97-AF65-F5344CB8AC3E}">
        <p14:creationId xmlns:p14="http://schemas.microsoft.com/office/powerpoint/2010/main" val="3555652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lnSpcReduction="10000"/>
          </a:bodyPr>
          <a:lstStyle/>
          <a:p>
            <a:r>
              <a:rPr lang="en-US" dirty="0"/>
              <a:t>Solution-centric </a:t>
            </a:r>
          </a:p>
          <a:p>
            <a:r>
              <a:rPr lang="en-US" dirty="0"/>
              <a:t>Idea Challenge</a:t>
            </a:r>
          </a:p>
        </p:txBody>
      </p:sp>
    </p:spTree>
    <p:extLst>
      <p:ext uri="{BB962C8B-B14F-4D97-AF65-F5344CB8AC3E}">
        <p14:creationId xmlns:p14="http://schemas.microsoft.com/office/powerpoint/2010/main" val="2925436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43DEFF9F-98CC-4FE7-96D6-10C5553AAD6F}"/>
              </a:ext>
            </a:extLst>
          </p:cNvPr>
          <p:cNvSpPr/>
          <p:nvPr/>
        </p:nvSpPr>
        <p:spPr>
          <a:xfrm>
            <a:off x="6451069" y="3134608"/>
            <a:ext cx="2194560" cy="219456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87317" y="299030"/>
            <a:ext cx="10797988" cy="1325563"/>
          </a:xfrm>
        </p:spPr>
        <p:txBody>
          <a:bodyPr/>
          <a:lstStyle/>
          <a:p>
            <a:r>
              <a:rPr lang="fi-FI" dirty="0"/>
              <a:t>Solution-centric idea challenge process</a:t>
            </a:r>
            <a:endParaRPr lang="en-FI" dirty="0"/>
          </a:p>
        </p:txBody>
      </p:sp>
      <p:sp>
        <p:nvSpPr>
          <p:cNvPr id="37" name="Isosceles Triangle 36">
            <a:extLst>
              <a:ext uri="{FF2B5EF4-FFF2-40B4-BE49-F238E27FC236}">
                <a16:creationId xmlns:a16="http://schemas.microsoft.com/office/drawing/2014/main" id="{09D73E0A-F3DC-4FAC-A8D2-83A34648F500}"/>
              </a:ext>
            </a:extLst>
          </p:cNvPr>
          <p:cNvSpPr/>
          <p:nvPr/>
        </p:nvSpPr>
        <p:spPr>
          <a:xfrm rot="5400000">
            <a:off x="8416283" y="1890310"/>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2DBE781-AE02-4ABF-8011-488D63FC98F5}"/>
              </a:ext>
            </a:extLst>
          </p:cNvPr>
          <p:cNvSpPr/>
          <p:nvPr/>
        </p:nvSpPr>
        <p:spPr>
          <a:xfrm>
            <a:off x="6317516" y="1581599"/>
            <a:ext cx="2392471"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3C735A3-6981-426D-AEB2-1499FB6588C4}"/>
              </a:ext>
            </a:extLst>
          </p:cNvPr>
          <p:cNvSpPr/>
          <p:nvPr/>
        </p:nvSpPr>
        <p:spPr>
          <a:xfrm>
            <a:off x="699123" y="1604275"/>
            <a:ext cx="2272146"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15CAE39-D311-48F6-91F1-7C2A3A507300}"/>
              </a:ext>
            </a:extLst>
          </p:cNvPr>
          <p:cNvSpPr/>
          <p:nvPr/>
        </p:nvSpPr>
        <p:spPr>
          <a:xfrm>
            <a:off x="9186876" y="1579418"/>
            <a:ext cx="2272146"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E9E31543-6B14-472C-B140-E88E4B59702D}"/>
              </a:ext>
            </a:extLst>
          </p:cNvPr>
          <p:cNvSpPr txBox="1"/>
          <p:nvPr/>
        </p:nvSpPr>
        <p:spPr>
          <a:xfrm>
            <a:off x="940111" y="1766454"/>
            <a:ext cx="1887055" cy="584775"/>
          </a:xfrm>
          <a:prstGeom prst="rect">
            <a:avLst/>
          </a:prstGeom>
          <a:noFill/>
        </p:spPr>
        <p:txBody>
          <a:bodyPr wrap="none" rtlCol="0">
            <a:spAutoFit/>
          </a:bodyPr>
          <a:lstStyle/>
          <a:p>
            <a:pPr algn="ctr"/>
            <a:r>
              <a:rPr lang="en-US" sz="1600" b="1" dirty="0">
                <a:solidFill>
                  <a:schemeClr val="bg1"/>
                </a:solidFill>
                <a:latin typeface="+mj-lt"/>
              </a:rPr>
              <a:t>1. Charting your </a:t>
            </a:r>
          </a:p>
          <a:p>
            <a:pPr algn="ctr"/>
            <a:r>
              <a:rPr lang="en-US" sz="1600" b="1" dirty="0">
                <a:solidFill>
                  <a:schemeClr val="bg1"/>
                </a:solidFill>
                <a:latin typeface="+mj-lt"/>
              </a:rPr>
              <a:t>goals</a:t>
            </a:r>
          </a:p>
        </p:txBody>
      </p:sp>
      <p:sp>
        <p:nvSpPr>
          <p:cNvPr id="47" name="TextBox 46">
            <a:extLst>
              <a:ext uri="{FF2B5EF4-FFF2-40B4-BE49-F238E27FC236}">
                <a16:creationId xmlns:a16="http://schemas.microsoft.com/office/drawing/2014/main" id="{88531803-EFF7-443F-8DD0-5FF1BAF98CDA}"/>
              </a:ext>
            </a:extLst>
          </p:cNvPr>
          <p:cNvSpPr txBox="1"/>
          <p:nvPr/>
        </p:nvSpPr>
        <p:spPr>
          <a:xfrm>
            <a:off x="9248815" y="1757380"/>
            <a:ext cx="2185214" cy="584775"/>
          </a:xfrm>
          <a:prstGeom prst="rect">
            <a:avLst/>
          </a:prstGeom>
          <a:noFill/>
        </p:spPr>
        <p:txBody>
          <a:bodyPr wrap="square" rtlCol="0">
            <a:spAutoFit/>
          </a:bodyPr>
          <a:lstStyle/>
          <a:p>
            <a:pPr algn="ctr"/>
            <a:r>
              <a:rPr lang="en-US" sz="1600" b="1" dirty="0">
                <a:solidFill>
                  <a:schemeClr val="bg1"/>
                </a:solidFill>
                <a:latin typeface="+mj-lt"/>
              </a:rPr>
              <a:t>4. Wrap-up and reflection</a:t>
            </a:r>
          </a:p>
        </p:txBody>
      </p:sp>
      <p:sp>
        <p:nvSpPr>
          <p:cNvPr id="48" name="Oval 47">
            <a:extLst>
              <a:ext uri="{FF2B5EF4-FFF2-40B4-BE49-F238E27FC236}">
                <a16:creationId xmlns:a16="http://schemas.microsoft.com/office/drawing/2014/main" id="{C2919181-9AE0-4D8C-B2B7-00841CCF5C2C}"/>
              </a:ext>
            </a:extLst>
          </p:cNvPr>
          <p:cNvSpPr/>
          <p:nvPr/>
        </p:nvSpPr>
        <p:spPr>
          <a:xfrm>
            <a:off x="728883" y="3097876"/>
            <a:ext cx="2194560" cy="219456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9CF1559F-2FEE-46E2-98D7-3A8A8714ED60}"/>
              </a:ext>
            </a:extLst>
          </p:cNvPr>
          <p:cNvSpPr txBox="1"/>
          <p:nvPr/>
        </p:nvSpPr>
        <p:spPr>
          <a:xfrm>
            <a:off x="882988" y="3670862"/>
            <a:ext cx="1829517" cy="1077218"/>
          </a:xfrm>
          <a:prstGeom prst="rect">
            <a:avLst/>
          </a:prstGeom>
          <a:noFill/>
        </p:spPr>
        <p:txBody>
          <a:bodyPr wrap="square" rtlCol="0">
            <a:spAutoFit/>
          </a:bodyPr>
          <a:lstStyle/>
          <a:p>
            <a:pPr algn="ctr"/>
            <a:r>
              <a:rPr lang="en-US" sz="1600" dirty="0">
                <a:solidFill>
                  <a:schemeClr val="bg1"/>
                </a:solidFill>
                <a:latin typeface="+mj-lt"/>
              </a:rPr>
              <a:t>Pick a topic that is of significant importance to your company</a:t>
            </a:r>
          </a:p>
        </p:txBody>
      </p:sp>
      <p:sp>
        <p:nvSpPr>
          <p:cNvPr id="51" name="Oval 50">
            <a:extLst>
              <a:ext uri="{FF2B5EF4-FFF2-40B4-BE49-F238E27FC236}">
                <a16:creationId xmlns:a16="http://schemas.microsoft.com/office/drawing/2014/main" id="{1E2824F6-8667-47E0-9E13-2F8401C4DCC8}"/>
              </a:ext>
            </a:extLst>
          </p:cNvPr>
          <p:cNvSpPr/>
          <p:nvPr/>
        </p:nvSpPr>
        <p:spPr>
          <a:xfrm>
            <a:off x="3637677"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A7A465-EDA3-4504-98B1-C10AB3FE667D}"/>
              </a:ext>
            </a:extLst>
          </p:cNvPr>
          <p:cNvSpPr/>
          <p:nvPr/>
        </p:nvSpPr>
        <p:spPr>
          <a:xfrm>
            <a:off x="9264462"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82E518C3-093C-40A9-92BE-A99FE7FE3E4F}"/>
              </a:ext>
            </a:extLst>
          </p:cNvPr>
          <p:cNvSpPr txBox="1"/>
          <p:nvPr/>
        </p:nvSpPr>
        <p:spPr>
          <a:xfrm>
            <a:off x="3914751" y="3579155"/>
            <a:ext cx="1642868" cy="1077218"/>
          </a:xfrm>
          <a:prstGeom prst="rect">
            <a:avLst/>
          </a:prstGeom>
          <a:noFill/>
        </p:spPr>
        <p:txBody>
          <a:bodyPr wrap="square" rtlCol="0">
            <a:spAutoFit/>
          </a:bodyPr>
          <a:lstStyle/>
          <a:p>
            <a:pPr algn="ctr"/>
            <a:r>
              <a:rPr lang="en-US" sz="1600" dirty="0">
                <a:solidFill>
                  <a:schemeClr val="bg1"/>
                </a:solidFill>
                <a:latin typeface="+mj-lt"/>
              </a:rPr>
              <a:t>Choose people with whom you can best reach your goals</a:t>
            </a:r>
          </a:p>
        </p:txBody>
      </p:sp>
      <p:sp>
        <p:nvSpPr>
          <p:cNvPr id="55" name="TextBox 54">
            <a:extLst>
              <a:ext uri="{FF2B5EF4-FFF2-40B4-BE49-F238E27FC236}">
                <a16:creationId xmlns:a16="http://schemas.microsoft.com/office/drawing/2014/main" id="{1C466196-FC16-4DFA-83AF-683CD7C19A63}"/>
              </a:ext>
            </a:extLst>
          </p:cNvPr>
          <p:cNvSpPr txBox="1"/>
          <p:nvPr/>
        </p:nvSpPr>
        <p:spPr>
          <a:xfrm>
            <a:off x="6888254" y="386104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56" name="TextBox 55">
            <a:extLst>
              <a:ext uri="{FF2B5EF4-FFF2-40B4-BE49-F238E27FC236}">
                <a16:creationId xmlns:a16="http://schemas.microsoft.com/office/drawing/2014/main" id="{63DF29EB-0C48-4F9A-85DC-E3C7909AE9DF}"/>
              </a:ext>
            </a:extLst>
          </p:cNvPr>
          <p:cNvSpPr txBox="1"/>
          <p:nvPr/>
        </p:nvSpPr>
        <p:spPr>
          <a:xfrm>
            <a:off x="9489826" y="3579155"/>
            <a:ext cx="1794632" cy="1323439"/>
          </a:xfrm>
          <a:prstGeom prst="rect">
            <a:avLst/>
          </a:prstGeom>
          <a:noFill/>
        </p:spPr>
        <p:txBody>
          <a:bodyPr wrap="square" rtlCol="0">
            <a:spAutoFit/>
          </a:bodyPr>
          <a:lstStyle/>
          <a:p>
            <a:pPr algn="ctr"/>
            <a:r>
              <a:rPr lang="en-US" sz="1600" dirty="0">
                <a:solidFill>
                  <a:schemeClr val="bg1"/>
                </a:solidFill>
                <a:latin typeface="+mj-lt"/>
              </a:rPr>
              <a:t>Wrap up the campaign and reflect on the process as a whole</a:t>
            </a:r>
          </a:p>
        </p:txBody>
      </p:sp>
      <p:sp>
        <p:nvSpPr>
          <p:cNvPr id="57" name="Oval 56">
            <a:extLst>
              <a:ext uri="{FF2B5EF4-FFF2-40B4-BE49-F238E27FC236}">
                <a16:creationId xmlns:a16="http://schemas.microsoft.com/office/drawing/2014/main" id="{14D350A6-113D-4EDE-8036-403D3831A7A6}"/>
              </a:ext>
            </a:extLst>
          </p:cNvPr>
          <p:cNvSpPr/>
          <p:nvPr/>
        </p:nvSpPr>
        <p:spPr>
          <a:xfrm>
            <a:off x="1789474" y="276801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1E6D3E2-1E41-4A2D-9C57-19D49AF34F16}"/>
              </a:ext>
            </a:extLst>
          </p:cNvPr>
          <p:cNvSpPr/>
          <p:nvPr/>
        </p:nvSpPr>
        <p:spPr>
          <a:xfrm>
            <a:off x="4705317" y="276287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0C5EFF6-3030-4137-B97A-8EAB8CEE7C9D}"/>
              </a:ext>
            </a:extLst>
          </p:cNvPr>
          <p:cNvSpPr/>
          <p:nvPr/>
        </p:nvSpPr>
        <p:spPr>
          <a:xfrm>
            <a:off x="10295702" y="276411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a:extLst>
              <a:ext uri="{FF2B5EF4-FFF2-40B4-BE49-F238E27FC236}">
                <a16:creationId xmlns:a16="http://schemas.microsoft.com/office/drawing/2014/main" id="{676F65FA-5FC5-4043-AF72-428F93E76C60}"/>
              </a:ext>
            </a:extLst>
          </p:cNvPr>
          <p:cNvSpPr/>
          <p:nvPr/>
        </p:nvSpPr>
        <p:spPr>
          <a:xfrm rot="5400000">
            <a:off x="2684979" y="1914605"/>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D5DD9542-4C58-46E3-851E-6C55AB84F686}"/>
              </a:ext>
            </a:extLst>
          </p:cNvPr>
          <p:cNvSpPr/>
          <p:nvPr/>
        </p:nvSpPr>
        <p:spPr>
          <a:xfrm>
            <a:off x="5149546" y="196740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D272C33-07F8-4301-9904-7E91D9926A12}"/>
              </a:ext>
            </a:extLst>
          </p:cNvPr>
          <p:cNvSpPr txBox="1"/>
          <p:nvPr/>
        </p:nvSpPr>
        <p:spPr>
          <a:xfrm>
            <a:off x="3471496" y="1713452"/>
            <a:ext cx="2569066" cy="646331"/>
          </a:xfrm>
          <a:prstGeom prst="rect">
            <a:avLst/>
          </a:prstGeom>
          <a:noFill/>
        </p:spPr>
        <p:txBody>
          <a:bodyPr wrap="square" rtlCol="0">
            <a:spAutoFit/>
          </a:bodyPr>
          <a:lstStyle/>
          <a:p>
            <a:pPr algn="ctr"/>
            <a:r>
              <a:rPr lang="en-US" sz="1800" dirty="0">
                <a:solidFill>
                  <a:schemeClr val="bg1"/>
                </a:solidFill>
              </a:rPr>
              <a:t>2. Defining</a:t>
            </a:r>
            <a:r>
              <a:rPr lang="en-US" dirty="0">
                <a:solidFill>
                  <a:schemeClr val="bg1"/>
                </a:solidFill>
              </a:rPr>
              <a:t> </a:t>
            </a:r>
            <a:r>
              <a:rPr lang="en-US" dirty="0" err="1">
                <a:solidFill>
                  <a:schemeClr val="bg1"/>
                </a:solidFill>
              </a:rPr>
              <a:t>p</a:t>
            </a:r>
            <a:r>
              <a:rPr lang="en-US" sz="1800" dirty="0" err="1">
                <a:solidFill>
                  <a:schemeClr val="bg1"/>
                </a:solidFill>
              </a:rPr>
              <a:t>artici-pating</a:t>
            </a:r>
            <a:r>
              <a:rPr lang="en-US" sz="1800" dirty="0">
                <a:solidFill>
                  <a:schemeClr val="bg1"/>
                </a:solidFill>
              </a:rPr>
              <a:t> audience</a:t>
            </a:r>
          </a:p>
        </p:txBody>
      </p:sp>
      <p:sp>
        <p:nvSpPr>
          <p:cNvPr id="64" name="TextBox 63">
            <a:extLst>
              <a:ext uri="{FF2B5EF4-FFF2-40B4-BE49-F238E27FC236}">
                <a16:creationId xmlns:a16="http://schemas.microsoft.com/office/drawing/2014/main" id="{AB745862-87E9-4BED-A0E7-92A77EAF1E9E}"/>
              </a:ext>
            </a:extLst>
          </p:cNvPr>
          <p:cNvSpPr txBox="1"/>
          <p:nvPr/>
        </p:nvSpPr>
        <p:spPr>
          <a:xfrm>
            <a:off x="6300734" y="1759958"/>
            <a:ext cx="2520445" cy="584775"/>
          </a:xfrm>
          <a:prstGeom prst="rect">
            <a:avLst/>
          </a:prstGeom>
          <a:noFill/>
        </p:spPr>
        <p:txBody>
          <a:bodyPr wrap="square" rtlCol="0">
            <a:spAutoFit/>
          </a:bodyPr>
          <a:lstStyle/>
          <a:p>
            <a:pPr algn="ctr"/>
            <a:r>
              <a:rPr lang="en-US" sz="1600" b="1" dirty="0">
                <a:solidFill>
                  <a:schemeClr val="bg1"/>
                </a:solidFill>
                <a:latin typeface="+mj-lt"/>
              </a:rPr>
              <a:t>3. Concrete planning and executing</a:t>
            </a:r>
          </a:p>
        </p:txBody>
      </p:sp>
      <p:sp>
        <p:nvSpPr>
          <p:cNvPr id="65" name="Rectangle 64">
            <a:extLst>
              <a:ext uri="{FF2B5EF4-FFF2-40B4-BE49-F238E27FC236}">
                <a16:creationId xmlns:a16="http://schemas.microsoft.com/office/drawing/2014/main" id="{A000344C-1AD4-4A7D-A5A0-DBF8501A105D}"/>
              </a:ext>
            </a:extLst>
          </p:cNvPr>
          <p:cNvSpPr/>
          <p:nvPr/>
        </p:nvSpPr>
        <p:spPr>
          <a:xfrm>
            <a:off x="3448157" y="1592568"/>
            <a:ext cx="2392471"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E8189E10-3CE8-4985-9942-CA2665A995CE}"/>
              </a:ext>
            </a:extLst>
          </p:cNvPr>
          <p:cNvSpPr txBox="1"/>
          <p:nvPr/>
        </p:nvSpPr>
        <p:spPr>
          <a:xfrm>
            <a:off x="3426808" y="1738170"/>
            <a:ext cx="2569066" cy="584775"/>
          </a:xfrm>
          <a:prstGeom prst="rect">
            <a:avLst/>
          </a:prstGeom>
          <a:noFill/>
        </p:spPr>
        <p:txBody>
          <a:bodyPr wrap="square" rtlCol="0">
            <a:spAutoFit/>
          </a:bodyPr>
          <a:lstStyle/>
          <a:p>
            <a:pPr algn="ctr"/>
            <a:r>
              <a:rPr lang="en-US" sz="1600" b="1" dirty="0">
                <a:solidFill>
                  <a:schemeClr val="bg1"/>
                </a:solidFill>
                <a:latin typeface="+mj-lt"/>
              </a:rPr>
              <a:t>2. Choosing the participants </a:t>
            </a:r>
          </a:p>
        </p:txBody>
      </p:sp>
      <p:sp>
        <p:nvSpPr>
          <p:cNvPr id="67" name="Oval 66">
            <a:extLst>
              <a:ext uri="{FF2B5EF4-FFF2-40B4-BE49-F238E27FC236}">
                <a16:creationId xmlns:a16="http://schemas.microsoft.com/office/drawing/2014/main" id="{9B3250DD-EEB6-4BBC-905E-7D8A555A5E8F}"/>
              </a:ext>
            </a:extLst>
          </p:cNvPr>
          <p:cNvSpPr/>
          <p:nvPr/>
        </p:nvSpPr>
        <p:spPr>
          <a:xfrm>
            <a:off x="7494160" y="276925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a:extLst>
              <a:ext uri="{FF2B5EF4-FFF2-40B4-BE49-F238E27FC236}">
                <a16:creationId xmlns:a16="http://schemas.microsoft.com/office/drawing/2014/main" id="{8BC68BAD-DD0D-4F80-A279-88349B8FE172}"/>
              </a:ext>
            </a:extLst>
          </p:cNvPr>
          <p:cNvSpPr/>
          <p:nvPr/>
        </p:nvSpPr>
        <p:spPr>
          <a:xfrm rot="5400000">
            <a:off x="5546903" y="1896647"/>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9429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3392" y="280139"/>
            <a:ext cx="10797988" cy="1325563"/>
          </a:xfrm>
        </p:spPr>
        <p:txBody>
          <a:bodyPr/>
          <a:lstStyle/>
          <a:p>
            <a:r>
              <a:rPr lang="fi-FI" dirty="0"/>
              <a:t>Charting your goals</a:t>
            </a:r>
            <a:endParaRPr lang="en-FI" dirty="0"/>
          </a:p>
        </p:txBody>
      </p:sp>
      <p:sp>
        <p:nvSpPr>
          <p:cNvPr id="21" name="Rectangle 20">
            <a:extLst>
              <a:ext uri="{FF2B5EF4-FFF2-40B4-BE49-F238E27FC236}">
                <a16:creationId xmlns:a16="http://schemas.microsoft.com/office/drawing/2014/main" id="{2D79AAA8-726B-432B-80F1-372687B41E0B}"/>
              </a:ext>
            </a:extLst>
          </p:cNvPr>
          <p:cNvSpPr/>
          <p:nvPr/>
        </p:nvSpPr>
        <p:spPr>
          <a:xfrm>
            <a:off x="2644724" y="2184949"/>
            <a:ext cx="4350451" cy="94359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1DC6C26-B866-4E5A-ABA0-56E261C030DB}"/>
              </a:ext>
            </a:extLst>
          </p:cNvPr>
          <p:cNvSpPr txBox="1"/>
          <p:nvPr/>
        </p:nvSpPr>
        <p:spPr>
          <a:xfrm>
            <a:off x="2813554" y="2340496"/>
            <a:ext cx="4012790" cy="646331"/>
          </a:xfrm>
          <a:prstGeom prst="rect">
            <a:avLst/>
          </a:prstGeom>
          <a:noFill/>
        </p:spPr>
        <p:txBody>
          <a:bodyPr wrap="square" rtlCol="0">
            <a:spAutoFit/>
          </a:bodyPr>
          <a:lstStyle/>
          <a:p>
            <a:pPr algn="ctr"/>
            <a:r>
              <a:rPr lang="en-US" sz="1800" dirty="0">
                <a:solidFill>
                  <a:schemeClr val="bg1"/>
                </a:solidFill>
              </a:rPr>
              <a:t>Chart a quantifiable goal to build your challenge around</a:t>
            </a:r>
          </a:p>
        </p:txBody>
      </p:sp>
      <p:sp>
        <p:nvSpPr>
          <p:cNvPr id="23" name="Oval 22">
            <a:extLst>
              <a:ext uri="{FF2B5EF4-FFF2-40B4-BE49-F238E27FC236}">
                <a16:creationId xmlns:a16="http://schemas.microsoft.com/office/drawing/2014/main" id="{8E315CBD-D722-41A4-945F-6BF2E9E6DBC9}"/>
              </a:ext>
            </a:extLst>
          </p:cNvPr>
          <p:cNvSpPr/>
          <p:nvPr/>
        </p:nvSpPr>
        <p:spPr>
          <a:xfrm>
            <a:off x="7885418" y="1743083"/>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C8663E6-DD93-4F8B-BC2E-F0DA69DB9D3D}"/>
              </a:ext>
            </a:extLst>
          </p:cNvPr>
          <p:cNvSpPr txBox="1"/>
          <p:nvPr/>
        </p:nvSpPr>
        <p:spPr>
          <a:xfrm>
            <a:off x="8101689" y="2017844"/>
            <a:ext cx="1375193" cy="1384995"/>
          </a:xfrm>
          <a:prstGeom prst="rect">
            <a:avLst/>
          </a:prstGeom>
          <a:noFill/>
        </p:spPr>
        <p:txBody>
          <a:bodyPr wrap="square" rtlCol="0">
            <a:spAutoFit/>
          </a:bodyPr>
          <a:lstStyle/>
          <a:p>
            <a:pPr algn="ctr"/>
            <a:r>
              <a:rPr lang="en-US" sz="1400" dirty="0">
                <a:solidFill>
                  <a:schemeClr val="bg1"/>
                </a:solidFill>
              </a:rPr>
              <a:t>A quantifiable goal makes it easier to objectively measure results</a:t>
            </a:r>
          </a:p>
        </p:txBody>
      </p:sp>
      <p:sp>
        <p:nvSpPr>
          <p:cNvPr id="25" name="Oval 24">
            <a:extLst>
              <a:ext uri="{FF2B5EF4-FFF2-40B4-BE49-F238E27FC236}">
                <a16:creationId xmlns:a16="http://schemas.microsoft.com/office/drawing/2014/main" id="{31FD3202-5A05-40D6-9414-110EA69773E2}"/>
              </a:ext>
            </a:extLst>
          </p:cNvPr>
          <p:cNvSpPr/>
          <p:nvPr/>
        </p:nvSpPr>
        <p:spPr>
          <a:xfrm>
            <a:off x="7493568" y="2608798"/>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3088B43-210C-4591-AEF1-0019DEF29058}"/>
              </a:ext>
            </a:extLst>
          </p:cNvPr>
          <p:cNvSpPr/>
          <p:nvPr/>
        </p:nvSpPr>
        <p:spPr>
          <a:xfrm>
            <a:off x="2786030" y="4636155"/>
            <a:ext cx="4209145" cy="94183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4675938-14FB-4F57-9859-9828E58106F5}"/>
              </a:ext>
            </a:extLst>
          </p:cNvPr>
          <p:cNvSpPr txBox="1"/>
          <p:nvPr/>
        </p:nvSpPr>
        <p:spPr>
          <a:xfrm>
            <a:off x="2982699" y="4783905"/>
            <a:ext cx="4012790" cy="646331"/>
          </a:xfrm>
          <a:prstGeom prst="rect">
            <a:avLst/>
          </a:prstGeom>
          <a:noFill/>
        </p:spPr>
        <p:txBody>
          <a:bodyPr wrap="square" rtlCol="0">
            <a:spAutoFit/>
          </a:bodyPr>
          <a:lstStyle/>
          <a:p>
            <a:pPr algn="ctr"/>
            <a:r>
              <a:rPr lang="en-US" sz="1800" dirty="0">
                <a:solidFill>
                  <a:schemeClr val="bg1"/>
                </a:solidFill>
              </a:rPr>
              <a:t>Don’t be afraid to return to the drawing board</a:t>
            </a:r>
          </a:p>
        </p:txBody>
      </p:sp>
      <p:sp>
        <p:nvSpPr>
          <p:cNvPr id="28" name="Oval 27">
            <a:extLst>
              <a:ext uri="{FF2B5EF4-FFF2-40B4-BE49-F238E27FC236}">
                <a16:creationId xmlns:a16="http://schemas.microsoft.com/office/drawing/2014/main" id="{81B6667C-3FF0-47FE-BA84-4B06EB3D56E8}"/>
              </a:ext>
            </a:extLst>
          </p:cNvPr>
          <p:cNvSpPr/>
          <p:nvPr/>
        </p:nvSpPr>
        <p:spPr>
          <a:xfrm>
            <a:off x="7885418" y="4192671"/>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6A632EF-AC0B-47FA-9CD2-0BCEE23419C1}"/>
              </a:ext>
            </a:extLst>
          </p:cNvPr>
          <p:cNvSpPr txBox="1"/>
          <p:nvPr/>
        </p:nvSpPr>
        <p:spPr>
          <a:xfrm>
            <a:off x="8005019" y="4653851"/>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sp>
        <p:nvSpPr>
          <p:cNvPr id="30" name="Oval 29">
            <a:extLst>
              <a:ext uri="{FF2B5EF4-FFF2-40B4-BE49-F238E27FC236}">
                <a16:creationId xmlns:a16="http://schemas.microsoft.com/office/drawing/2014/main" id="{2A6C9D97-41B6-41E1-A24B-3833D8C2C72E}"/>
              </a:ext>
            </a:extLst>
          </p:cNvPr>
          <p:cNvSpPr/>
          <p:nvPr/>
        </p:nvSpPr>
        <p:spPr>
          <a:xfrm>
            <a:off x="7493568" y="5058386"/>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5151BCE9-BF86-42CF-8834-D2DC91C2F63E}"/>
              </a:ext>
            </a:extLst>
          </p:cNvPr>
          <p:cNvCxnSpPr>
            <a:cxnSpLocks/>
          </p:cNvCxnSpPr>
          <p:nvPr/>
        </p:nvCxnSpPr>
        <p:spPr>
          <a:xfrm>
            <a:off x="5051364" y="3654464"/>
            <a:ext cx="0" cy="538207"/>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341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Choosing the participants</a:t>
            </a:r>
            <a:endParaRPr lang="en-FI" dirty="0"/>
          </a:p>
        </p:txBody>
      </p:sp>
      <p:grpSp>
        <p:nvGrpSpPr>
          <p:cNvPr id="4" name="Group 3">
            <a:extLst>
              <a:ext uri="{FF2B5EF4-FFF2-40B4-BE49-F238E27FC236}">
                <a16:creationId xmlns:a16="http://schemas.microsoft.com/office/drawing/2014/main" id="{AC69F95D-BE3F-4BDD-B09A-1F0C759C577D}"/>
              </a:ext>
            </a:extLst>
          </p:cNvPr>
          <p:cNvGrpSpPr/>
          <p:nvPr/>
        </p:nvGrpSpPr>
        <p:grpSpPr>
          <a:xfrm>
            <a:off x="1225709" y="1304121"/>
            <a:ext cx="9030349" cy="4873883"/>
            <a:chOff x="1571717" y="1338401"/>
            <a:chExt cx="9030349" cy="4873883"/>
          </a:xfrm>
        </p:grpSpPr>
        <p:sp>
          <p:nvSpPr>
            <p:cNvPr id="26" name="Rectangle 25">
              <a:extLst>
                <a:ext uri="{FF2B5EF4-FFF2-40B4-BE49-F238E27FC236}">
                  <a16:creationId xmlns:a16="http://schemas.microsoft.com/office/drawing/2014/main" id="{D331BCEE-E78B-413F-970E-B7137CA0E2F0}"/>
                </a:ext>
              </a:extLst>
            </p:cNvPr>
            <p:cNvSpPr/>
            <p:nvPr/>
          </p:nvSpPr>
          <p:spPr>
            <a:xfrm>
              <a:off x="1571717" y="4798339"/>
              <a:ext cx="2492845" cy="140124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C913F19-ACA0-4C07-91C7-AC9013597368}"/>
                </a:ext>
              </a:extLst>
            </p:cNvPr>
            <p:cNvGrpSpPr/>
            <p:nvPr/>
          </p:nvGrpSpPr>
          <p:grpSpPr>
            <a:xfrm>
              <a:off x="1708628" y="1338401"/>
              <a:ext cx="8893438" cy="4873883"/>
              <a:chOff x="1708628" y="1338401"/>
              <a:chExt cx="8893438" cy="4873883"/>
            </a:xfrm>
          </p:grpSpPr>
          <p:cxnSp>
            <p:nvCxnSpPr>
              <p:cNvPr id="24" name="Straight Connector 23">
                <a:extLst>
                  <a:ext uri="{FF2B5EF4-FFF2-40B4-BE49-F238E27FC236}">
                    <a16:creationId xmlns:a16="http://schemas.microsoft.com/office/drawing/2014/main" id="{4A485CA4-5434-4251-B5BE-CBF6A0A56EC1}"/>
                  </a:ext>
                </a:extLst>
              </p:cNvPr>
              <p:cNvCxnSpPr>
                <a:cxnSpLocks/>
              </p:cNvCxnSpPr>
              <p:nvPr/>
            </p:nvCxnSpPr>
            <p:spPr>
              <a:xfrm flipH="1">
                <a:off x="2983930" y="2389436"/>
                <a:ext cx="914405" cy="83198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7C03613-BB0C-482B-91A6-0B065B6E80A6}"/>
                  </a:ext>
                </a:extLst>
              </p:cNvPr>
              <p:cNvCxnSpPr>
                <a:cxnSpLocks/>
              </p:cNvCxnSpPr>
              <p:nvPr/>
            </p:nvCxnSpPr>
            <p:spPr>
              <a:xfrm>
                <a:off x="8175431" y="2293096"/>
                <a:ext cx="914405" cy="831984"/>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DB64A71-48E1-4581-B50A-70D18C4CA089}"/>
                  </a:ext>
                </a:extLst>
              </p:cNvPr>
              <p:cNvCxnSpPr>
                <a:cxnSpLocks/>
              </p:cNvCxnSpPr>
              <p:nvPr/>
            </p:nvCxnSpPr>
            <p:spPr>
              <a:xfrm>
                <a:off x="6086891" y="1932498"/>
                <a:ext cx="1611" cy="297914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6D62934-F8D5-489D-B5A0-693406B775DC}"/>
                  </a:ext>
                </a:extLst>
              </p:cNvPr>
              <p:cNvSpPr/>
              <p:nvPr/>
            </p:nvSpPr>
            <p:spPr>
              <a:xfrm>
                <a:off x="3853003" y="1338401"/>
                <a:ext cx="4474520" cy="1091864"/>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cxnSp>
            <p:nvCxnSpPr>
              <p:cNvPr id="23" name="Straight Connector 22">
                <a:extLst>
                  <a:ext uri="{FF2B5EF4-FFF2-40B4-BE49-F238E27FC236}">
                    <a16:creationId xmlns:a16="http://schemas.microsoft.com/office/drawing/2014/main" id="{A5BDF8EE-7644-4304-A603-6C216106B46E}"/>
                  </a:ext>
                </a:extLst>
              </p:cNvPr>
              <p:cNvCxnSpPr>
                <a:cxnSpLocks/>
              </p:cNvCxnSpPr>
              <p:nvPr/>
            </p:nvCxnSpPr>
            <p:spPr>
              <a:xfrm>
                <a:off x="2844865" y="4069243"/>
                <a:ext cx="0" cy="1047517"/>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535887-E172-4AFF-A8C1-21DFE2B90108}"/>
                  </a:ext>
                </a:extLst>
              </p:cNvPr>
              <p:cNvCxnSpPr>
                <a:cxnSpLocks/>
              </p:cNvCxnSpPr>
              <p:nvPr/>
            </p:nvCxnSpPr>
            <p:spPr>
              <a:xfrm>
                <a:off x="9404831" y="3967683"/>
                <a:ext cx="1" cy="1149077"/>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6B0C9D-BA5A-4CEC-966D-86ABAD2921EA}"/>
                  </a:ext>
                </a:extLst>
              </p:cNvPr>
              <p:cNvSpPr txBox="1"/>
              <p:nvPr/>
            </p:nvSpPr>
            <p:spPr>
              <a:xfrm>
                <a:off x="1708628" y="4880599"/>
                <a:ext cx="2174213" cy="1169551"/>
              </a:xfrm>
              <a:prstGeom prst="rect">
                <a:avLst/>
              </a:prstGeom>
              <a:noFill/>
            </p:spPr>
            <p:txBody>
              <a:bodyPr wrap="square" rtlCol="0">
                <a:spAutoFit/>
              </a:bodyPr>
              <a:lstStyle/>
              <a:p>
                <a:pPr algn="ctr"/>
                <a:r>
                  <a:rPr lang="en-US" sz="1400" dirty="0">
                    <a:solidFill>
                      <a:schemeClr val="bg1"/>
                    </a:solidFill>
                  </a:rPr>
                  <a:t>The size of your audience can range from focused groups inside the organization to the entire public</a:t>
                </a:r>
              </a:p>
            </p:txBody>
          </p:sp>
          <p:sp>
            <p:nvSpPr>
              <p:cNvPr id="28" name="TextBox 27">
                <a:extLst>
                  <a:ext uri="{FF2B5EF4-FFF2-40B4-BE49-F238E27FC236}">
                    <a16:creationId xmlns:a16="http://schemas.microsoft.com/office/drawing/2014/main" id="{1AD97496-EDD8-4A9E-9A97-3121C6C01A0B}"/>
                  </a:ext>
                </a:extLst>
              </p:cNvPr>
              <p:cNvSpPr txBox="1"/>
              <p:nvPr/>
            </p:nvSpPr>
            <p:spPr>
              <a:xfrm>
                <a:off x="4243162" y="1501238"/>
                <a:ext cx="3687457" cy="707886"/>
              </a:xfrm>
              <a:prstGeom prst="rect">
                <a:avLst/>
              </a:prstGeom>
              <a:noFill/>
            </p:spPr>
            <p:txBody>
              <a:bodyPr wrap="square" rtlCol="0">
                <a:spAutoFit/>
              </a:bodyPr>
              <a:lstStyle/>
              <a:p>
                <a:pPr lvl="0" algn="ctr"/>
                <a:r>
                  <a:rPr lang="en-US" sz="2000" b="1" dirty="0">
                    <a:solidFill>
                      <a:schemeClr val="bg1"/>
                    </a:solidFill>
                  </a:rPr>
                  <a:t>KEY FACTORS OF A FOCUSED AUDIENCE</a:t>
                </a:r>
                <a:endParaRPr lang="en-US" sz="2000" b="1" dirty="0"/>
              </a:p>
            </p:txBody>
          </p:sp>
          <p:sp>
            <p:nvSpPr>
              <p:cNvPr id="29" name="Oval 28">
                <a:extLst>
                  <a:ext uri="{FF2B5EF4-FFF2-40B4-BE49-F238E27FC236}">
                    <a16:creationId xmlns:a16="http://schemas.microsoft.com/office/drawing/2014/main" id="{AB8CCD46-3877-4C53-84DE-09143F7B4413}"/>
                  </a:ext>
                </a:extLst>
              </p:cNvPr>
              <p:cNvSpPr/>
              <p:nvPr/>
            </p:nvSpPr>
            <p:spPr>
              <a:xfrm>
                <a:off x="2058100" y="2850318"/>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3EA6479-CA5F-4723-8CF5-9E282B9DDBBC}"/>
                  </a:ext>
                </a:extLst>
              </p:cNvPr>
              <p:cNvSpPr txBox="1"/>
              <p:nvPr/>
            </p:nvSpPr>
            <p:spPr>
              <a:xfrm>
                <a:off x="2520693" y="3408047"/>
                <a:ext cx="633507" cy="369332"/>
              </a:xfrm>
              <a:prstGeom prst="rect">
                <a:avLst/>
              </a:prstGeom>
              <a:noFill/>
            </p:spPr>
            <p:txBody>
              <a:bodyPr wrap="none" rtlCol="0">
                <a:spAutoFit/>
              </a:bodyPr>
              <a:lstStyle/>
              <a:p>
                <a:pPr algn="ctr"/>
                <a:r>
                  <a:rPr lang="en-US" dirty="0">
                    <a:solidFill>
                      <a:schemeClr val="bg1"/>
                    </a:solidFill>
                  </a:rPr>
                  <a:t>Size</a:t>
                </a:r>
              </a:p>
            </p:txBody>
          </p:sp>
          <p:sp>
            <p:nvSpPr>
              <p:cNvPr id="37" name="Oval 36">
                <a:extLst>
                  <a:ext uri="{FF2B5EF4-FFF2-40B4-BE49-F238E27FC236}">
                    <a16:creationId xmlns:a16="http://schemas.microsoft.com/office/drawing/2014/main" id="{46ED337A-2D4E-4AC3-B45E-6CA5E766DA24}"/>
                  </a:ext>
                </a:extLst>
              </p:cNvPr>
              <p:cNvSpPr/>
              <p:nvPr/>
            </p:nvSpPr>
            <p:spPr>
              <a:xfrm>
                <a:off x="8618354" y="2849095"/>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8179862-5B4E-4687-B221-CE0B4572B6BC}"/>
                  </a:ext>
                </a:extLst>
              </p:cNvPr>
              <p:cNvSpPr txBox="1"/>
              <p:nvPr/>
            </p:nvSpPr>
            <p:spPr>
              <a:xfrm>
                <a:off x="8758241" y="3408047"/>
                <a:ext cx="1274709" cy="369332"/>
              </a:xfrm>
              <a:prstGeom prst="rect">
                <a:avLst/>
              </a:prstGeom>
              <a:noFill/>
            </p:spPr>
            <p:txBody>
              <a:bodyPr wrap="none" rtlCol="0">
                <a:spAutoFit/>
              </a:bodyPr>
              <a:lstStyle/>
              <a:p>
                <a:pPr algn="ctr"/>
                <a:r>
                  <a:rPr lang="en-US" dirty="0">
                    <a:solidFill>
                      <a:schemeClr val="bg1"/>
                    </a:solidFill>
                  </a:rPr>
                  <a:t>Relevance</a:t>
                </a:r>
              </a:p>
            </p:txBody>
          </p:sp>
          <p:sp>
            <p:nvSpPr>
              <p:cNvPr id="44" name="Oval 43">
                <a:extLst>
                  <a:ext uri="{FF2B5EF4-FFF2-40B4-BE49-F238E27FC236}">
                    <a16:creationId xmlns:a16="http://schemas.microsoft.com/office/drawing/2014/main" id="{269D554B-8B48-4A6D-9EFF-2611EC48813A}"/>
                  </a:ext>
                </a:extLst>
              </p:cNvPr>
              <p:cNvSpPr/>
              <p:nvPr/>
            </p:nvSpPr>
            <p:spPr>
              <a:xfrm>
                <a:off x="5311759" y="2851540"/>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9B917D0-F8DC-4332-85AE-306F18E14639}"/>
                  </a:ext>
                </a:extLst>
              </p:cNvPr>
              <p:cNvSpPr txBox="1"/>
              <p:nvPr/>
            </p:nvSpPr>
            <p:spPr>
              <a:xfrm>
                <a:off x="5366182" y="3408047"/>
                <a:ext cx="1441420" cy="369332"/>
              </a:xfrm>
              <a:prstGeom prst="rect">
                <a:avLst/>
              </a:prstGeom>
              <a:noFill/>
            </p:spPr>
            <p:txBody>
              <a:bodyPr wrap="none" rtlCol="0">
                <a:spAutoFit/>
              </a:bodyPr>
              <a:lstStyle/>
              <a:p>
                <a:pPr algn="ctr"/>
                <a:r>
                  <a:rPr lang="en-US" dirty="0">
                    <a:solidFill>
                      <a:schemeClr val="bg1"/>
                    </a:solidFill>
                  </a:rPr>
                  <a:t>Reachability</a:t>
                </a:r>
              </a:p>
            </p:txBody>
          </p:sp>
          <p:sp>
            <p:nvSpPr>
              <p:cNvPr id="46" name="Rectangle 45">
                <a:extLst>
                  <a:ext uri="{FF2B5EF4-FFF2-40B4-BE49-F238E27FC236}">
                    <a16:creationId xmlns:a16="http://schemas.microsoft.com/office/drawing/2014/main" id="{E38DABA1-5556-4917-89AE-2E4BA7C3DE4F}"/>
                  </a:ext>
                </a:extLst>
              </p:cNvPr>
              <p:cNvSpPr/>
              <p:nvPr/>
            </p:nvSpPr>
            <p:spPr>
              <a:xfrm>
                <a:off x="4840469" y="4811038"/>
                <a:ext cx="2492845" cy="140124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A2AA489-913D-4218-8A00-A860951326EE}"/>
                  </a:ext>
                </a:extLst>
              </p:cNvPr>
              <p:cNvSpPr/>
              <p:nvPr/>
            </p:nvSpPr>
            <p:spPr>
              <a:xfrm>
                <a:off x="8109221" y="4798337"/>
                <a:ext cx="2492845" cy="141394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4CCCB544-4F59-4B90-BF7B-FE4BC6C7E417}"/>
                  </a:ext>
                </a:extLst>
              </p:cNvPr>
              <p:cNvSpPr txBox="1"/>
              <p:nvPr/>
            </p:nvSpPr>
            <p:spPr>
              <a:xfrm>
                <a:off x="8208158" y="5034468"/>
                <a:ext cx="2384383" cy="954107"/>
              </a:xfrm>
              <a:prstGeom prst="rect">
                <a:avLst/>
              </a:prstGeom>
              <a:noFill/>
            </p:spPr>
            <p:txBody>
              <a:bodyPr wrap="square" rtlCol="0">
                <a:spAutoFit/>
              </a:bodyPr>
              <a:lstStyle/>
              <a:p>
                <a:pPr algn="ctr"/>
                <a:r>
                  <a:rPr lang="en-US" sz="1400" dirty="0">
                    <a:solidFill>
                      <a:schemeClr val="bg1"/>
                    </a:solidFill>
                  </a:rPr>
                  <a:t>Choose the most relevant and knowledgeable stakeholder group that is willing to contribute</a:t>
                </a:r>
              </a:p>
            </p:txBody>
          </p:sp>
          <p:sp>
            <p:nvSpPr>
              <p:cNvPr id="49" name="TextBox 48">
                <a:extLst>
                  <a:ext uri="{FF2B5EF4-FFF2-40B4-BE49-F238E27FC236}">
                    <a16:creationId xmlns:a16="http://schemas.microsoft.com/office/drawing/2014/main" id="{9C1E0F07-D631-480F-836F-BE2A1F4B072F}"/>
                  </a:ext>
                </a:extLst>
              </p:cNvPr>
              <p:cNvSpPr txBox="1"/>
              <p:nvPr/>
            </p:nvSpPr>
            <p:spPr>
              <a:xfrm>
                <a:off x="4865261" y="5003709"/>
                <a:ext cx="2446481" cy="954107"/>
              </a:xfrm>
              <a:prstGeom prst="rect">
                <a:avLst/>
              </a:prstGeom>
              <a:noFill/>
            </p:spPr>
            <p:txBody>
              <a:bodyPr wrap="square" rtlCol="0">
                <a:spAutoFit/>
              </a:bodyPr>
              <a:lstStyle/>
              <a:p>
                <a:pPr algn="ctr"/>
                <a:r>
                  <a:rPr lang="en-US" sz="1400" dirty="0">
                    <a:solidFill>
                      <a:schemeClr val="bg1"/>
                    </a:solidFill>
                  </a:rPr>
                  <a:t>Make sure the people who you wish to include in the challenge are realistically within reach</a:t>
                </a:r>
              </a:p>
            </p:txBody>
          </p:sp>
        </p:grpSp>
      </p:grpSp>
    </p:spTree>
    <p:extLst>
      <p:ext uri="{BB962C8B-B14F-4D97-AF65-F5344CB8AC3E}">
        <p14:creationId xmlns:p14="http://schemas.microsoft.com/office/powerpoint/2010/main" val="1678801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a:extLst>
              <a:ext uri="{FF2B5EF4-FFF2-40B4-BE49-F238E27FC236}">
                <a16:creationId xmlns:a16="http://schemas.microsoft.com/office/drawing/2014/main" id="{FF312784-00F3-49B2-BFE2-2C415E1ACCF9}"/>
              </a:ext>
            </a:extLst>
          </p:cNvPr>
          <p:cNvSpPr/>
          <p:nvPr/>
        </p:nvSpPr>
        <p:spPr>
          <a:xfrm>
            <a:off x="5539917" y="1182023"/>
            <a:ext cx="3196119" cy="3038283"/>
          </a:xfrm>
          <a:prstGeom prst="ellipse">
            <a:avLst/>
          </a:prstGeom>
          <a:solidFill>
            <a:schemeClr val="tx1">
              <a:lumMod val="50000"/>
              <a:lumOff val="5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0D775629-4F6F-4656-9689-874F9FAD017E}"/>
              </a:ext>
            </a:extLst>
          </p:cNvPr>
          <p:cNvSpPr/>
          <p:nvPr/>
        </p:nvSpPr>
        <p:spPr>
          <a:xfrm>
            <a:off x="6851756" y="4353950"/>
            <a:ext cx="2377440" cy="2377440"/>
          </a:xfrm>
          <a:prstGeom prst="ellipse">
            <a:avLst/>
          </a:prstGeom>
          <a:solidFill>
            <a:schemeClr val="tx1">
              <a:lumMod val="50000"/>
              <a:lumOff val="5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en-US" dirty="0"/>
              <a:t>Solution</a:t>
            </a:r>
            <a:r>
              <a:rPr lang="fi-FI" dirty="0"/>
              <a:t> phase </a:t>
            </a:r>
            <a:r>
              <a:rPr lang="en-US" dirty="0"/>
              <a:t>– Concrete planning and executing</a:t>
            </a:r>
            <a:endParaRPr lang="en-FI" dirty="0"/>
          </a:p>
        </p:txBody>
      </p:sp>
      <p:sp>
        <p:nvSpPr>
          <p:cNvPr id="37" name="Isosceles Triangle 36">
            <a:extLst>
              <a:ext uri="{FF2B5EF4-FFF2-40B4-BE49-F238E27FC236}">
                <a16:creationId xmlns:a16="http://schemas.microsoft.com/office/drawing/2014/main" id="{7236C3DC-81B3-42AB-BB6D-93F798BB4CDD}"/>
              </a:ext>
            </a:extLst>
          </p:cNvPr>
          <p:cNvSpPr>
            <a:spLocks noChangeAspect="1"/>
          </p:cNvSpPr>
          <p:nvPr/>
        </p:nvSpPr>
        <p:spPr>
          <a:xfrm rot="16200000">
            <a:off x="10668052" y="1960898"/>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Flowchart: Decision 42">
            <a:extLst>
              <a:ext uri="{FF2B5EF4-FFF2-40B4-BE49-F238E27FC236}">
                <a16:creationId xmlns:a16="http://schemas.microsoft.com/office/drawing/2014/main" id="{01B0D4DE-17EF-4C20-9435-02F844393E52}"/>
              </a:ext>
            </a:extLst>
          </p:cNvPr>
          <p:cNvSpPr>
            <a:spLocks noChangeAspect="1"/>
          </p:cNvSpPr>
          <p:nvPr/>
        </p:nvSpPr>
        <p:spPr>
          <a:xfrm>
            <a:off x="10818358" y="179886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4" name="Isosceles Triangle 43">
            <a:extLst>
              <a:ext uri="{FF2B5EF4-FFF2-40B4-BE49-F238E27FC236}">
                <a16:creationId xmlns:a16="http://schemas.microsoft.com/office/drawing/2014/main" id="{FB1DCF78-87AA-4AD9-8B53-1016C9DAD29B}"/>
              </a:ext>
            </a:extLst>
          </p:cNvPr>
          <p:cNvSpPr>
            <a:spLocks noChangeAspect="1"/>
          </p:cNvSpPr>
          <p:nvPr/>
        </p:nvSpPr>
        <p:spPr>
          <a:xfrm rot="5400000" flipH="1">
            <a:off x="11242550" y="4903595"/>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Flowchart: Decision 44">
            <a:extLst>
              <a:ext uri="{FF2B5EF4-FFF2-40B4-BE49-F238E27FC236}">
                <a16:creationId xmlns:a16="http://schemas.microsoft.com/office/drawing/2014/main" id="{8721BE69-F3A3-4CAD-87DE-7CA4BD7EEC23}"/>
              </a:ext>
            </a:extLst>
          </p:cNvPr>
          <p:cNvSpPr>
            <a:spLocks noChangeAspect="1"/>
          </p:cNvSpPr>
          <p:nvPr/>
        </p:nvSpPr>
        <p:spPr>
          <a:xfrm>
            <a:off x="10965559" y="473947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Flowchart: Decision 45">
            <a:extLst>
              <a:ext uri="{FF2B5EF4-FFF2-40B4-BE49-F238E27FC236}">
                <a16:creationId xmlns:a16="http://schemas.microsoft.com/office/drawing/2014/main" id="{62DBA8F3-B884-4F90-B264-4AD01A180B74}"/>
              </a:ext>
            </a:extLst>
          </p:cNvPr>
          <p:cNvSpPr>
            <a:spLocks noChangeAspect="1"/>
          </p:cNvSpPr>
          <p:nvPr/>
        </p:nvSpPr>
        <p:spPr>
          <a:xfrm>
            <a:off x="10088296" y="473679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7" name="Flowchart: Decision 46">
            <a:extLst>
              <a:ext uri="{FF2B5EF4-FFF2-40B4-BE49-F238E27FC236}">
                <a16:creationId xmlns:a16="http://schemas.microsoft.com/office/drawing/2014/main" id="{9752FEB0-DF96-421E-AAC2-11C9217D9C18}"/>
              </a:ext>
            </a:extLst>
          </p:cNvPr>
          <p:cNvSpPr>
            <a:spLocks noChangeAspect="1"/>
          </p:cNvSpPr>
          <p:nvPr/>
        </p:nvSpPr>
        <p:spPr>
          <a:xfrm>
            <a:off x="9941095" y="179618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8" name="TextBox 47">
            <a:extLst>
              <a:ext uri="{FF2B5EF4-FFF2-40B4-BE49-F238E27FC236}">
                <a16:creationId xmlns:a16="http://schemas.microsoft.com/office/drawing/2014/main" id="{AB192E1F-8D65-4A9F-A84B-BE18ED760CBD}"/>
              </a:ext>
            </a:extLst>
          </p:cNvPr>
          <p:cNvSpPr txBox="1"/>
          <p:nvPr/>
        </p:nvSpPr>
        <p:spPr>
          <a:xfrm>
            <a:off x="6178684" y="1639684"/>
            <a:ext cx="2223555"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finding solutions to the selected problems</a:t>
            </a:r>
          </a:p>
          <a:p>
            <a:pPr marL="228600" indent="-228600">
              <a:buFont typeface="+mj-lt"/>
              <a:buAutoNum type="arabicPeriod"/>
            </a:pPr>
            <a:r>
              <a:rPr lang="en-US" sz="1100" dirty="0">
                <a:solidFill>
                  <a:schemeClr val="bg1"/>
                </a:solidFill>
              </a:rPr>
              <a:t>Contact the target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Font typeface="+mj-lt"/>
              <a:buAutoNum type="arabicPeriod"/>
            </a:pPr>
            <a:r>
              <a:rPr lang="en-US" sz="1100" dirty="0">
                <a:solidFill>
                  <a:schemeClr val="bg1"/>
                </a:solidFill>
              </a:rPr>
              <a:t>Give time for feedback, iteration and evaluation</a:t>
            </a:r>
          </a:p>
          <a:p>
            <a:pPr marL="228600" indent="-228600">
              <a:buFont typeface="+mj-lt"/>
              <a:buAutoNum type="arabicPeriod"/>
            </a:pPr>
            <a:r>
              <a:rPr lang="en-US" sz="1100" dirty="0">
                <a:solidFill>
                  <a:schemeClr val="bg1"/>
                </a:solidFill>
              </a:rPr>
              <a:t>Send reminders</a:t>
            </a:r>
          </a:p>
        </p:txBody>
      </p:sp>
      <p:sp>
        <p:nvSpPr>
          <p:cNvPr id="49" name="TextBox 48">
            <a:extLst>
              <a:ext uri="{FF2B5EF4-FFF2-40B4-BE49-F238E27FC236}">
                <a16:creationId xmlns:a16="http://schemas.microsoft.com/office/drawing/2014/main" id="{0C42BAEF-11D3-456C-A2A2-2A75D65A2DB9}"/>
              </a:ext>
            </a:extLst>
          </p:cNvPr>
          <p:cNvSpPr txBox="1"/>
          <p:nvPr/>
        </p:nvSpPr>
        <p:spPr>
          <a:xfrm>
            <a:off x="7213281" y="4834068"/>
            <a:ext cx="1815795" cy="1446550"/>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Pick a few ideas with the most promise</a:t>
            </a:r>
          </a:p>
          <a:p>
            <a:pPr marL="228600" indent="-228600">
              <a:buFont typeface="+mj-lt"/>
              <a:buAutoNum type="arabicPeriod"/>
            </a:pPr>
            <a:r>
              <a:rPr lang="en-US" sz="1100" dirty="0">
                <a:solidFill>
                  <a:schemeClr val="bg1"/>
                </a:solidFill>
              </a:rPr>
              <a:t>Assign responsibilities for the development of those ideas</a:t>
            </a:r>
          </a:p>
          <a:p>
            <a:pPr marL="228600" indent="-228600">
              <a:buFont typeface="+mj-lt"/>
              <a:buAutoNum type="arabicPeriod"/>
            </a:pPr>
            <a:r>
              <a:rPr lang="en-US" sz="1100" dirty="0">
                <a:solidFill>
                  <a:schemeClr val="bg1"/>
                </a:solidFill>
              </a:rPr>
              <a:t>Allocate resources</a:t>
            </a:r>
          </a:p>
          <a:p>
            <a:pPr marL="228600" indent="-228600">
              <a:buFont typeface="+mj-lt"/>
              <a:buAutoNum type="arabicPeriod"/>
            </a:pPr>
            <a:r>
              <a:rPr lang="en-US" sz="1100" dirty="0">
                <a:solidFill>
                  <a:schemeClr val="bg1"/>
                </a:solidFill>
              </a:rPr>
              <a:t>Communicate results and following steps</a:t>
            </a:r>
          </a:p>
        </p:txBody>
      </p:sp>
      <p:sp>
        <p:nvSpPr>
          <p:cNvPr id="50" name="Arrow: Pentagon 49">
            <a:extLst>
              <a:ext uri="{FF2B5EF4-FFF2-40B4-BE49-F238E27FC236}">
                <a16:creationId xmlns:a16="http://schemas.microsoft.com/office/drawing/2014/main" id="{A837E62C-A15F-499A-9405-FE497C6A5682}"/>
              </a:ext>
            </a:extLst>
          </p:cNvPr>
          <p:cNvSpPr/>
          <p:nvPr/>
        </p:nvSpPr>
        <p:spPr>
          <a:xfrm>
            <a:off x="561494" y="2230741"/>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A6BE0676-3DE3-45C5-99A8-5223888D206B}"/>
              </a:ext>
            </a:extLst>
          </p:cNvPr>
          <p:cNvSpPr txBox="1"/>
          <p:nvPr/>
        </p:nvSpPr>
        <p:spPr>
          <a:xfrm>
            <a:off x="1170476" y="2466114"/>
            <a:ext cx="2836033" cy="400110"/>
          </a:xfrm>
          <a:prstGeom prst="rect">
            <a:avLst/>
          </a:prstGeom>
          <a:noFill/>
        </p:spPr>
        <p:txBody>
          <a:bodyPr wrap="none" rtlCol="0">
            <a:spAutoFit/>
          </a:bodyPr>
          <a:lstStyle/>
          <a:p>
            <a:r>
              <a:rPr lang="en-US" sz="2000" dirty="0">
                <a:solidFill>
                  <a:schemeClr val="bg1"/>
                </a:solidFill>
              </a:rPr>
              <a:t>Solution development</a:t>
            </a:r>
          </a:p>
        </p:txBody>
      </p:sp>
      <p:sp>
        <p:nvSpPr>
          <p:cNvPr id="72" name="Arrow: Pentagon 71">
            <a:extLst>
              <a:ext uri="{FF2B5EF4-FFF2-40B4-BE49-F238E27FC236}">
                <a16:creationId xmlns:a16="http://schemas.microsoft.com/office/drawing/2014/main" id="{3334A980-76AD-458E-AF50-629F04D9867F}"/>
              </a:ext>
            </a:extLst>
          </p:cNvPr>
          <p:cNvSpPr/>
          <p:nvPr/>
        </p:nvSpPr>
        <p:spPr>
          <a:xfrm>
            <a:off x="1894102" y="5225839"/>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914E845D-E4E2-4C41-BAD5-7713A7CD4618}"/>
              </a:ext>
            </a:extLst>
          </p:cNvPr>
          <p:cNvSpPr txBox="1"/>
          <p:nvPr/>
        </p:nvSpPr>
        <p:spPr>
          <a:xfrm>
            <a:off x="2444211" y="5446297"/>
            <a:ext cx="2842445" cy="400110"/>
          </a:xfrm>
          <a:prstGeom prst="rect">
            <a:avLst/>
          </a:prstGeom>
          <a:noFill/>
        </p:spPr>
        <p:txBody>
          <a:bodyPr wrap="none" rtlCol="0">
            <a:spAutoFit/>
          </a:bodyPr>
          <a:lstStyle/>
          <a:p>
            <a:r>
              <a:rPr lang="en-US" sz="2000" dirty="0">
                <a:solidFill>
                  <a:schemeClr val="bg1"/>
                </a:solidFill>
              </a:rPr>
              <a:t>Processing the results</a:t>
            </a:r>
          </a:p>
        </p:txBody>
      </p:sp>
      <p:sp>
        <p:nvSpPr>
          <p:cNvPr id="74" name="Arrow: Bent 73">
            <a:extLst>
              <a:ext uri="{FF2B5EF4-FFF2-40B4-BE49-F238E27FC236}">
                <a16:creationId xmlns:a16="http://schemas.microsoft.com/office/drawing/2014/main" id="{985FE146-7D33-4B42-820B-EDDEAC39766A}"/>
              </a:ext>
            </a:extLst>
          </p:cNvPr>
          <p:cNvSpPr/>
          <p:nvPr/>
        </p:nvSpPr>
        <p:spPr>
          <a:xfrm rot="5400000" flipH="1">
            <a:off x="11399796" y="5502969"/>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Arrow: Up 74">
            <a:extLst>
              <a:ext uri="{FF2B5EF4-FFF2-40B4-BE49-F238E27FC236}">
                <a16:creationId xmlns:a16="http://schemas.microsoft.com/office/drawing/2014/main" id="{8590564E-EB39-42AB-8BE8-5C3D71485238}"/>
              </a:ext>
            </a:extLst>
          </p:cNvPr>
          <p:cNvSpPr/>
          <p:nvPr/>
        </p:nvSpPr>
        <p:spPr>
          <a:xfrm flipH="1">
            <a:off x="10988194" y="2478130"/>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Connector 75">
            <a:extLst>
              <a:ext uri="{FF2B5EF4-FFF2-40B4-BE49-F238E27FC236}">
                <a16:creationId xmlns:a16="http://schemas.microsoft.com/office/drawing/2014/main" id="{47AB4B15-AD89-4434-97B9-637014D29C8D}"/>
              </a:ext>
            </a:extLst>
          </p:cNvPr>
          <p:cNvCxnSpPr>
            <a:cxnSpLocks/>
          </p:cNvCxnSpPr>
          <p:nvPr/>
        </p:nvCxnSpPr>
        <p:spPr>
          <a:xfrm>
            <a:off x="10362025" y="180412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0048C93-3952-4EB4-9CEA-2A18D2BB00CE}"/>
              </a:ext>
            </a:extLst>
          </p:cNvPr>
          <p:cNvCxnSpPr>
            <a:cxnSpLocks/>
          </p:cNvCxnSpPr>
          <p:nvPr/>
        </p:nvCxnSpPr>
        <p:spPr>
          <a:xfrm>
            <a:off x="11239288" y="180203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7291B06-C977-4542-963E-AB28A507E3A5}"/>
              </a:ext>
            </a:extLst>
          </p:cNvPr>
          <p:cNvSpPr>
            <a:spLocks noChangeAspect="1"/>
          </p:cNvSpPr>
          <p:nvPr/>
        </p:nvSpPr>
        <p:spPr>
          <a:xfrm>
            <a:off x="9891332"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9" name="Oval 78">
            <a:extLst>
              <a:ext uri="{FF2B5EF4-FFF2-40B4-BE49-F238E27FC236}">
                <a16:creationId xmlns:a16="http://schemas.microsoft.com/office/drawing/2014/main" id="{614BF4C4-5CF1-4EE7-AFF3-94CF269BDB82}"/>
              </a:ext>
            </a:extLst>
          </p:cNvPr>
          <p:cNvSpPr>
            <a:spLocks noChangeAspect="1"/>
          </p:cNvSpPr>
          <p:nvPr/>
        </p:nvSpPr>
        <p:spPr>
          <a:xfrm>
            <a:off x="10755224"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0" name="Oval 79">
            <a:extLst>
              <a:ext uri="{FF2B5EF4-FFF2-40B4-BE49-F238E27FC236}">
                <a16:creationId xmlns:a16="http://schemas.microsoft.com/office/drawing/2014/main" id="{E84DB090-4834-4EB0-8C73-A499D82F0DA1}"/>
              </a:ext>
            </a:extLst>
          </p:cNvPr>
          <p:cNvSpPr>
            <a:spLocks noChangeAspect="1"/>
          </p:cNvSpPr>
          <p:nvPr/>
        </p:nvSpPr>
        <p:spPr>
          <a:xfrm>
            <a:off x="11615941"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81" name="Straight Connector 80">
            <a:extLst>
              <a:ext uri="{FF2B5EF4-FFF2-40B4-BE49-F238E27FC236}">
                <a16:creationId xmlns:a16="http://schemas.microsoft.com/office/drawing/2014/main" id="{6B5955F1-C8AC-424F-A298-B9D9F1188D5A}"/>
              </a:ext>
            </a:extLst>
          </p:cNvPr>
          <p:cNvCxnSpPr>
            <a:cxnSpLocks/>
          </p:cNvCxnSpPr>
          <p:nvPr/>
        </p:nvCxnSpPr>
        <p:spPr>
          <a:xfrm>
            <a:off x="10507638" y="4747117"/>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95D39AC-339C-457A-A770-8BFB56E8A4FE}"/>
              </a:ext>
            </a:extLst>
          </p:cNvPr>
          <p:cNvCxnSpPr>
            <a:cxnSpLocks/>
          </p:cNvCxnSpPr>
          <p:nvPr/>
        </p:nvCxnSpPr>
        <p:spPr>
          <a:xfrm>
            <a:off x="11386489" y="474265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E4511D9F-9E57-439A-AFC4-EE24A7DB9E3B}"/>
              </a:ext>
            </a:extLst>
          </p:cNvPr>
          <p:cNvSpPr>
            <a:spLocks noChangeAspect="1"/>
          </p:cNvSpPr>
          <p:nvPr/>
        </p:nvSpPr>
        <p:spPr>
          <a:xfrm>
            <a:off x="10038533"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Oval 83">
            <a:extLst>
              <a:ext uri="{FF2B5EF4-FFF2-40B4-BE49-F238E27FC236}">
                <a16:creationId xmlns:a16="http://schemas.microsoft.com/office/drawing/2014/main" id="{BDE97F45-64F2-4A9A-A509-73DBC57CAE07}"/>
              </a:ext>
            </a:extLst>
          </p:cNvPr>
          <p:cNvSpPr>
            <a:spLocks noChangeAspect="1"/>
          </p:cNvSpPr>
          <p:nvPr/>
        </p:nvSpPr>
        <p:spPr>
          <a:xfrm>
            <a:off x="10902425"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5" name="Oval 84">
            <a:extLst>
              <a:ext uri="{FF2B5EF4-FFF2-40B4-BE49-F238E27FC236}">
                <a16:creationId xmlns:a16="http://schemas.microsoft.com/office/drawing/2014/main" id="{5B226B87-6542-4D56-B702-49C7F3BD4D76}"/>
              </a:ext>
            </a:extLst>
          </p:cNvPr>
          <p:cNvSpPr>
            <a:spLocks noChangeAspect="1"/>
          </p:cNvSpPr>
          <p:nvPr/>
        </p:nvSpPr>
        <p:spPr>
          <a:xfrm>
            <a:off x="11763142"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6" name="Rectangle: Rounded Corners 85">
            <a:extLst>
              <a:ext uri="{FF2B5EF4-FFF2-40B4-BE49-F238E27FC236}">
                <a16:creationId xmlns:a16="http://schemas.microsoft.com/office/drawing/2014/main" id="{0D299AA0-D3A4-4B5D-927C-3A8ECE5B53CE}"/>
              </a:ext>
            </a:extLst>
          </p:cNvPr>
          <p:cNvSpPr/>
          <p:nvPr/>
        </p:nvSpPr>
        <p:spPr>
          <a:xfrm>
            <a:off x="10739661" y="5672122"/>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BFAACD50-E422-433D-9B2E-B306023AE54D}"/>
              </a:ext>
            </a:extLst>
          </p:cNvPr>
          <p:cNvSpPr txBox="1"/>
          <p:nvPr/>
        </p:nvSpPr>
        <p:spPr>
          <a:xfrm>
            <a:off x="10755224" y="5681081"/>
            <a:ext cx="832279" cy="276999"/>
          </a:xfrm>
          <a:prstGeom prst="rect">
            <a:avLst/>
          </a:prstGeom>
          <a:noFill/>
        </p:spPr>
        <p:txBody>
          <a:bodyPr wrap="none" rtlCol="0">
            <a:spAutoFit/>
          </a:bodyPr>
          <a:lstStyle/>
          <a:p>
            <a:r>
              <a:rPr lang="en-US" sz="1200" b="1" dirty="0">
                <a:solidFill>
                  <a:schemeClr val="bg2"/>
                </a:solidFill>
              </a:rPr>
              <a:t>Discover</a:t>
            </a:r>
          </a:p>
        </p:txBody>
      </p:sp>
      <p:sp>
        <p:nvSpPr>
          <p:cNvPr id="88" name="Rectangle: Rounded Corners 87">
            <a:extLst>
              <a:ext uri="{FF2B5EF4-FFF2-40B4-BE49-F238E27FC236}">
                <a16:creationId xmlns:a16="http://schemas.microsoft.com/office/drawing/2014/main" id="{AADF96DD-8499-48B2-9E9B-7B623AEB97D0}"/>
              </a:ext>
            </a:extLst>
          </p:cNvPr>
          <p:cNvSpPr/>
          <p:nvPr/>
        </p:nvSpPr>
        <p:spPr>
          <a:xfrm>
            <a:off x="10617464" y="2904357"/>
            <a:ext cx="77848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38AFA107-FB23-420E-B23C-2AFD9C83F42B}"/>
              </a:ext>
            </a:extLst>
          </p:cNvPr>
          <p:cNvSpPr txBox="1"/>
          <p:nvPr/>
        </p:nvSpPr>
        <p:spPr>
          <a:xfrm>
            <a:off x="10622027" y="2909119"/>
            <a:ext cx="820922" cy="276999"/>
          </a:xfrm>
          <a:prstGeom prst="rect">
            <a:avLst/>
          </a:prstGeom>
          <a:noFill/>
        </p:spPr>
        <p:txBody>
          <a:bodyPr wrap="square" rtlCol="0">
            <a:spAutoFit/>
          </a:bodyPr>
          <a:lstStyle/>
          <a:p>
            <a:r>
              <a:rPr lang="en-US" sz="1200" b="1" dirty="0">
                <a:solidFill>
                  <a:schemeClr val="bg2"/>
                </a:solidFill>
              </a:rPr>
              <a:t>Develop</a:t>
            </a:r>
          </a:p>
        </p:txBody>
      </p:sp>
    </p:spTree>
    <p:extLst>
      <p:ext uri="{BB962C8B-B14F-4D97-AF65-F5344CB8AC3E}">
        <p14:creationId xmlns:p14="http://schemas.microsoft.com/office/powerpoint/2010/main" val="3813766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Wrap-up</a:t>
            </a:r>
            <a:endParaRPr lang="en-FI" dirty="0"/>
          </a:p>
        </p:txBody>
      </p:sp>
      <p:sp>
        <p:nvSpPr>
          <p:cNvPr id="33" name="Rectangle 32">
            <a:extLst>
              <a:ext uri="{FF2B5EF4-FFF2-40B4-BE49-F238E27FC236}">
                <a16:creationId xmlns:a16="http://schemas.microsoft.com/office/drawing/2014/main" id="{E357BCEC-71DD-4337-9975-DA3FA19DDBD9}"/>
              </a:ext>
            </a:extLst>
          </p:cNvPr>
          <p:cNvSpPr/>
          <p:nvPr/>
        </p:nvSpPr>
        <p:spPr>
          <a:xfrm>
            <a:off x="942114"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3E8B1F9-79E0-48EC-948D-463C63CBC2E4}"/>
              </a:ext>
            </a:extLst>
          </p:cNvPr>
          <p:cNvSpPr txBox="1"/>
          <p:nvPr/>
        </p:nvSpPr>
        <p:spPr>
          <a:xfrm>
            <a:off x="942115" y="2282168"/>
            <a:ext cx="2009190" cy="523220"/>
          </a:xfrm>
          <a:prstGeom prst="rect">
            <a:avLst/>
          </a:prstGeom>
          <a:noFill/>
        </p:spPr>
        <p:txBody>
          <a:bodyPr wrap="square" rtlCol="0">
            <a:spAutoFit/>
          </a:bodyPr>
          <a:lstStyle/>
          <a:p>
            <a:pPr algn="ctr"/>
            <a:r>
              <a:rPr lang="en-US" sz="1400" b="1" dirty="0">
                <a:solidFill>
                  <a:schemeClr val="bg1"/>
                </a:solidFill>
              </a:rPr>
              <a:t>Rounding up the findings</a:t>
            </a:r>
          </a:p>
        </p:txBody>
      </p:sp>
      <p:sp>
        <p:nvSpPr>
          <p:cNvPr id="35" name="Oval 34">
            <a:extLst>
              <a:ext uri="{FF2B5EF4-FFF2-40B4-BE49-F238E27FC236}">
                <a16:creationId xmlns:a16="http://schemas.microsoft.com/office/drawing/2014/main" id="{5D315CEA-599C-4E9C-853B-85A677075266}"/>
              </a:ext>
            </a:extLst>
          </p:cNvPr>
          <p:cNvSpPr/>
          <p:nvPr/>
        </p:nvSpPr>
        <p:spPr>
          <a:xfrm>
            <a:off x="939625" y="3166289"/>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DFA2E0B-443F-45FB-863D-5531670B155F}"/>
              </a:ext>
            </a:extLst>
          </p:cNvPr>
          <p:cNvSpPr txBox="1"/>
          <p:nvPr/>
        </p:nvSpPr>
        <p:spPr>
          <a:xfrm>
            <a:off x="1170408" y="3648243"/>
            <a:ext cx="1549350" cy="1015663"/>
          </a:xfrm>
          <a:prstGeom prst="rect">
            <a:avLst/>
          </a:prstGeom>
          <a:noFill/>
        </p:spPr>
        <p:txBody>
          <a:bodyPr wrap="square" rtlCol="0">
            <a:spAutoFit/>
          </a:bodyPr>
          <a:lstStyle/>
          <a:p>
            <a:pPr algn="ctr"/>
            <a:r>
              <a:rPr lang="en-US" sz="1200" dirty="0">
                <a:solidFill>
                  <a:schemeClr val="bg1"/>
                </a:solidFill>
              </a:rPr>
              <a:t>Round up and prioritize all the ideas, input, insights, and other notable discoveries</a:t>
            </a:r>
          </a:p>
        </p:txBody>
      </p:sp>
      <p:sp>
        <p:nvSpPr>
          <p:cNvPr id="38" name="Rectangle 37">
            <a:extLst>
              <a:ext uri="{FF2B5EF4-FFF2-40B4-BE49-F238E27FC236}">
                <a16:creationId xmlns:a16="http://schemas.microsoft.com/office/drawing/2014/main" id="{B3078D2E-99E1-4E05-B52E-3ACA47127D6B}"/>
              </a:ext>
            </a:extLst>
          </p:cNvPr>
          <p:cNvSpPr/>
          <p:nvPr/>
        </p:nvSpPr>
        <p:spPr>
          <a:xfrm>
            <a:off x="3722499" y="2205968"/>
            <a:ext cx="2014832"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68213BDC-5D01-4D39-8DCC-B015351E89CA}"/>
              </a:ext>
            </a:extLst>
          </p:cNvPr>
          <p:cNvSpPr/>
          <p:nvPr/>
        </p:nvSpPr>
        <p:spPr>
          <a:xfrm>
            <a:off x="3721890" y="3156487"/>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84D6EAC-959B-4AC1-BD2C-889A2F19922B}"/>
              </a:ext>
            </a:extLst>
          </p:cNvPr>
          <p:cNvSpPr txBox="1"/>
          <p:nvPr/>
        </p:nvSpPr>
        <p:spPr>
          <a:xfrm>
            <a:off x="3720011" y="2282168"/>
            <a:ext cx="2013560" cy="523220"/>
          </a:xfrm>
          <a:prstGeom prst="rect">
            <a:avLst/>
          </a:prstGeom>
          <a:noFill/>
        </p:spPr>
        <p:txBody>
          <a:bodyPr wrap="square" rtlCol="0">
            <a:spAutoFit/>
          </a:bodyPr>
          <a:lstStyle/>
          <a:p>
            <a:pPr algn="ctr"/>
            <a:r>
              <a:rPr lang="en-US" sz="1400" b="1" dirty="0">
                <a:solidFill>
                  <a:schemeClr val="bg1"/>
                </a:solidFill>
              </a:rPr>
              <a:t>Planning next steps and responsibilities</a:t>
            </a:r>
          </a:p>
        </p:txBody>
      </p:sp>
      <p:sp>
        <p:nvSpPr>
          <p:cNvPr id="41" name="TextBox 40">
            <a:extLst>
              <a:ext uri="{FF2B5EF4-FFF2-40B4-BE49-F238E27FC236}">
                <a16:creationId xmlns:a16="http://schemas.microsoft.com/office/drawing/2014/main" id="{AFD71504-B59B-4EF2-81D3-A2429F3232CE}"/>
              </a:ext>
            </a:extLst>
          </p:cNvPr>
          <p:cNvSpPr txBox="1"/>
          <p:nvPr/>
        </p:nvSpPr>
        <p:spPr>
          <a:xfrm>
            <a:off x="3925351" y="3576227"/>
            <a:ext cx="1604757" cy="1200329"/>
          </a:xfrm>
          <a:prstGeom prst="rect">
            <a:avLst/>
          </a:prstGeom>
          <a:noFill/>
        </p:spPr>
        <p:txBody>
          <a:bodyPr wrap="square" rtlCol="0">
            <a:spAutoFit/>
          </a:bodyPr>
          <a:lstStyle/>
          <a:p>
            <a:pPr algn="ctr"/>
            <a:r>
              <a:rPr lang="en-US" sz="1200" dirty="0">
                <a:solidFill>
                  <a:schemeClr val="bg1"/>
                </a:solidFill>
              </a:rPr>
              <a:t>Make a plan on what to do with the promising ideas and assign people responsibilities for carrying out that plan</a:t>
            </a:r>
          </a:p>
        </p:txBody>
      </p:sp>
      <p:sp>
        <p:nvSpPr>
          <p:cNvPr id="42" name="Rectangle 41">
            <a:extLst>
              <a:ext uri="{FF2B5EF4-FFF2-40B4-BE49-F238E27FC236}">
                <a16:creationId xmlns:a16="http://schemas.microsoft.com/office/drawing/2014/main" id="{31051A95-27DE-4EE8-97D8-D781E253F8BC}"/>
              </a:ext>
            </a:extLst>
          </p:cNvPr>
          <p:cNvSpPr/>
          <p:nvPr/>
        </p:nvSpPr>
        <p:spPr>
          <a:xfrm>
            <a:off x="6506036"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B2B3E72F-39C8-4CD3-ACF4-152C906B2F29}"/>
              </a:ext>
            </a:extLst>
          </p:cNvPr>
          <p:cNvSpPr/>
          <p:nvPr/>
        </p:nvSpPr>
        <p:spPr>
          <a:xfrm>
            <a:off x="6504155" y="3153404"/>
            <a:ext cx="2011680" cy="2011680"/>
          </a:xfrm>
          <a:prstGeom prst="ellipse">
            <a:avLst/>
          </a:prstGeom>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E8322F5-D7D3-4737-B4B3-6CBEF720EEEB}"/>
              </a:ext>
            </a:extLst>
          </p:cNvPr>
          <p:cNvSpPr txBox="1"/>
          <p:nvPr/>
        </p:nvSpPr>
        <p:spPr>
          <a:xfrm>
            <a:off x="6506036" y="2282168"/>
            <a:ext cx="2009799" cy="523220"/>
          </a:xfrm>
          <a:prstGeom prst="rect">
            <a:avLst/>
          </a:prstGeom>
          <a:noFill/>
        </p:spPr>
        <p:txBody>
          <a:bodyPr wrap="square" rtlCol="0">
            <a:spAutoFit/>
          </a:bodyPr>
          <a:lstStyle/>
          <a:p>
            <a:pPr algn="ctr"/>
            <a:r>
              <a:rPr lang="en-US" sz="1400" b="1" dirty="0">
                <a:solidFill>
                  <a:schemeClr val="bg1"/>
                </a:solidFill>
              </a:rPr>
              <a:t>Communicate the next steps</a:t>
            </a:r>
          </a:p>
        </p:txBody>
      </p:sp>
      <p:sp>
        <p:nvSpPr>
          <p:cNvPr id="53" name="TextBox 52">
            <a:extLst>
              <a:ext uri="{FF2B5EF4-FFF2-40B4-BE49-F238E27FC236}">
                <a16:creationId xmlns:a16="http://schemas.microsoft.com/office/drawing/2014/main" id="{B64AA6A4-4736-4369-A148-3897F2647E24}"/>
              </a:ext>
            </a:extLst>
          </p:cNvPr>
          <p:cNvSpPr txBox="1"/>
          <p:nvPr/>
        </p:nvSpPr>
        <p:spPr>
          <a:xfrm>
            <a:off x="6660273" y="3391561"/>
            <a:ext cx="1751862" cy="1384995"/>
          </a:xfrm>
          <a:prstGeom prst="rect">
            <a:avLst/>
          </a:prstGeom>
          <a:noFill/>
        </p:spPr>
        <p:txBody>
          <a:bodyPr wrap="square" rtlCol="0">
            <a:spAutoFit/>
          </a:bodyPr>
          <a:lstStyle/>
          <a:p>
            <a:pPr algn="ctr"/>
            <a:r>
              <a:rPr lang="en-US" sz="1200" dirty="0">
                <a:solidFill>
                  <a:schemeClr val="bg1"/>
                </a:solidFill>
              </a:rPr>
              <a:t>Aspire for transparency in communication and make sure all relevant participants and other relevant parties are aware of the plan</a:t>
            </a:r>
          </a:p>
        </p:txBody>
      </p:sp>
      <p:sp>
        <p:nvSpPr>
          <p:cNvPr id="54" name="Rectangle 53">
            <a:extLst>
              <a:ext uri="{FF2B5EF4-FFF2-40B4-BE49-F238E27FC236}">
                <a16:creationId xmlns:a16="http://schemas.microsoft.com/office/drawing/2014/main" id="{D81413FC-66AA-4C8B-AF84-77A82A64E280}"/>
              </a:ext>
            </a:extLst>
          </p:cNvPr>
          <p:cNvSpPr/>
          <p:nvPr/>
        </p:nvSpPr>
        <p:spPr>
          <a:xfrm>
            <a:off x="9286421" y="2205968"/>
            <a:ext cx="2011680" cy="6858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EB0F068B-FD55-4CD9-8171-0154D8DB8C69}"/>
              </a:ext>
            </a:extLst>
          </p:cNvPr>
          <p:cNvSpPr/>
          <p:nvPr/>
        </p:nvSpPr>
        <p:spPr>
          <a:xfrm>
            <a:off x="9286421" y="3140796"/>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084A0ED0-2A71-4F7F-82A7-53D35BCB1C44}"/>
              </a:ext>
            </a:extLst>
          </p:cNvPr>
          <p:cNvSpPr txBox="1"/>
          <p:nvPr/>
        </p:nvSpPr>
        <p:spPr>
          <a:xfrm>
            <a:off x="9284540" y="2376961"/>
            <a:ext cx="2013561" cy="307777"/>
          </a:xfrm>
          <a:prstGeom prst="rect">
            <a:avLst/>
          </a:prstGeom>
          <a:noFill/>
        </p:spPr>
        <p:txBody>
          <a:bodyPr wrap="square" rtlCol="0">
            <a:spAutoFit/>
          </a:bodyPr>
          <a:lstStyle/>
          <a:p>
            <a:pPr algn="ctr"/>
            <a:r>
              <a:rPr lang="en-US" sz="1400" b="1" dirty="0">
                <a:solidFill>
                  <a:schemeClr val="bg1"/>
                </a:solidFill>
              </a:rPr>
              <a:t>Follow up</a:t>
            </a:r>
          </a:p>
        </p:txBody>
      </p:sp>
      <p:sp>
        <p:nvSpPr>
          <p:cNvPr id="57" name="TextBox 56">
            <a:extLst>
              <a:ext uri="{FF2B5EF4-FFF2-40B4-BE49-F238E27FC236}">
                <a16:creationId xmlns:a16="http://schemas.microsoft.com/office/drawing/2014/main" id="{88E5251E-2497-4766-B8E8-419C1536B87C}"/>
              </a:ext>
            </a:extLst>
          </p:cNvPr>
          <p:cNvSpPr txBox="1"/>
          <p:nvPr/>
        </p:nvSpPr>
        <p:spPr>
          <a:xfrm>
            <a:off x="9581543" y="3593953"/>
            <a:ext cx="1495602" cy="1015663"/>
          </a:xfrm>
          <a:prstGeom prst="rect">
            <a:avLst/>
          </a:prstGeom>
          <a:noFill/>
        </p:spPr>
        <p:txBody>
          <a:bodyPr wrap="square" rtlCol="0">
            <a:spAutoFit/>
          </a:bodyPr>
          <a:lstStyle/>
          <a:p>
            <a:pPr algn="ctr"/>
            <a:r>
              <a:rPr lang="en-US" sz="1200" dirty="0">
                <a:solidFill>
                  <a:schemeClr val="bg1"/>
                </a:solidFill>
              </a:rPr>
              <a:t>Make sure that the plan is followed and actual progress is made with the ideas.</a:t>
            </a:r>
          </a:p>
        </p:txBody>
      </p:sp>
      <p:sp>
        <p:nvSpPr>
          <p:cNvPr id="58" name="Arrow: Right 57">
            <a:extLst>
              <a:ext uri="{FF2B5EF4-FFF2-40B4-BE49-F238E27FC236}">
                <a16:creationId xmlns:a16="http://schemas.microsoft.com/office/drawing/2014/main" id="{5B7070AA-4FC8-4153-B70E-CF36DC8114A1}"/>
              </a:ext>
            </a:extLst>
          </p:cNvPr>
          <p:cNvSpPr/>
          <p:nvPr/>
        </p:nvSpPr>
        <p:spPr>
          <a:xfrm>
            <a:off x="5896864" y="3113006"/>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rrow: Right 58">
            <a:extLst>
              <a:ext uri="{FF2B5EF4-FFF2-40B4-BE49-F238E27FC236}">
                <a16:creationId xmlns:a16="http://schemas.microsoft.com/office/drawing/2014/main" id="{919A08F0-A09E-4B90-B21D-D06C0F91146A}"/>
              </a:ext>
            </a:extLst>
          </p:cNvPr>
          <p:cNvSpPr/>
          <p:nvPr/>
        </p:nvSpPr>
        <p:spPr>
          <a:xfrm>
            <a:off x="8679130" y="3113007"/>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rrow: Right 59">
            <a:extLst>
              <a:ext uri="{FF2B5EF4-FFF2-40B4-BE49-F238E27FC236}">
                <a16:creationId xmlns:a16="http://schemas.microsoft.com/office/drawing/2014/main" id="{EC7C7CBF-CBD8-4EC0-B349-3A06DED03074}"/>
              </a:ext>
            </a:extLst>
          </p:cNvPr>
          <p:cNvSpPr/>
          <p:nvPr/>
        </p:nvSpPr>
        <p:spPr>
          <a:xfrm>
            <a:off x="3123590" y="3113005"/>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5571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p:txBody>
          <a:bodyPr/>
          <a:lstStyle/>
          <a:p>
            <a:r>
              <a:rPr lang="en-US" dirty="0"/>
              <a:t>Table of contents</a:t>
            </a:r>
          </a:p>
        </p:txBody>
      </p:sp>
      <p:sp>
        <p:nvSpPr>
          <p:cNvPr id="3" name="Picture Placeholder 2">
            <a:extLst>
              <a:ext uri="{FF2B5EF4-FFF2-40B4-BE49-F238E27FC236}">
                <a16:creationId xmlns:a16="http://schemas.microsoft.com/office/drawing/2014/main" id="{44014F59-EDDD-7448-A075-7AD4F834D7B2}"/>
              </a:ext>
            </a:extLst>
          </p:cNvPr>
          <p:cNvSpPr>
            <a:spLocks noGrp="1"/>
          </p:cNvSpPr>
          <p:nvPr>
            <p:ph type="pic" idx="1"/>
          </p:nvPr>
        </p:nvSpPr>
        <p:spPr/>
      </p:sp>
      <p:sp>
        <p:nvSpPr>
          <p:cNvPr id="4" name="Text Placeholder 3">
            <a:extLst>
              <a:ext uri="{FF2B5EF4-FFF2-40B4-BE49-F238E27FC236}">
                <a16:creationId xmlns:a16="http://schemas.microsoft.com/office/drawing/2014/main" id="{DAC2A1B1-377F-8F47-87A1-E9A7F750F41A}"/>
              </a:ext>
            </a:extLst>
          </p:cNvPr>
          <p:cNvSpPr>
            <a:spLocks noGrp="1"/>
          </p:cNvSpPr>
          <p:nvPr>
            <p:ph type="body" sz="half" idx="2"/>
          </p:nvPr>
        </p:nvSpPr>
        <p:spPr>
          <a:xfrm>
            <a:off x="551384" y="1556792"/>
            <a:ext cx="5472608" cy="4401184"/>
          </a:xfrm>
        </p:spPr>
        <p:txBody>
          <a:bodyPr>
            <a:normAutofit/>
          </a:bodyPr>
          <a:lstStyle/>
          <a:p>
            <a:pPr marL="0" indent="0">
              <a:lnSpc>
                <a:spcPct val="200000"/>
              </a:lnSpc>
              <a:buNone/>
            </a:pPr>
            <a:r>
              <a:rPr lang="en-US" sz="1600" dirty="0"/>
              <a:t>Breakdown of the toolkit</a:t>
            </a:r>
          </a:p>
          <a:p>
            <a:pPr marL="0" indent="0">
              <a:lnSpc>
                <a:spcPct val="200000"/>
              </a:lnSpc>
              <a:buNone/>
            </a:pPr>
            <a:r>
              <a:rPr lang="en-US" sz="1600" dirty="0"/>
              <a:t>Double diamond of idea development</a:t>
            </a:r>
          </a:p>
          <a:p>
            <a:pPr marL="0" indent="0">
              <a:lnSpc>
                <a:spcPct val="200000"/>
              </a:lnSpc>
              <a:buNone/>
            </a:pPr>
            <a:r>
              <a:rPr lang="en-US" sz="1600" dirty="0"/>
              <a:t>Different types of challenges</a:t>
            </a:r>
            <a:endParaRPr lang="en-US" sz="1600" dirty="0">
              <a:solidFill>
                <a:schemeClr val="accent2"/>
              </a:solidFill>
            </a:endParaRPr>
          </a:p>
          <a:p>
            <a:pPr marL="0" indent="0">
              <a:lnSpc>
                <a:spcPct val="200000"/>
              </a:lnSpc>
              <a:buNone/>
            </a:pPr>
            <a:r>
              <a:rPr lang="en-US" sz="1600" dirty="0"/>
              <a:t>Problem-centric idea challenge</a:t>
            </a:r>
            <a:endParaRPr lang="en-US" sz="1600" dirty="0">
              <a:solidFill>
                <a:schemeClr val="accent2"/>
              </a:solidFill>
            </a:endParaRPr>
          </a:p>
          <a:p>
            <a:pPr marL="0" indent="0">
              <a:lnSpc>
                <a:spcPct val="200000"/>
              </a:lnSpc>
              <a:buNone/>
            </a:pPr>
            <a:r>
              <a:rPr lang="en-US" sz="1600" dirty="0"/>
              <a:t>Solution-centric idea challenge</a:t>
            </a:r>
            <a:endParaRPr lang="en-US" sz="1600" dirty="0">
              <a:solidFill>
                <a:schemeClr val="accent2"/>
              </a:solidFill>
            </a:endParaRPr>
          </a:p>
          <a:p>
            <a:pPr marL="0" indent="0">
              <a:lnSpc>
                <a:spcPct val="200000"/>
              </a:lnSpc>
              <a:buNone/>
            </a:pPr>
            <a:r>
              <a:rPr lang="en-US" sz="1600" dirty="0"/>
              <a:t>Email templates</a:t>
            </a:r>
            <a:endParaRPr lang="en-US" sz="1600" dirty="0">
              <a:solidFill>
                <a:schemeClr val="accent2"/>
              </a:solidFill>
            </a:endParaRPr>
          </a:p>
          <a:p>
            <a:pPr marL="0" indent="0">
              <a:lnSpc>
                <a:spcPct val="200000"/>
              </a:lnSpc>
              <a:buNone/>
            </a:pPr>
            <a:r>
              <a:rPr lang="en-US" sz="1600" dirty="0"/>
              <a:t>Challenge canvas</a:t>
            </a:r>
            <a:endParaRPr lang="en-US" sz="1600" dirty="0">
              <a:solidFill>
                <a:schemeClr val="accent2"/>
              </a:solidFill>
            </a:endParaRPr>
          </a:p>
          <a:p>
            <a:pPr marL="0" indent="0">
              <a:lnSpc>
                <a:spcPct val="160000"/>
              </a:lnSpc>
              <a:buNone/>
            </a:pPr>
            <a:endParaRPr lang="en-US" dirty="0"/>
          </a:p>
        </p:txBody>
      </p:sp>
      <p:sp>
        <p:nvSpPr>
          <p:cNvPr id="5" name="Picture Placeholder 4">
            <a:extLst>
              <a:ext uri="{FF2B5EF4-FFF2-40B4-BE49-F238E27FC236}">
                <a16:creationId xmlns:a16="http://schemas.microsoft.com/office/drawing/2014/main" id="{0EF5C36B-56B7-7F40-9775-3AEFE99FCD19}"/>
              </a:ext>
            </a:extLst>
          </p:cNvPr>
          <p:cNvSpPr>
            <a:spLocks noGrp="1"/>
          </p:cNvSpPr>
          <p:nvPr>
            <p:ph type="pic" sz="quarter" idx="10"/>
          </p:nvPr>
        </p:nvSpPr>
        <p:spPr>
          <a:prstGeom prst="rect">
            <a:avLst/>
          </a:prstGeom>
        </p:spPr>
      </p:sp>
      <p:sp>
        <p:nvSpPr>
          <p:cNvPr id="6" name="Content Placeholder 6">
            <a:extLst>
              <a:ext uri="{FF2B5EF4-FFF2-40B4-BE49-F238E27FC236}">
                <a16:creationId xmlns:a16="http://schemas.microsoft.com/office/drawing/2014/main" id="{1CDA9216-4CDA-4CE7-B306-CB3D20BEF397}"/>
              </a:ext>
            </a:extLst>
          </p:cNvPr>
          <p:cNvSpPr txBox="1">
            <a:spLocks/>
          </p:cNvSpPr>
          <p:nvPr/>
        </p:nvSpPr>
        <p:spPr>
          <a:xfrm>
            <a:off x="5231904" y="1561401"/>
            <a:ext cx="2205760" cy="5570628"/>
          </a:xfrm>
          <a:prstGeom prst="rect">
            <a:avLst/>
          </a:prstGeom>
          <a:noFill/>
        </p:spPr>
        <p:txBody>
          <a:bodyPr vert="horz" wrap="square" lIns="91440" tIns="45720" rIns="91440" bIns="45720" rtlCol="0">
            <a:spAutoFit/>
          </a:bodyPr>
          <a:lstStyle>
            <a:lvl1pPr marL="342900" indent="-342900" algn="l" defTabSz="914400" rtl="0" eaLnBrk="1" latinLnBrk="0" hangingPunct="1">
              <a:lnSpc>
                <a:spcPct val="150000"/>
              </a:lnSpc>
              <a:spcBef>
                <a:spcPts val="1000"/>
              </a:spcBef>
              <a:buFont typeface="+mj-lt"/>
              <a:buAutoNum type="arabicPeriod"/>
              <a:defRPr sz="2400" b="1" i="0" kern="1200">
                <a:solidFill>
                  <a:schemeClr val="tx2"/>
                </a:solidFill>
                <a:latin typeface="Noto Sans" panose="020B0502040504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2"/>
                </a:solidFill>
                <a:latin typeface="Noto Sans" panose="020B0502040504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b="0" i="0" kern="1200">
                <a:solidFill>
                  <a:schemeClr val="tx2"/>
                </a:solidFill>
                <a:latin typeface="Noto Sans" panose="020B0502040504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200000"/>
              </a:lnSpc>
              <a:buFont typeface="+mj-lt"/>
              <a:buNone/>
            </a:pPr>
            <a:r>
              <a:rPr lang="en-US" sz="1600" dirty="0"/>
              <a:t>slide  </a:t>
            </a:r>
            <a:r>
              <a:rPr lang="en-US" sz="1600" dirty="0">
                <a:solidFill>
                  <a:schemeClr val="accent2"/>
                </a:solidFill>
              </a:rPr>
              <a:t>3</a:t>
            </a:r>
          </a:p>
          <a:p>
            <a:pPr marL="0" indent="0">
              <a:lnSpc>
                <a:spcPct val="200000"/>
              </a:lnSpc>
              <a:buFont typeface="+mj-lt"/>
              <a:buNone/>
            </a:pPr>
            <a:r>
              <a:rPr lang="en-US" sz="1600" dirty="0"/>
              <a:t>slide  </a:t>
            </a:r>
            <a:r>
              <a:rPr lang="en-US" sz="1600" dirty="0">
                <a:solidFill>
                  <a:schemeClr val="accent2"/>
                </a:solidFill>
              </a:rPr>
              <a:t>4</a:t>
            </a:r>
          </a:p>
          <a:p>
            <a:pPr marL="0" indent="0">
              <a:lnSpc>
                <a:spcPct val="200000"/>
              </a:lnSpc>
              <a:buFont typeface="+mj-lt"/>
              <a:buNone/>
            </a:pPr>
            <a:r>
              <a:rPr lang="en-US" sz="1600" dirty="0"/>
              <a:t>slide  </a:t>
            </a:r>
            <a:r>
              <a:rPr lang="en-US" sz="1600" dirty="0">
                <a:solidFill>
                  <a:schemeClr val="accent2"/>
                </a:solidFill>
              </a:rPr>
              <a:t>5</a:t>
            </a:r>
          </a:p>
          <a:p>
            <a:pPr marL="0" indent="0">
              <a:lnSpc>
                <a:spcPct val="200000"/>
              </a:lnSpc>
              <a:buFont typeface="+mj-lt"/>
              <a:buNone/>
            </a:pPr>
            <a:r>
              <a:rPr lang="en-US" sz="1600" dirty="0"/>
              <a:t>slide  </a:t>
            </a:r>
            <a:r>
              <a:rPr lang="en-US" sz="1600" dirty="0">
                <a:solidFill>
                  <a:schemeClr val="accent2"/>
                </a:solidFill>
              </a:rPr>
              <a:t>6-13</a:t>
            </a:r>
          </a:p>
          <a:p>
            <a:pPr marL="0" indent="0">
              <a:lnSpc>
                <a:spcPct val="200000"/>
              </a:lnSpc>
              <a:buFont typeface="+mj-lt"/>
              <a:buNone/>
            </a:pPr>
            <a:r>
              <a:rPr lang="en-US" sz="1600" dirty="0"/>
              <a:t>slide  </a:t>
            </a:r>
            <a:r>
              <a:rPr lang="en-US" sz="1600" dirty="0">
                <a:solidFill>
                  <a:schemeClr val="accent2"/>
                </a:solidFill>
              </a:rPr>
              <a:t>14-20</a:t>
            </a:r>
          </a:p>
          <a:p>
            <a:pPr marL="0" indent="0">
              <a:lnSpc>
                <a:spcPct val="200000"/>
              </a:lnSpc>
              <a:buFont typeface="+mj-lt"/>
              <a:buNone/>
            </a:pPr>
            <a:r>
              <a:rPr lang="en-US" sz="1600" dirty="0"/>
              <a:t>slide  </a:t>
            </a:r>
            <a:r>
              <a:rPr lang="en-US" sz="1600" dirty="0">
                <a:solidFill>
                  <a:schemeClr val="accent2"/>
                </a:solidFill>
              </a:rPr>
              <a:t>21-27</a:t>
            </a:r>
          </a:p>
          <a:p>
            <a:pPr marL="0" indent="0">
              <a:lnSpc>
                <a:spcPct val="200000"/>
              </a:lnSpc>
              <a:buFont typeface="+mj-lt"/>
              <a:buNone/>
            </a:pPr>
            <a:r>
              <a:rPr lang="en-US" sz="1600" dirty="0"/>
              <a:t>slide  </a:t>
            </a:r>
            <a:r>
              <a:rPr lang="en-US" sz="1600" dirty="0">
                <a:solidFill>
                  <a:schemeClr val="accent2"/>
                </a:solidFill>
              </a:rPr>
              <a:t>28-30</a:t>
            </a:r>
          </a:p>
          <a:p>
            <a:pPr marL="0" indent="0">
              <a:buFont typeface="+mj-lt"/>
              <a:buNone/>
            </a:pPr>
            <a:endParaRPr lang="en-US" sz="2300" dirty="0"/>
          </a:p>
          <a:p>
            <a:endParaRPr lang="en-US" sz="2300" dirty="0"/>
          </a:p>
        </p:txBody>
      </p:sp>
    </p:spTree>
    <p:extLst>
      <p:ext uri="{BB962C8B-B14F-4D97-AF65-F5344CB8AC3E}">
        <p14:creationId xmlns:p14="http://schemas.microsoft.com/office/powerpoint/2010/main" val="897450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Reflection</a:t>
            </a:r>
            <a:endParaRPr lang="en-FI" dirty="0"/>
          </a:p>
        </p:txBody>
      </p:sp>
      <p:sp>
        <p:nvSpPr>
          <p:cNvPr id="22" name="Rectangle 21">
            <a:extLst>
              <a:ext uri="{FF2B5EF4-FFF2-40B4-BE49-F238E27FC236}">
                <a16:creationId xmlns:a16="http://schemas.microsoft.com/office/drawing/2014/main" id="{249989D2-DDBF-4F48-832C-91DF3AF350C9}"/>
              </a:ext>
            </a:extLst>
          </p:cNvPr>
          <p:cNvSpPr/>
          <p:nvPr/>
        </p:nvSpPr>
        <p:spPr>
          <a:xfrm>
            <a:off x="4993071" y="436948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FCAE9E-A186-4EBA-881D-3108014FA533}"/>
              </a:ext>
            </a:extLst>
          </p:cNvPr>
          <p:cNvSpPr/>
          <p:nvPr/>
        </p:nvSpPr>
        <p:spPr>
          <a:xfrm>
            <a:off x="7774596" y="213610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4FB2CD-2ED1-4C09-BD06-C6E742CF1610}"/>
              </a:ext>
            </a:extLst>
          </p:cNvPr>
          <p:cNvSpPr/>
          <p:nvPr/>
        </p:nvSpPr>
        <p:spPr>
          <a:xfrm>
            <a:off x="2105629" y="2136109"/>
            <a:ext cx="3712464" cy="1371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15FE781-5AB0-4C56-B37C-DA37CF9688C8}"/>
              </a:ext>
            </a:extLst>
          </p:cNvPr>
          <p:cNvSpPr/>
          <p:nvPr/>
        </p:nvSpPr>
        <p:spPr>
          <a:xfrm>
            <a:off x="678539" y="2136109"/>
            <a:ext cx="1371600" cy="13716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27D63E7-9AA2-4E33-B63F-274D21D4F167}"/>
              </a:ext>
            </a:extLst>
          </p:cNvPr>
          <p:cNvSpPr txBox="1"/>
          <p:nvPr/>
        </p:nvSpPr>
        <p:spPr>
          <a:xfrm>
            <a:off x="730054" y="2502097"/>
            <a:ext cx="1268570" cy="646331"/>
          </a:xfrm>
          <a:prstGeom prst="rect">
            <a:avLst/>
          </a:prstGeom>
          <a:noFill/>
        </p:spPr>
        <p:txBody>
          <a:bodyPr wrap="square" rtlCol="0">
            <a:spAutoFit/>
          </a:bodyPr>
          <a:lstStyle/>
          <a:p>
            <a:pPr algn="ctr"/>
            <a:r>
              <a:rPr lang="en-US" sz="1800" dirty="0">
                <a:solidFill>
                  <a:schemeClr val="bg1"/>
                </a:solidFill>
              </a:rPr>
              <a:t>What worked</a:t>
            </a:r>
          </a:p>
        </p:txBody>
      </p:sp>
      <p:sp>
        <p:nvSpPr>
          <p:cNvPr id="27" name="Oval 26">
            <a:extLst>
              <a:ext uri="{FF2B5EF4-FFF2-40B4-BE49-F238E27FC236}">
                <a16:creationId xmlns:a16="http://schemas.microsoft.com/office/drawing/2014/main" id="{302E5C2A-D072-40BC-A4CC-F71C7147C404}"/>
              </a:ext>
            </a:extLst>
          </p:cNvPr>
          <p:cNvSpPr/>
          <p:nvPr/>
        </p:nvSpPr>
        <p:spPr>
          <a:xfrm>
            <a:off x="6343046" y="2136109"/>
            <a:ext cx="1371600" cy="13716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2E8505F-8D5A-425A-A96A-83F95AF2ECC5}"/>
              </a:ext>
            </a:extLst>
          </p:cNvPr>
          <p:cNvSpPr txBox="1"/>
          <p:nvPr/>
        </p:nvSpPr>
        <p:spPr>
          <a:xfrm>
            <a:off x="6360831" y="2375983"/>
            <a:ext cx="1383790" cy="646331"/>
          </a:xfrm>
          <a:prstGeom prst="rect">
            <a:avLst/>
          </a:prstGeom>
          <a:noFill/>
        </p:spPr>
        <p:txBody>
          <a:bodyPr wrap="square" rtlCol="0">
            <a:spAutoFit/>
          </a:bodyPr>
          <a:lstStyle/>
          <a:p>
            <a:pPr algn="ctr"/>
            <a:r>
              <a:rPr lang="en-US" sz="1800" dirty="0">
                <a:solidFill>
                  <a:schemeClr val="bg1"/>
                </a:solidFill>
              </a:rPr>
              <a:t>What didn’t work</a:t>
            </a:r>
          </a:p>
        </p:txBody>
      </p:sp>
      <p:sp>
        <p:nvSpPr>
          <p:cNvPr id="29" name="TextBox 28">
            <a:extLst>
              <a:ext uri="{FF2B5EF4-FFF2-40B4-BE49-F238E27FC236}">
                <a16:creationId xmlns:a16="http://schemas.microsoft.com/office/drawing/2014/main" id="{1D510C10-F728-4E94-938E-236D14A29121}"/>
              </a:ext>
            </a:extLst>
          </p:cNvPr>
          <p:cNvSpPr txBox="1"/>
          <p:nvPr/>
        </p:nvSpPr>
        <p:spPr>
          <a:xfrm>
            <a:off x="2105630" y="2341688"/>
            <a:ext cx="3712464" cy="954107"/>
          </a:xfrm>
          <a:prstGeom prst="rect">
            <a:avLst/>
          </a:prstGeom>
          <a:noFill/>
        </p:spPr>
        <p:txBody>
          <a:bodyPr wrap="square" rtlCol="0">
            <a:spAutoFit/>
          </a:bodyPr>
          <a:lstStyle/>
          <a:p>
            <a:pPr algn="ctr"/>
            <a:r>
              <a:rPr lang="en-US" sz="1400" dirty="0"/>
              <a:t>Go through the entire idea challenge process with your team. Have everybody write down the things they feel led to successes along the way</a:t>
            </a:r>
          </a:p>
        </p:txBody>
      </p:sp>
      <p:sp>
        <p:nvSpPr>
          <p:cNvPr id="30" name="TextBox 29">
            <a:extLst>
              <a:ext uri="{FF2B5EF4-FFF2-40B4-BE49-F238E27FC236}">
                <a16:creationId xmlns:a16="http://schemas.microsoft.com/office/drawing/2014/main" id="{457DD46B-F3F3-44BC-B290-2970F49593D4}"/>
              </a:ext>
            </a:extLst>
          </p:cNvPr>
          <p:cNvSpPr txBox="1"/>
          <p:nvPr/>
        </p:nvSpPr>
        <p:spPr>
          <a:xfrm>
            <a:off x="7774596" y="2441020"/>
            <a:ext cx="3712464" cy="738664"/>
          </a:xfrm>
          <a:prstGeom prst="rect">
            <a:avLst/>
          </a:prstGeom>
          <a:noFill/>
        </p:spPr>
        <p:txBody>
          <a:bodyPr wrap="square" rtlCol="0">
            <a:spAutoFit/>
          </a:bodyPr>
          <a:lstStyle/>
          <a:p>
            <a:pPr algn="ctr"/>
            <a:r>
              <a:rPr lang="en-US" sz="1400" dirty="0"/>
              <a:t>Have everybody pool their thoughts on what ultimately led to the shortcomings in your challenge</a:t>
            </a:r>
          </a:p>
        </p:txBody>
      </p:sp>
      <p:sp>
        <p:nvSpPr>
          <p:cNvPr id="31" name="TextBox 30">
            <a:extLst>
              <a:ext uri="{FF2B5EF4-FFF2-40B4-BE49-F238E27FC236}">
                <a16:creationId xmlns:a16="http://schemas.microsoft.com/office/drawing/2014/main" id="{A6F43EAA-9F2C-4A0B-BC3F-CACEA096B66D}"/>
              </a:ext>
            </a:extLst>
          </p:cNvPr>
          <p:cNvSpPr txBox="1"/>
          <p:nvPr/>
        </p:nvSpPr>
        <p:spPr>
          <a:xfrm>
            <a:off x="4993071" y="4679566"/>
            <a:ext cx="3712465" cy="738664"/>
          </a:xfrm>
          <a:prstGeom prst="rect">
            <a:avLst/>
          </a:prstGeom>
          <a:noFill/>
        </p:spPr>
        <p:txBody>
          <a:bodyPr wrap="square" rtlCol="0">
            <a:spAutoFit/>
          </a:bodyPr>
          <a:lstStyle/>
          <a:p>
            <a:pPr algn="ctr"/>
            <a:r>
              <a:rPr lang="en-US" sz="1400" dirty="0"/>
              <a:t>Use the gathered knowledge to make a process out of improving every idea challenge as you move forward</a:t>
            </a:r>
          </a:p>
        </p:txBody>
      </p:sp>
      <p:sp>
        <p:nvSpPr>
          <p:cNvPr id="32" name="Oval 31">
            <a:extLst>
              <a:ext uri="{FF2B5EF4-FFF2-40B4-BE49-F238E27FC236}">
                <a16:creationId xmlns:a16="http://schemas.microsoft.com/office/drawing/2014/main" id="{29EEAFFA-1FF6-46A8-BED5-A8247E707D8E}"/>
              </a:ext>
            </a:extLst>
          </p:cNvPr>
          <p:cNvSpPr/>
          <p:nvPr/>
        </p:nvSpPr>
        <p:spPr>
          <a:xfrm>
            <a:off x="3560131" y="4369489"/>
            <a:ext cx="1371600" cy="13716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9EC93AD-C102-4C85-A6D6-05151A244D35}"/>
              </a:ext>
            </a:extLst>
          </p:cNvPr>
          <p:cNvSpPr txBox="1"/>
          <p:nvPr/>
        </p:nvSpPr>
        <p:spPr>
          <a:xfrm>
            <a:off x="3463532" y="4725732"/>
            <a:ext cx="1564797" cy="646331"/>
          </a:xfrm>
          <a:prstGeom prst="rect">
            <a:avLst/>
          </a:prstGeom>
          <a:noFill/>
        </p:spPr>
        <p:txBody>
          <a:bodyPr wrap="square" rtlCol="0">
            <a:spAutoFit/>
          </a:bodyPr>
          <a:lstStyle/>
          <a:p>
            <a:pPr algn="ctr"/>
            <a:r>
              <a:rPr lang="en-US" dirty="0">
                <a:solidFill>
                  <a:schemeClr val="bg1"/>
                </a:solidFill>
              </a:rPr>
              <a:t>Practical</a:t>
            </a:r>
          </a:p>
          <a:p>
            <a:pPr algn="ctr"/>
            <a:r>
              <a:rPr lang="en-US" dirty="0">
                <a:solidFill>
                  <a:schemeClr val="bg1"/>
                </a:solidFill>
              </a:rPr>
              <a:t>takeaways</a:t>
            </a:r>
          </a:p>
        </p:txBody>
      </p:sp>
    </p:spTree>
    <p:extLst>
      <p:ext uri="{BB962C8B-B14F-4D97-AF65-F5344CB8AC3E}">
        <p14:creationId xmlns:p14="http://schemas.microsoft.com/office/powerpoint/2010/main" val="2364325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r>
              <a:rPr lang="en-US" dirty="0"/>
              <a:t>Email Templates</a:t>
            </a:r>
          </a:p>
        </p:txBody>
      </p:sp>
    </p:spTree>
    <p:extLst>
      <p:ext uri="{BB962C8B-B14F-4D97-AF65-F5344CB8AC3E}">
        <p14:creationId xmlns:p14="http://schemas.microsoft.com/office/powerpoint/2010/main" val="1180758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3392" y="374684"/>
            <a:ext cx="10797988" cy="1325563"/>
          </a:xfrm>
        </p:spPr>
        <p:txBody>
          <a:bodyPr/>
          <a:lstStyle/>
          <a:p>
            <a:r>
              <a:rPr lang="en-US" dirty="0"/>
              <a:t>How to use the email templates</a:t>
            </a:r>
            <a:endParaRPr lang="en-FI" dirty="0"/>
          </a:p>
        </p:txBody>
      </p:sp>
      <p:sp>
        <p:nvSpPr>
          <p:cNvPr id="3" name="Rectangle 2">
            <a:extLst>
              <a:ext uri="{FF2B5EF4-FFF2-40B4-BE49-F238E27FC236}">
                <a16:creationId xmlns:a16="http://schemas.microsoft.com/office/drawing/2014/main" id="{D7DD28CA-4000-4E97-B68D-2D99362F3982}"/>
              </a:ext>
            </a:extLst>
          </p:cNvPr>
          <p:cNvSpPr/>
          <p:nvPr/>
        </p:nvSpPr>
        <p:spPr>
          <a:xfrm>
            <a:off x="911424" y="1844824"/>
            <a:ext cx="8448600" cy="2862322"/>
          </a:xfrm>
          <a:prstGeom prst="rect">
            <a:avLst/>
          </a:prstGeom>
        </p:spPr>
        <p:txBody>
          <a:bodyPr wrap="square">
            <a:spAutoFit/>
          </a:bodyPr>
          <a:lstStyle/>
          <a:p>
            <a:pPr marL="285750" indent="-285750" algn="just">
              <a:buFont typeface="Arial" panose="020B0604020202020204" pitchFamily="34" charset="0"/>
              <a:buChar char="•"/>
            </a:pPr>
            <a:r>
              <a:rPr lang="en-US" dirty="0"/>
              <a:t>The following slides contain pre-crafted emails that can be used as the basis for some of your communication during the challenge.</a:t>
            </a:r>
          </a:p>
          <a:p>
            <a:endParaRPr lang="en-US" dirty="0"/>
          </a:p>
          <a:p>
            <a:pPr marL="285750" indent="-285750" algn="just">
              <a:buFont typeface="Arial" panose="020B0604020202020204" pitchFamily="34" charset="0"/>
              <a:buChar char="•"/>
            </a:pPr>
            <a:r>
              <a:rPr lang="en-US" dirty="0"/>
              <a:t>Each template has </a:t>
            </a:r>
            <a:r>
              <a:rPr lang="en-US" b="1" dirty="0"/>
              <a:t>[</a:t>
            </a:r>
            <a:r>
              <a:rPr lang="en-US" b="1" i="1" dirty="0"/>
              <a:t>bolded</a:t>
            </a:r>
            <a:r>
              <a:rPr lang="en-US" dirty="0"/>
              <a:t> </a:t>
            </a:r>
            <a:r>
              <a:rPr lang="en-US" b="1" i="1" dirty="0"/>
              <a:t>placeholders</a:t>
            </a:r>
            <a:r>
              <a:rPr lang="en-US" b="1" dirty="0"/>
              <a:t>]</a:t>
            </a:r>
            <a:r>
              <a:rPr lang="en-US" dirty="0"/>
              <a:t> with descriptions. These should be replaced with content specific to your challenge.</a:t>
            </a:r>
            <a:endParaRPr lang="en-US" sz="800" dirty="0"/>
          </a:p>
          <a:p>
            <a:endParaRPr lang="en-US" dirty="0"/>
          </a:p>
          <a:p>
            <a:pPr algn="just"/>
            <a:r>
              <a:rPr lang="en-US" b="1" dirty="0"/>
              <a:t>P.S.</a:t>
            </a:r>
            <a:r>
              <a:rPr lang="en-US" dirty="0"/>
              <a:t> Don’t stress if you can’t replace all of the placeholders right away. As many aspects of idea challenges are very case-specific, these emails should primarily be viewed as guidelines. Feel free to edit them to best fit your challenge!</a:t>
            </a:r>
          </a:p>
        </p:txBody>
      </p:sp>
    </p:spTree>
    <p:extLst>
      <p:ext uri="{BB962C8B-B14F-4D97-AF65-F5344CB8AC3E}">
        <p14:creationId xmlns:p14="http://schemas.microsoft.com/office/powerpoint/2010/main" val="4210647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9" y="-62151"/>
            <a:ext cx="10797988" cy="1325563"/>
          </a:xfrm>
        </p:spPr>
        <p:txBody>
          <a:bodyPr/>
          <a:lstStyle/>
          <a:p>
            <a:r>
              <a:rPr lang="en-US" dirty="0"/>
              <a:t>Introductory email in a problem-centric challenge</a:t>
            </a:r>
            <a:endParaRPr lang="en-FI" dirty="0"/>
          </a:p>
        </p:txBody>
      </p:sp>
      <p:sp>
        <p:nvSpPr>
          <p:cNvPr id="4" name="TextBox 3">
            <a:extLst>
              <a:ext uri="{FF2B5EF4-FFF2-40B4-BE49-F238E27FC236}">
                <a16:creationId xmlns:a16="http://schemas.microsoft.com/office/drawing/2014/main" id="{43051C7D-347F-4FE7-AB15-26CFA790181A}"/>
              </a:ext>
            </a:extLst>
          </p:cNvPr>
          <p:cNvSpPr txBox="1"/>
          <p:nvPr/>
        </p:nvSpPr>
        <p:spPr>
          <a:xfrm>
            <a:off x="1285081" y="1263412"/>
            <a:ext cx="4640288" cy="4893647"/>
          </a:xfrm>
          <a:prstGeom prst="rect">
            <a:avLst/>
          </a:prstGeom>
          <a:noFill/>
        </p:spPr>
        <p:txBody>
          <a:bodyPr wrap="square" rtlCol="0">
            <a:spAutoFit/>
          </a:bodyPr>
          <a:lstStyle/>
          <a:p>
            <a:pPr algn="just"/>
            <a:r>
              <a:rPr lang="en-US" sz="1300" dirty="0"/>
              <a:t>Greetings everyone,</a:t>
            </a:r>
          </a:p>
          <a:p>
            <a:pPr algn="just"/>
            <a:endParaRPr lang="en-US" sz="1300" dirty="0"/>
          </a:p>
          <a:p>
            <a:pPr algn="just"/>
            <a:r>
              <a:rPr lang="en-US" sz="1300" dirty="0"/>
              <a:t>As all of you may know, we’re always eager to find new ways of improving the way we work</a:t>
            </a:r>
            <a:r>
              <a:rPr lang="en-US" sz="1300" b="1" i="1" dirty="0"/>
              <a:t>. </a:t>
            </a:r>
            <a:r>
              <a:rPr lang="en-US" sz="1300" dirty="0"/>
              <a:t>We’ve decided to launch an idea challenge so that you get to share your valued thoughts on </a:t>
            </a:r>
            <a:r>
              <a:rPr lang="en-US" sz="1300" b="1" dirty="0"/>
              <a:t>[</a:t>
            </a:r>
            <a:r>
              <a:rPr lang="en-US" sz="1300" b="1" i="1" dirty="0"/>
              <a:t>area of problem scouting</a:t>
            </a:r>
            <a:r>
              <a:rPr lang="en-US" sz="1300" b="1" dirty="0"/>
              <a:t>]</a:t>
            </a:r>
            <a:r>
              <a:rPr lang="en-US" sz="1300" dirty="0"/>
              <a:t>. By putting our heads together, we can make our organization even more exceptional than before!</a:t>
            </a:r>
          </a:p>
          <a:p>
            <a:pPr algn="just"/>
            <a:endParaRPr lang="en-US" sz="1300" dirty="0"/>
          </a:p>
          <a:p>
            <a:pPr algn="just"/>
            <a:r>
              <a:rPr lang="en-US" sz="1300" dirty="0"/>
              <a:t>The challenge will start</a:t>
            </a:r>
            <a:r>
              <a:rPr lang="en-US" sz="1300" b="1" dirty="0"/>
              <a:t> [</a:t>
            </a:r>
            <a:r>
              <a:rPr lang="en-US" sz="1300" b="1" i="1" dirty="0"/>
              <a:t>time until challenge starts</a:t>
            </a:r>
            <a:r>
              <a:rPr lang="en-US" sz="1300" b="1" dirty="0"/>
              <a:t>]</a:t>
            </a:r>
            <a:r>
              <a:rPr lang="en-US" sz="1300" dirty="0"/>
              <a:t> from now</a:t>
            </a:r>
            <a:r>
              <a:rPr lang="en-US" sz="1300" b="1" dirty="0"/>
              <a:t> </a:t>
            </a:r>
            <a:r>
              <a:rPr lang="en-US" sz="1300" dirty="0"/>
              <a:t>and have </a:t>
            </a:r>
            <a:r>
              <a:rPr lang="en-US" sz="1300" i="1" dirty="0"/>
              <a:t>two</a:t>
            </a:r>
            <a:r>
              <a:rPr lang="en-US" sz="1300" dirty="0"/>
              <a:t> periods of brainstorming. The </a:t>
            </a:r>
            <a:r>
              <a:rPr lang="en-US" sz="1300" i="1" dirty="0"/>
              <a:t>First period</a:t>
            </a:r>
            <a:r>
              <a:rPr lang="en-US" sz="1300" dirty="0"/>
              <a:t> will last for </a:t>
            </a:r>
            <a:r>
              <a:rPr lang="en-US" sz="1300" b="1" dirty="0"/>
              <a:t>[</a:t>
            </a:r>
            <a:r>
              <a:rPr lang="en-US" sz="1300" b="1" i="1" dirty="0"/>
              <a:t>time for problem scouting</a:t>
            </a:r>
            <a:r>
              <a:rPr lang="en-US" sz="1300" b="1" dirty="0"/>
              <a:t>]</a:t>
            </a:r>
            <a:r>
              <a:rPr lang="en-US" sz="1300" dirty="0"/>
              <a:t> weeks and the </a:t>
            </a:r>
            <a:r>
              <a:rPr lang="en-US" sz="1300" i="1" dirty="0"/>
              <a:t>second period</a:t>
            </a:r>
            <a:r>
              <a:rPr lang="en-US" sz="1300" b="1" dirty="0"/>
              <a:t> </a:t>
            </a:r>
            <a:r>
              <a:rPr lang="en-US" sz="1300" dirty="0"/>
              <a:t>for </a:t>
            </a:r>
            <a:r>
              <a:rPr lang="en-US" sz="1300" b="1" dirty="0"/>
              <a:t>[</a:t>
            </a:r>
            <a:r>
              <a:rPr lang="en-US" sz="1300" b="1" i="1" dirty="0"/>
              <a:t>time for finding solutions</a:t>
            </a:r>
            <a:r>
              <a:rPr lang="en-US" sz="1300" b="1" dirty="0"/>
              <a:t>]</a:t>
            </a:r>
            <a:r>
              <a:rPr lang="en-US" sz="1300" dirty="0"/>
              <a:t> weeks.</a:t>
            </a:r>
          </a:p>
          <a:p>
            <a:pPr algn="just"/>
            <a:endParaRPr lang="en-US" sz="1300" b="1" i="1" dirty="0"/>
          </a:p>
          <a:p>
            <a:pPr algn="just"/>
            <a:r>
              <a:rPr lang="en-US" sz="1300" dirty="0"/>
              <a:t>The challenge itself will happen in </a:t>
            </a:r>
            <a:r>
              <a:rPr lang="en-US" sz="1300" i="1" dirty="0"/>
              <a:t>three phases:</a:t>
            </a:r>
          </a:p>
          <a:p>
            <a:pPr algn="just"/>
            <a:endParaRPr lang="en-US" sz="1300" i="1" dirty="0"/>
          </a:p>
          <a:p>
            <a:pPr algn="just"/>
            <a:r>
              <a:rPr lang="en-US" sz="1300" i="1" dirty="0"/>
              <a:t>It will start</a:t>
            </a:r>
            <a:r>
              <a:rPr lang="en-US" sz="1300" dirty="0"/>
              <a:t> with the first brainstorming period, during which all participants can share their own ideas and thoughts on what areas of </a:t>
            </a:r>
            <a:r>
              <a:rPr lang="en-US" sz="1300" b="1" dirty="0"/>
              <a:t>[</a:t>
            </a:r>
            <a:r>
              <a:rPr lang="en-US" sz="1300" b="1" i="1" dirty="0"/>
              <a:t>area of problem scouting</a:t>
            </a:r>
            <a:r>
              <a:rPr lang="en-US" sz="1300" b="1" dirty="0"/>
              <a:t>]</a:t>
            </a:r>
            <a:r>
              <a:rPr lang="en-US" sz="1300" dirty="0"/>
              <a:t> could be improved. During this time, everyone is more than free to comment on the ideas of others. Our organizing team will also give feedback and constructive notes on the ideas.</a:t>
            </a:r>
          </a:p>
          <a:p>
            <a:pPr algn="just"/>
            <a:endParaRPr lang="en-US" sz="1300" dirty="0"/>
          </a:p>
        </p:txBody>
      </p:sp>
      <p:sp>
        <p:nvSpPr>
          <p:cNvPr id="5" name="TextBox 4">
            <a:extLst>
              <a:ext uri="{FF2B5EF4-FFF2-40B4-BE49-F238E27FC236}">
                <a16:creationId xmlns:a16="http://schemas.microsoft.com/office/drawing/2014/main" id="{FFB0FC4E-ABE4-4EA7-B1B3-9AE0B8B2E78E}"/>
              </a:ext>
            </a:extLst>
          </p:cNvPr>
          <p:cNvSpPr txBox="1"/>
          <p:nvPr/>
        </p:nvSpPr>
        <p:spPr>
          <a:xfrm>
            <a:off x="6357156" y="1263412"/>
            <a:ext cx="4598405" cy="5093702"/>
          </a:xfrm>
          <a:prstGeom prst="rect">
            <a:avLst/>
          </a:prstGeom>
          <a:noFill/>
        </p:spPr>
        <p:txBody>
          <a:bodyPr wrap="square" rtlCol="0">
            <a:spAutoFit/>
          </a:bodyPr>
          <a:lstStyle/>
          <a:p>
            <a:pPr algn="just"/>
            <a:r>
              <a:rPr lang="en-US" sz="1300" i="1" dirty="0"/>
              <a:t>Next</a:t>
            </a:r>
            <a:r>
              <a:rPr lang="en-US" sz="1300" dirty="0"/>
              <a:t>, during the second brainstorming period, we will start looking for solutions to the most critical problems found during the first brainstorming period. Much like in the first phase, everyone is welcome to comment on other people’s ideas and our organizing team will provide feedback.</a:t>
            </a:r>
            <a:endParaRPr lang="en-US" sz="1300" b="1" dirty="0"/>
          </a:p>
          <a:p>
            <a:pPr algn="just"/>
            <a:endParaRPr lang="en-US" sz="1300" b="1" dirty="0"/>
          </a:p>
          <a:p>
            <a:pPr algn="just"/>
            <a:r>
              <a:rPr lang="en-US" sz="1300" i="1" dirty="0"/>
              <a:t>Finally</a:t>
            </a:r>
            <a:r>
              <a:rPr lang="en-US" sz="1300" b="1" dirty="0"/>
              <a:t>, </a:t>
            </a:r>
            <a:r>
              <a:rPr lang="en-US" sz="1300" dirty="0"/>
              <a:t>after both brainstorming phases of the challenge are over, we will choose the most promising solutions for further development. In this phase, the organizing team, along with volunteers who have been a part of molding the ideas, will start processing them further.</a:t>
            </a:r>
          </a:p>
          <a:p>
            <a:pPr algn="just"/>
            <a:endParaRPr lang="en-US" sz="1300" dirty="0"/>
          </a:p>
          <a:p>
            <a:pPr algn="just"/>
            <a:r>
              <a:rPr lang="en-US" sz="1300" dirty="0"/>
              <a:t>This is a unique chance for you to participate in improving our organization and your thoughts and insights heard. If your idea is popular, you may even get to be a part of making it happen after the challenge is completed!</a:t>
            </a:r>
          </a:p>
          <a:p>
            <a:pPr algn="just"/>
            <a:endParaRPr lang="en-US" sz="1300" dirty="0"/>
          </a:p>
          <a:p>
            <a:pPr algn="just"/>
            <a:r>
              <a:rPr lang="en-US" sz="1300" dirty="0"/>
              <a:t>For all the action to take place, we’re using a platform called </a:t>
            </a:r>
            <a:r>
              <a:rPr lang="en-US" sz="1300" i="1" dirty="0" err="1"/>
              <a:t>Viima</a:t>
            </a:r>
            <a:r>
              <a:rPr lang="en-US" sz="1300" dirty="0"/>
              <a:t>, which you can find from the following link:</a:t>
            </a:r>
          </a:p>
          <a:p>
            <a:pPr algn="just"/>
            <a:endParaRPr lang="en-US" sz="1300" dirty="0"/>
          </a:p>
          <a:p>
            <a:r>
              <a:rPr lang="en-US" sz="1300" b="1" dirty="0"/>
              <a:t>(</a:t>
            </a:r>
            <a:r>
              <a:rPr lang="en-US" sz="1300" b="1" i="1" dirty="0"/>
              <a:t>Link to online platform, e.g. https://</a:t>
            </a:r>
            <a:r>
              <a:rPr lang="en-US" sz="1300" b="1" i="1" dirty="0" err="1"/>
              <a:t>app.viima.com</a:t>
            </a:r>
            <a:r>
              <a:rPr lang="en-US" sz="1300" b="1" dirty="0"/>
              <a:t>)</a:t>
            </a:r>
          </a:p>
          <a:p>
            <a:pPr algn="just"/>
            <a:endParaRPr lang="en-US" sz="1300" dirty="0"/>
          </a:p>
          <a:p>
            <a:pPr algn="just"/>
            <a:endParaRPr lang="en-US" sz="1300" dirty="0"/>
          </a:p>
        </p:txBody>
      </p:sp>
    </p:spTree>
    <p:extLst>
      <p:ext uri="{BB962C8B-B14F-4D97-AF65-F5344CB8AC3E}">
        <p14:creationId xmlns:p14="http://schemas.microsoft.com/office/powerpoint/2010/main" val="2063165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9" y="-62151"/>
            <a:ext cx="10797988" cy="1325563"/>
          </a:xfrm>
        </p:spPr>
        <p:txBody>
          <a:bodyPr/>
          <a:lstStyle/>
          <a:p>
            <a:r>
              <a:rPr lang="en-US" dirty="0"/>
              <a:t>Introductory email in a solution-centric challenge</a:t>
            </a:r>
            <a:endParaRPr lang="en-FI" dirty="0"/>
          </a:p>
        </p:txBody>
      </p:sp>
      <p:sp>
        <p:nvSpPr>
          <p:cNvPr id="7" name="TextBox 6">
            <a:extLst>
              <a:ext uri="{FF2B5EF4-FFF2-40B4-BE49-F238E27FC236}">
                <a16:creationId xmlns:a16="http://schemas.microsoft.com/office/drawing/2014/main" id="{D04E5B0C-D65A-435C-8ED6-75CEAFA584A7}"/>
              </a:ext>
            </a:extLst>
          </p:cNvPr>
          <p:cNvSpPr txBox="1"/>
          <p:nvPr/>
        </p:nvSpPr>
        <p:spPr>
          <a:xfrm>
            <a:off x="1252848" y="1463467"/>
            <a:ext cx="4640288" cy="4493538"/>
          </a:xfrm>
          <a:prstGeom prst="rect">
            <a:avLst/>
          </a:prstGeom>
          <a:noFill/>
        </p:spPr>
        <p:txBody>
          <a:bodyPr wrap="square" rtlCol="0">
            <a:spAutoFit/>
          </a:bodyPr>
          <a:lstStyle/>
          <a:p>
            <a:pPr algn="just"/>
            <a:r>
              <a:rPr lang="en-US" sz="1300" dirty="0"/>
              <a:t>Greetings everyone,</a:t>
            </a:r>
          </a:p>
          <a:p>
            <a:pPr algn="just"/>
            <a:endParaRPr lang="en-US" sz="1300" dirty="0"/>
          </a:p>
          <a:p>
            <a:pPr algn="just"/>
            <a:r>
              <a:rPr lang="en-US" sz="1300" dirty="0"/>
              <a:t>As all of you may know, we’ve worked hard for the last few months to solve </a:t>
            </a:r>
            <a:r>
              <a:rPr lang="en-US" sz="1300" b="1" dirty="0"/>
              <a:t>[</a:t>
            </a:r>
            <a:r>
              <a:rPr lang="en-US" sz="1300" b="1" i="1" dirty="0"/>
              <a:t>problem</a:t>
            </a:r>
            <a:r>
              <a:rPr lang="en-US" sz="1300" b="1" dirty="0"/>
              <a:t>]</a:t>
            </a:r>
            <a:r>
              <a:rPr lang="en-US" sz="1300" b="1" i="1" dirty="0"/>
              <a:t>. </a:t>
            </a:r>
            <a:r>
              <a:rPr lang="en-US" sz="1300" dirty="0"/>
              <a:t>We’ve decided to go all-in and launch an idea challenge so that you get to share your insights and ideas. By putting our heads together, we can make even more progress on this crucial issue!</a:t>
            </a:r>
          </a:p>
          <a:p>
            <a:pPr algn="just"/>
            <a:endParaRPr lang="en-US" sz="1300" dirty="0"/>
          </a:p>
          <a:p>
            <a:pPr algn="just"/>
            <a:r>
              <a:rPr lang="en-US" sz="1300" dirty="0"/>
              <a:t>The challenge will start</a:t>
            </a:r>
            <a:r>
              <a:rPr lang="en-US" sz="1300" b="1" dirty="0"/>
              <a:t> [</a:t>
            </a:r>
            <a:r>
              <a:rPr lang="en-US" sz="1300" b="1" i="1" dirty="0"/>
              <a:t>time until challenge starts</a:t>
            </a:r>
            <a:r>
              <a:rPr lang="en-US" sz="1300" b="1" dirty="0"/>
              <a:t>] </a:t>
            </a:r>
            <a:r>
              <a:rPr lang="en-US" sz="1300" dirty="0"/>
              <a:t>week from now and last for</a:t>
            </a:r>
            <a:r>
              <a:rPr lang="en-US" sz="1300" b="1" dirty="0"/>
              <a:t> [</a:t>
            </a:r>
            <a:r>
              <a:rPr lang="en-US" sz="1300" b="1" i="1" dirty="0"/>
              <a:t>time for finding solutions</a:t>
            </a:r>
            <a:r>
              <a:rPr lang="en-US" sz="1300" b="1" dirty="0"/>
              <a:t>] </a:t>
            </a:r>
            <a:r>
              <a:rPr lang="en-US" sz="1300" dirty="0"/>
              <a:t>weeks. In this time, you are free to throw any ideas you might have regarding </a:t>
            </a:r>
            <a:r>
              <a:rPr lang="en-US" sz="1300" b="1" dirty="0"/>
              <a:t>[</a:t>
            </a:r>
            <a:r>
              <a:rPr lang="en-US" sz="1300" b="1" i="1" dirty="0"/>
              <a:t>problem</a:t>
            </a:r>
            <a:r>
              <a:rPr lang="en-US" sz="1300" b="1" dirty="0"/>
              <a:t>] </a:t>
            </a:r>
            <a:r>
              <a:rPr lang="en-US" sz="1300" dirty="0"/>
              <a:t>at us. If you’re eager to already check it out, you can do so </a:t>
            </a:r>
            <a:r>
              <a:rPr lang="en-US" sz="1300" b="1" dirty="0"/>
              <a:t>[</a:t>
            </a:r>
            <a:r>
              <a:rPr lang="en-US" sz="1300" b="1" i="1" dirty="0"/>
              <a:t>link to the online platform</a:t>
            </a:r>
            <a:r>
              <a:rPr lang="en-US" sz="1300" b="1" dirty="0"/>
              <a:t>]</a:t>
            </a:r>
            <a:r>
              <a:rPr lang="en-US" sz="1300" b="1" i="1" dirty="0"/>
              <a:t>.</a:t>
            </a:r>
          </a:p>
          <a:p>
            <a:pPr algn="just"/>
            <a:endParaRPr lang="en-US" sz="1300" b="1" i="1" dirty="0"/>
          </a:p>
          <a:p>
            <a:pPr algn="just"/>
            <a:r>
              <a:rPr lang="en-US" sz="1300" dirty="0"/>
              <a:t>The challenge itself will happen in </a:t>
            </a:r>
            <a:r>
              <a:rPr lang="en-US" sz="1300" i="1" dirty="0"/>
              <a:t>two phases:</a:t>
            </a:r>
          </a:p>
          <a:p>
            <a:pPr algn="just"/>
            <a:endParaRPr lang="en-US" sz="1300" i="1" dirty="0"/>
          </a:p>
          <a:p>
            <a:pPr algn="just"/>
            <a:r>
              <a:rPr lang="en-US" sz="1300" i="1" dirty="0"/>
              <a:t>First,</a:t>
            </a:r>
            <a:r>
              <a:rPr lang="en-US" sz="1300" dirty="0"/>
              <a:t> we are going to let everyone share their own ideas and comment on the ideas of others. Our organizing team will also give feedback and constructive notes on the ideas throughout this phase.</a:t>
            </a:r>
          </a:p>
          <a:p>
            <a:pPr algn="just"/>
            <a:endParaRPr lang="en-US" sz="1300" dirty="0"/>
          </a:p>
        </p:txBody>
      </p:sp>
      <p:sp>
        <p:nvSpPr>
          <p:cNvPr id="8" name="TextBox 7">
            <a:extLst>
              <a:ext uri="{FF2B5EF4-FFF2-40B4-BE49-F238E27FC236}">
                <a16:creationId xmlns:a16="http://schemas.microsoft.com/office/drawing/2014/main" id="{ACB5AF98-5AD6-4EC8-AE06-B3573F7A2578}"/>
              </a:ext>
            </a:extLst>
          </p:cNvPr>
          <p:cNvSpPr txBox="1"/>
          <p:nvPr/>
        </p:nvSpPr>
        <p:spPr>
          <a:xfrm>
            <a:off x="6289095" y="1863576"/>
            <a:ext cx="4598405" cy="3693319"/>
          </a:xfrm>
          <a:prstGeom prst="rect">
            <a:avLst/>
          </a:prstGeom>
          <a:noFill/>
        </p:spPr>
        <p:txBody>
          <a:bodyPr wrap="square" rtlCol="0">
            <a:spAutoFit/>
          </a:bodyPr>
          <a:lstStyle/>
          <a:p>
            <a:pPr algn="just"/>
            <a:r>
              <a:rPr lang="en-US" sz="1300" i="1" dirty="0"/>
              <a:t>Next</a:t>
            </a:r>
            <a:r>
              <a:rPr lang="en-US" sz="1300" b="1" dirty="0"/>
              <a:t>, </a:t>
            </a:r>
            <a:r>
              <a:rPr lang="en-US" sz="1300" dirty="0"/>
              <a:t>after the brainstorming phase of the challenge is over, we will choose the most promising ideas for further development. In this phase, the organizing team, along with volunteers who have been a part of molding the ideas, will start to refine them further.</a:t>
            </a:r>
          </a:p>
          <a:p>
            <a:pPr algn="just"/>
            <a:endParaRPr lang="en-US" sz="1300" dirty="0"/>
          </a:p>
          <a:p>
            <a:pPr algn="just"/>
            <a:r>
              <a:rPr lang="en-US" sz="1300" dirty="0"/>
              <a:t>This is a unique chance for you to participate in improving the way we work and to get your insights and ideas heard. If your idea is popular, you may even get to be a part of making it happen after the challenge is completed!</a:t>
            </a:r>
          </a:p>
          <a:p>
            <a:pPr algn="just"/>
            <a:endParaRPr lang="en-US" sz="1300" dirty="0"/>
          </a:p>
          <a:p>
            <a:pPr algn="just"/>
            <a:r>
              <a:rPr lang="en-US" sz="1300" dirty="0"/>
              <a:t>For all the action to take place, we’re using a platform called </a:t>
            </a:r>
            <a:r>
              <a:rPr lang="en-US" sz="1300" i="1" dirty="0"/>
              <a:t>Viima</a:t>
            </a:r>
            <a:r>
              <a:rPr lang="en-US" sz="1300" dirty="0"/>
              <a:t>, which you can find from the following link:</a:t>
            </a:r>
          </a:p>
          <a:p>
            <a:pPr algn="just"/>
            <a:endParaRPr lang="en-US" sz="1300" dirty="0"/>
          </a:p>
          <a:p>
            <a:r>
              <a:rPr lang="en-US" sz="1300" b="1" dirty="0"/>
              <a:t>(</a:t>
            </a:r>
            <a:r>
              <a:rPr lang="en-US" sz="1300" b="1" i="1" dirty="0"/>
              <a:t>Link to online platform, e.g. https://</a:t>
            </a:r>
            <a:r>
              <a:rPr lang="en-US" sz="1300" b="1" i="1" dirty="0" err="1"/>
              <a:t>app.viima.com</a:t>
            </a:r>
            <a:r>
              <a:rPr lang="en-US" sz="1300" b="1" dirty="0"/>
              <a:t>)</a:t>
            </a:r>
            <a:endParaRPr lang="en-US" sz="1300" dirty="0"/>
          </a:p>
          <a:p>
            <a:pPr algn="just"/>
            <a:endParaRPr lang="en-US" sz="1300" dirty="0"/>
          </a:p>
          <a:p>
            <a:pPr algn="just"/>
            <a:endParaRPr lang="en-US" sz="1300" dirty="0"/>
          </a:p>
        </p:txBody>
      </p:sp>
    </p:spTree>
    <p:extLst>
      <p:ext uri="{BB962C8B-B14F-4D97-AF65-F5344CB8AC3E}">
        <p14:creationId xmlns:p14="http://schemas.microsoft.com/office/powerpoint/2010/main" val="1867850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62151"/>
            <a:ext cx="11445555" cy="1325563"/>
          </a:xfrm>
        </p:spPr>
        <p:txBody>
          <a:bodyPr/>
          <a:lstStyle/>
          <a:p>
            <a:r>
              <a:rPr lang="en-US" dirty="0"/>
              <a:t>Email to team in charge of a problem-centric challenge</a:t>
            </a:r>
            <a:endParaRPr lang="en-FI" dirty="0"/>
          </a:p>
        </p:txBody>
      </p:sp>
      <p:sp>
        <p:nvSpPr>
          <p:cNvPr id="9" name="TextBox 8">
            <a:extLst>
              <a:ext uri="{FF2B5EF4-FFF2-40B4-BE49-F238E27FC236}">
                <a16:creationId xmlns:a16="http://schemas.microsoft.com/office/drawing/2014/main" id="{1C3C1C1F-FF35-4CCA-9DE2-293E9BD82029}"/>
              </a:ext>
            </a:extLst>
          </p:cNvPr>
          <p:cNvSpPr txBox="1"/>
          <p:nvPr/>
        </p:nvSpPr>
        <p:spPr>
          <a:xfrm>
            <a:off x="1235498" y="1252929"/>
            <a:ext cx="4640288" cy="4624343"/>
          </a:xfrm>
          <a:prstGeom prst="rect">
            <a:avLst/>
          </a:prstGeom>
          <a:noFill/>
        </p:spPr>
        <p:txBody>
          <a:bodyPr wrap="square" rtlCol="0">
            <a:spAutoFit/>
          </a:bodyPr>
          <a:lstStyle/>
          <a:p>
            <a:pPr algn="just"/>
            <a:r>
              <a:rPr lang="en-US" sz="1050" dirty="0"/>
              <a:t>Hello team,</a:t>
            </a:r>
          </a:p>
          <a:p>
            <a:pPr algn="just"/>
            <a:endParaRPr lang="en-US" sz="1050" dirty="0"/>
          </a:p>
          <a:p>
            <a:pPr algn="just"/>
            <a:r>
              <a:rPr lang="en-US" sz="1050" dirty="0"/>
              <a:t>We’re very excited to have you as a part of our team responsible for organizing the idea challenge.</a:t>
            </a:r>
          </a:p>
          <a:p>
            <a:pPr algn="just"/>
            <a:endParaRPr lang="en-US" sz="1050" dirty="0"/>
          </a:p>
          <a:p>
            <a:pPr algn="just"/>
            <a:r>
              <a:rPr lang="en-US" sz="1050" dirty="0"/>
              <a:t>As all of you know, the theme</a:t>
            </a:r>
            <a:r>
              <a:rPr lang="en-US" sz="1050" b="1" dirty="0"/>
              <a:t> </a:t>
            </a:r>
            <a:r>
              <a:rPr lang="en-US" sz="1050" dirty="0"/>
              <a:t>of the challenge is to find new ways of improving </a:t>
            </a:r>
            <a:r>
              <a:rPr lang="en-US" sz="1050" b="1" dirty="0"/>
              <a:t>[</a:t>
            </a:r>
            <a:r>
              <a:rPr lang="en-US" sz="1050" b="1" i="1" dirty="0"/>
              <a:t>area of problem scouting</a:t>
            </a:r>
            <a:r>
              <a:rPr lang="en-US" sz="1050" b="1" dirty="0"/>
              <a:t>]</a:t>
            </a:r>
            <a:r>
              <a:rPr lang="en-US" sz="1050" dirty="0"/>
              <a:t>. Your role as a member of this team is to be the rallying force behind the venture. Together, we can make this challenge a success!</a:t>
            </a:r>
          </a:p>
          <a:p>
            <a:pPr algn="just"/>
            <a:endParaRPr lang="en-US" sz="1050" dirty="0"/>
          </a:p>
          <a:p>
            <a:pPr algn="just"/>
            <a:r>
              <a:rPr lang="en-US" sz="1050" i="1" dirty="0"/>
              <a:t>As a reminder</a:t>
            </a:r>
            <a:r>
              <a:rPr lang="en-US" sz="1050" dirty="0"/>
              <a:t>, the challenge will be divided into </a:t>
            </a:r>
            <a:r>
              <a:rPr lang="en-US" sz="1050" i="1" dirty="0"/>
              <a:t>3 phases</a:t>
            </a:r>
            <a:r>
              <a:rPr lang="en-US" sz="1050" b="1" dirty="0"/>
              <a:t>. </a:t>
            </a:r>
            <a:r>
              <a:rPr lang="en-US" sz="1050" i="1" dirty="0"/>
              <a:t>Firstly</a:t>
            </a:r>
            <a:r>
              <a:rPr lang="en-US" sz="1050" dirty="0"/>
              <a:t>, scouting the initial problems. </a:t>
            </a:r>
            <a:r>
              <a:rPr lang="en-US" sz="1050" i="1" dirty="0"/>
              <a:t>After that</a:t>
            </a:r>
            <a:r>
              <a:rPr lang="en-US" sz="1050" dirty="0"/>
              <a:t>, finding solutions to those problems. </a:t>
            </a:r>
            <a:r>
              <a:rPr lang="en-US" sz="1050" i="1" dirty="0"/>
              <a:t>Finally</a:t>
            </a:r>
            <a:r>
              <a:rPr lang="en-US" sz="1050" dirty="0"/>
              <a:t>, developing the most promising of those solutions.</a:t>
            </a:r>
            <a:endParaRPr lang="en-US" sz="1050" b="1" dirty="0"/>
          </a:p>
          <a:p>
            <a:pPr algn="just"/>
            <a:endParaRPr lang="en-US" sz="1050" b="1" dirty="0"/>
          </a:p>
          <a:p>
            <a:pPr algn="just"/>
            <a:r>
              <a:rPr lang="en-US" sz="1050" dirty="0"/>
              <a:t>Different tasks during the challenge will be divided between the </a:t>
            </a:r>
            <a:r>
              <a:rPr lang="en-US" sz="1050" i="1" dirty="0"/>
              <a:t>organizing team</a:t>
            </a:r>
            <a:r>
              <a:rPr lang="en-US" sz="1050" dirty="0"/>
              <a:t>, </a:t>
            </a:r>
            <a:r>
              <a:rPr lang="en-US" sz="1050" i="1" dirty="0"/>
              <a:t>subject domain experts</a:t>
            </a:r>
            <a:r>
              <a:rPr lang="en-US" sz="1050" b="1" i="1" dirty="0"/>
              <a:t> </a:t>
            </a:r>
            <a:r>
              <a:rPr lang="en-US" sz="1050" dirty="0"/>
              <a:t>(category admin), and </a:t>
            </a:r>
            <a:r>
              <a:rPr lang="en-US" sz="1050" i="1" dirty="0"/>
              <a:t>steering group</a:t>
            </a:r>
            <a:r>
              <a:rPr lang="en-US" sz="1050" dirty="0"/>
              <a:t>.</a:t>
            </a:r>
          </a:p>
          <a:p>
            <a:pPr algn="just"/>
            <a:endParaRPr lang="en-US" sz="1050" b="1" dirty="0"/>
          </a:p>
          <a:p>
            <a:pPr algn="just"/>
            <a:endParaRPr lang="en-US" sz="1050" b="1" dirty="0"/>
          </a:p>
          <a:p>
            <a:pPr algn="just"/>
            <a:r>
              <a:rPr lang="en-US" sz="1100" u="sng" dirty="0"/>
              <a:t>The organizing team’s tasks include:</a:t>
            </a:r>
          </a:p>
          <a:p>
            <a:pPr algn="just"/>
            <a:endParaRPr lang="en-US" sz="1050" dirty="0"/>
          </a:p>
          <a:p>
            <a:pPr algn="just"/>
            <a:r>
              <a:rPr lang="en-US" sz="1050" b="1" dirty="0"/>
              <a:t>During phases 1 &amp; 2</a:t>
            </a:r>
            <a:r>
              <a:rPr lang="en-US" sz="1050" dirty="0"/>
              <a:t>:</a:t>
            </a:r>
          </a:p>
          <a:p>
            <a:pPr marL="285750" indent="-285750" algn="just">
              <a:buFontTx/>
              <a:buChar char="-"/>
            </a:pPr>
            <a:r>
              <a:rPr lang="en-US" sz="1050" i="1" dirty="0"/>
              <a:t>Helping users resolve challenge related issues</a:t>
            </a:r>
            <a:endParaRPr lang="en-US" sz="1050" dirty="0"/>
          </a:p>
          <a:p>
            <a:pPr marL="285750" indent="-285750" algn="just">
              <a:buFontTx/>
              <a:buChar char="-"/>
            </a:pPr>
            <a:r>
              <a:rPr lang="en-US" sz="1050" i="1" dirty="0"/>
              <a:t>Encouraging participation</a:t>
            </a:r>
            <a:endParaRPr lang="en-US" sz="1050" b="1" dirty="0"/>
          </a:p>
          <a:p>
            <a:pPr marL="285750" indent="-285750" algn="just">
              <a:buFontTx/>
              <a:buChar char="-"/>
            </a:pPr>
            <a:r>
              <a:rPr lang="en-US" sz="1050" i="1" dirty="0"/>
              <a:t>Sending reminders</a:t>
            </a:r>
          </a:p>
          <a:p>
            <a:pPr marL="285750" indent="-285750" algn="just">
              <a:buFontTx/>
              <a:buChar char="-"/>
            </a:pPr>
            <a:endParaRPr lang="en-US" sz="1050" i="1" dirty="0"/>
          </a:p>
          <a:p>
            <a:pPr algn="just"/>
            <a:r>
              <a:rPr lang="en-US" sz="1050" b="1" dirty="0"/>
              <a:t>Between phases 1 &amp; 2</a:t>
            </a:r>
            <a:r>
              <a:rPr lang="en-US" sz="1050" dirty="0"/>
              <a:t>:</a:t>
            </a:r>
          </a:p>
          <a:p>
            <a:pPr marL="285750" indent="-285750" algn="just">
              <a:buFontTx/>
              <a:buChar char="-"/>
            </a:pPr>
            <a:r>
              <a:rPr lang="en-US" sz="1050" i="1" dirty="0"/>
              <a:t>Reminding people to also take part in the second brainstorming period</a:t>
            </a:r>
          </a:p>
        </p:txBody>
      </p:sp>
      <p:sp>
        <p:nvSpPr>
          <p:cNvPr id="10" name="TextBox 9">
            <a:extLst>
              <a:ext uri="{FF2B5EF4-FFF2-40B4-BE49-F238E27FC236}">
                <a16:creationId xmlns:a16="http://schemas.microsoft.com/office/drawing/2014/main" id="{3A6214F9-437C-4A8D-9DA4-8C51D46F5773}"/>
              </a:ext>
            </a:extLst>
          </p:cNvPr>
          <p:cNvSpPr txBox="1"/>
          <p:nvPr/>
        </p:nvSpPr>
        <p:spPr>
          <a:xfrm>
            <a:off x="6456040" y="1294190"/>
            <a:ext cx="4640288" cy="4632037"/>
          </a:xfrm>
          <a:prstGeom prst="rect">
            <a:avLst/>
          </a:prstGeom>
          <a:noFill/>
        </p:spPr>
        <p:txBody>
          <a:bodyPr wrap="square" rtlCol="0">
            <a:spAutoFit/>
          </a:bodyPr>
          <a:lstStyle/>
          <a:p>
            <a:pPr algn="just"/>
            <a:r>
              <a:rPr lang="en-US" sz="1050" b="1" dirty="0"/>
              <a:t>In phase 3</a:t>
            </a:r>
            <a:r>
              <a:rPr lang="en-US" sz="1050" dirty="0"/>
              <a:t>:</a:t>
            </a:r>
            <a:endParaRPr lang="en-US" sz="1050" i="1" dirty="0"/>
          </a:p>
          <a:p>
            <a:pPr marL="285750" indent="-285750" algn="just">
              <a:buFontTx/>
              <a:buChar char="-"/>
            </a:pPr>
            <a:r>
              <a:rPr lang="en-US" sz="1050" i="1" dirty="0"/>
              <a:t>Doing follow up checks on the progress of ideas</a:t>
            </a:r>
            <a:endParaRPr lang="en-US" sz="1050" b="1" dirty="0"/>
          </a:p>
          <a:p>
            <a:pPr marL="285750" indent="-285750" algn="just">
              <a:buFontTx/>
              <a:buChar char="-"/>
            </a:pPr>
            <a:r>
              <a:rPr lang="en-US" sz="1050" i="1" dirty="0"/>
              <a:t>Communicating following steps to related users</a:t>
            </a:r>
            <a:endParaRPr lang="en-US" sz="1050" b="1" dirty="0"/>
          </a:p>
          <a:p>
            <a:pPr marL="285750" indent="-285750" algn="just">
              <a:buFontTx/>
              <a:buChar char="-"/>
            </a:pPr>
            <a:r>
              <a:rPr lang="en-US" sz="1050" i="1" dirty="0"/>
              <a:t>Sending reminders to responsible parties</a:t>
            </a:r>
          </a:p>
          <a:p>
            <a:pPr algn="just"/>
            <a:endParaRPr lang="en-US" sz="1050" b="1" dirty="0"/>
          </a:p>
          <a:p>
            <a:pPr algn="just"/>
            <a:r>
              <a:rPr lang="en-US" sz="1100" u="sng" dirty="0"/>
              <a:t>Subject domain experts’ tasks include:</a:t>
            </a:r>
          </a:p>
          <a:p>
            <a:pPr algn="just"/>
            <a:endParaRPr lang="en-US" sz="1050" dirty="0"/>
          </a:p>
          <a:p>
            <a:pPr algn="just"/>
            <a:r>
              <a:rPr lang="en-US" sz="1050" b="1" dirty="0"/>
              <a:t>During phases 1 &amp; 2</a:t>
            </a:r>
            <a:r>
              <a:rPr lang="en-US" sz="1050" dirty="0"/>
              <a:t>:</a:t>
            </a:r>
          </a:p>
          <a:p>
            <a:pPr marL="285750" indent="-285750" algn="just">
              <a:buFontTx/>
              <a:buChar char="-"/>
            </a:pPr>
            <a:r>
              <a:rPr lang="en-US" sz="1050" i="1" dirty="0"/>
              <a:t>Giving constructive feedback on ideas</a:t>
            </a:r>
            <a:endParaRPr lang="en-US" sz="1050" b="1" dirty="0"/>
          </a:p>
          <a:p>
            <a:pPr marL="285750" indent="-285750" algn="just">
              <a:buFontTx/>
              <a:buChar char="-"/>
            </a:pPr>
            <a:r>
              <a:rPr lang="en-US" sz="1050" i="1" dirty="0"/>
              <a:t>Encouraging participation</a:t>
            </a:r>
          </a:p>
          <a:p>
            <a:pPr algn="just"/>
            <a:endParaRPr lang="en-US" sz="1050" b="1" i="1" dirty="0"/>
          </a:p>
          <a:p>
            <a:pPr algn="just"/>
            <a:r>
              <a:rPr lang="en-US" sz="1050" b="1" dirty="0"/>
              <a:t>Between phases 1 &amp; 2</a:t>
            </a:r>
            <a:r>
              <a:rPr lang="en-US" sz="1050" dirty="0"/>
              <a:t>:</a:t>
            </a:r>
          </a:p>
          <a:p>
            <a:pPr marL="285750" indent="-285750" algn="just">
              <a:buFontTx/>
              <a:buChar char="-"/>
            </a:pPr>
            <a:r>
              <a:rPr lang="en-US" sz="1050" i="1" dirty="0"/>
              <a:t>Prioritizing the problems found during the first brainstorming period</a:t>
            </a:r>
          </a:p>
          <a:p>
            <a:pPr algn="just"/>
            <a:endParaRPr lang="en-US" sz="1050" i="1" dirty="0"/>
          </a:p>
          <a:p>
            <a:pPr algn="just"/>
            <a:r>
              <a:rPr lang="en-US" sz="1050" b="1" dirty="0"/>
              <a:t>In phase 3</a:t>
            </a:r>
            <a:r>
              <a:rPr lang="en-US" sz="1050" i="1" dirty="0"/>
              <a:t>: </a:t>
            </a:r>
            <a:endParaRPr lang="en-US" sz="1050" dirty="0"/>
          </a:p>
          <a:p>
            <a:pPr marL="285750" indent="-285750" algn="just">
              <a:buFontTx/>
              <a:buChar char="-"/>
            </a:pPr>
            <a:r>
              <a:rPr lang="en-US" sz="1050" i="1" dirty="0"/>
              <a:t>Helping further development of ideas through iteration</a:t>
            </a:r>
          </a:p>
          <a:p>
            <a:pPr algn="just"/>
            <a:endParaRPr lang="en-US" sz="1050" i="1" dirty="0"/>
          </a:p>
          <a:p>
            <a:pPr algn="just"/>
            <a:r>
              <a:rPr lang="en-US" sz="1100" u="sng" dirty="0"/>
              <a:t>Steering group’s tasks include:</a:t>
            </a:r>
          </a:p>
          <a:p>
            <a:pPr algn="just"/>
            <a:endParaRPr lang="en-US" sz="1050" b="1" dirty="0"/>
          </a:p>
          <a:p>
            <a:pPr algn="just"/>
            <a:r>
              <a:rPr lang="en-US" sz="1050" b="1" dirty="0"/>
              <a:t>Between phases 1 &amp; 2</a:t>
            </a:r>
            <a:r>
              <a:rPr lang="en-US" sz="1050" dirty="0"/>
              <a:t>:</a:t>
            </a:r>
            <a:endParaRPr lang="en-US" sz="1050" b="1" dirty="0"/>
          </a:p>
          <a:p>
            <a:pPr marL="285750" indent="-285750" algn="just">
              <a:buFontTx/>
              <a:buChar char="-"/>
            </a:pPr>
            <a:r>
              <a:rPr lang="en-US" sz="1050" i="1" dirty="0"/>
              <a:t>Choosing the most important of the problems for the second brainstorming period </a:t>
            </a:r>
          </a:p>
          <a:p>
            <a:pPr marL="285750" indent="-285750" algn="just">
              <a:buFontTx/>
              <a:buChar char="-"/>
            </a:pPr>
            <a:endParaRPr lang="en-US" sz="1050" i="1" dirty="0"/>
          </a:p>
          <a:p>
            <a:pPr algn="just"/>
            <a:r>
              <a:rPr lang="en-US" sz="1050" b="1" dirty="0"/>
              <a:t>After phase 3:</a:t>
            </a:r>
          </a:p>
          <a:p>
            <a:pPr marL="285750" indent="-285750" algn="just">
              <a:buFontTx/>
              <a:buChar char="-"/>
            </a:pPr>
            <a:r>
              <a:rPr lang="en-US" sz="1050" i="1" dirty="0"/>
              <a:t>Choosing the best of the developed ideas for implementation</a:t>
            </a:r>
          </a:p>
          <a:p>
            <a:pPr algn="just"/>
            <a:endParaRPr lang="en-US" sz="1050" i="1" dirty="0"/>
          </a:p>
          <a:p>
            <a:pPr algn="just"/>
            <a:r>
              <a:rPr lang="en-US" sz="1050" dirty="0"/>
              <a:t>The challenge will start in </a:t>
            </a:r>
            <a:r>
              <a:rPr lang="en-US" sz="1050" b="1" dirty="0"/>
              <a:t>[</a:t>
            </a:r>
            <a:r>
              <a:rPr lang="en-US" sz="1050" b="1" i="1" dirty="0"/>
              <a:t>time until challenge starts</a:t>
            </a:r>
            <a:r>
              <a:rPr lang="en-US" sz="1050" b="1" dirty="0"/>
              <a:t>]</a:t>
            </a:r>
            <a:r>
              <a:rPr lang="en-US" sz="1050" dirty="0"/>
              <a:t>. If you have any questions or don’t know what you should do, please </a:t>
            </a:r>
            <a:r>
              <a:rPr lang="en-US" sz="1050" b="1" dirty="0"/>
              <a:t>contact us</a:t>
            </a:r>
            <a:r>
              <a:rPr lang="en-US" sz="1050" dirty="0"/>
              <a:t>!</a:t>
            </a:r>
            <a:endParaRPr lang="en-US" sz="1050" i="1" dirty="0"/>
          </a:p>
        </p:txBody>
      </p:sp>
    </p:spTree>
    <p:extLst>
      <p:ext uri="{BB962C8B-B14F-4D97-AF65-F5344CB8AC3E}">
        <p14:creationId xmlns:p14="http://schemas.microsoft.com/office/powerpoint/2010/main" val="585938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62151"/>
            <a:ext cx="11445555" cy="1325563"/>
          </a:xfrm>
        </p:spPr>
        <p:txBody>
          <a:bodyPr/>
          <a:lstStyle/>
          <a:p>
            <a:r>
              <a:rPr lang="en-US" dirty="0"/>
              <a:t>Email to team in charge of a solution-centric challenge</a:t>
            </a:r>
            <a:endParaRPr lang="en-FI" dirty="0"/>
          </a:p>
        </p:txBody>
      </p:sp>
      <p:sp>
        <p:nvSpPr>
          <p:cNvPr id="7" name="TextBox 6">
            <a:extLst>
              <a:ext uri="{FF2B5EF4-FFF2-40B4-BE49-F238E27FC236}">
                <a16:creationId xmlns:a16="http://schemas.microsoft.com/office/drawing/2014/main" id="{B22FDA99-F0E4-49B1-B3DB-C79478C6A4FA}"/>
              </a:ext>
            </a:extLst>
          </p:cNvPr>
          <p:cNvSpPr txBox="1"/>
          <p:nvPr/>
        </p:nvSpPr>
        <p:spPr>
          <a:xfrm>
            <a:off x="1269475" y="1493855"/>
            <a:ext cx="4640288" cy="3870290"/>
          </a:xfrm>
          <a:prstGeom prst="rect">
            <a:avLst/>
          </a:prstGeom>
          <a:noFill/>
        </p:spPr>
        <p:txBody>
          <a:bodyPr wrap="square" rtlCol="0">
            <a:spAutoFit/>
          </a:bodyPr>
          <a:lstStyle/>
          <a:p>
            <a:pPr algn="just"/>
            <a:r>
              <a:rPr lang="en-US" sz="1050" dirty="0"/>
              <a:t>Hello team,</a:t>
            </a:r>
          </a:p>
          <a:p>
            <a:pPr algn="just"/>
            <a:endParaRPr lang="en-US" sz="1050" dirty="0"/>
          </a:p>
          <a:p>
            <a:pPr algn="just"/>
            <a:r>
              <a:rPr lang="en-US" sz="1050" dirty="0"/>
              <a:t>We’re very excited to have you as a part of our team responsible for organizing an idea challenge.</a:t>
            </a:r>
          </a:p>
          <a:p>
            <a:pPr algn="just"/>
            <a:endParaRPr lang="en-US" sz="1050" dirty="0"/>
          </a:p>
          <a:p>
            <a:pPr algn="just"/>
            <a:r>
              <a:rPr lang="en-US" sz="1050" dirty="0"/>
              <a:t>As all of you know, the theme</a:t>
            </a:r>
            <a:r>
              <a:rPr lang="en-US" sz="1050" b="1" dirty="0"/>
              <a:t> </a:t>
            </a:r>
            <a:r>
              <a:rPr lang="en-US" sz="1050" dirty="0"/>
              <a:t>of the challenge is to find new solutions to </a:t>
            </a:r>
            <a:r>
              <a:rPr lang="en-US" sz="1050" b="1" dirty="0"/>
              <a:t>[</a:t>
            </a:r>
            <a:r>
              <a:rPr lang="en-US" sz="1050" b="1" i="1" dirty="0"/>
              <a:t>problem</a:t>
            </a:r>
            <a:r>
              <a:rPr lang="en-US" sz="1050" b="1" dirty="0"/>
              <a:t>]</a:t>
            </a:r>
            <a:r>
              <a:rPr lang="en-US" sz="1050" i="1" dirty="0"/>
              <a:t>.</a:t>
            </a:r>
            <a:r>
              <a:rPr lang="en-US" sz="1050" dirty="0"/>
              <a:t> Your role as a member of this team is to be the rallying force behind the venture. Together, we can make this challenge a success!</a:t>
            </a:r>
          </a:p>
          <a:p>
            <a:pPr algn="just"/>
            <a:endParaRPr lang="en-US" sz="1050" dirty="0"/>
          </a:p>
          <a:p>
            <a:pPr algn="just"/>
            <a:r>
              <a:rPr lang="en-US" sz="1050" i="1" dirty="0"/>
              <a:t>As a reminder</a:t>
            </a:r>
            <a:r>
              <a:rPr lang="en-US" sz="1050" dirty="0"/>
              <a:t>, the challenge will be divided into </a:t>
            </a:r>
            <a:r>
              <a:rPr lang="en-US" sz="1050" i="1" dirty="0"/>
              <a:t>2 phases</a:t>
            </a:r>
            <a:r>
              <a:rPr lang="en-US" sz="1050" b="1" dirty="0"/>
              <a:t>. </a:t>
            </a:r>
            <a:r>
              <a:rPr lang="en-US" sz="1050" i="1" dirty="0"/>
              <a:t>Firstly</a:t>
            </a:r>
            <a:r>
              <a:rPr lang="en-US" sz="1050" dirty="0"/>
              <a:t>, coming up with ideas. </a:t>
            </a:r>
            <a:r>
              <a:rPr lang="en-US" sz="1050" i="1" dirty="0"/>
              <a:t>After that</a:t>
            </a:r>
            <a:r>
              <a:rPr lang="en-US" sz="1050" dirty="0"/>
              <a:t>, further developing the most promising of those ideas.</a:t>
            </a:r>
            <a:endParaRPr lang="en-US" sz="1050" b="1" dirty="0"/>
          </a:p>
          <a:p>
            <a:pPr algn="just"/>
            <a:endParaRPr lang="en-US" sz="1050" b="1" dirty="0"/>
          </a:p>
          <a:p>
            <a:pPr algn="just"/>
            <a:r>
              <a:rPr lang="en-US" sz="1050" dirty="0"/>
              <a:t>Different tasks during the challenge will be divided between the </a:t>
            </a:r>
            <a:r>
              <a:rPr lang="en-US" sz="1050" i="1" dirty="0"/>
              <a:t>organizing team</a:t>
            </a:r>
            <a:r>
              <a:rPr lang="en-US" sz="1050" dirty="0"/>
              <a:t>, </a:t>
            </a:r>
            <a:r>
              <a:rPr lang="en-US" sz="1050" i="1" dirty="0"/>
              <a:t>subject domain experts</a:t>
            </a:r>
            <a:r>
              <a:rPr lang="en-US" sz="1050" b="1" i="1" dirty="0"/>
              <a:t> </a:t>
            </a:r>
            <a:r>
              <a:rPr lang="en-US" sz="1050" dirty="0"/>
              <a:t>(category admin), and </a:t>
            </a:r>
            <a:r>
              <a:rPr lang="en-US" sz="1050" i="1" dirty="0"/>
              <a:t>steering group</a:t>
            </a:r>
            <a:r>
              <a:rPr lang="en-US" sz="1050" dirty="0"/>
              <a:t>.</a:t>
            </a:r>
          </a:p>
          <a:p>
            <a:pPr algn="just"/>
            <a:endParaRPr lang="en-US" sz="1050" b="1" dirty="0"/>
          </a:p>
          <a:p>
            <a:pPr algn="just"/>
            <a:endParaRPr lang="en-US" sz="1050" b="1" dirty="0"/>
          </a:p>
          <a:p>
            <a:pPr algn="just"/>
            <a:r>
              <a:rPr lang="en-US" sz="1100" u="sng" dirty="0"/>
              <a:t>The organizing team’s tasks include:</a:t>
            </a:r>
          </a:p>
          <a:p>
            <a:pPr algn="just"/>
            <a:endParaRPr lang="en-US" sz="1050" dirty="0"/>
          </a:p>
          <a:p>
            <a:pPr algn="just"/>
            <a:r>
              <a:rPr lang="en-US" sz="1050" b="1" dirty="0"/>
              <a:t>In phase 1</a:t>
            </a:r>
            <a:r>
              <a:rPr lang="en-US" sz="1050" dirty="0"/>
              <a:t>:</a:t>
            </a:r>
          </a:p>
          <a:p>
            <a:pPr marL="285750" indent="-285750" algn="just">
              <a:buFontTx/>
              <a:buChar char="-"/>
            </a:pPr>
            <a:r>
              <a:rPr lang="en-US" sz="1050" i="1" dirty="0"/>
              <a:t>Helping users resolve challenge related issues</a:t>
            </a:r>
            <a:endParaRPr lang="en-US" sz="1050" dirty="0"/>
          </a:p>
          <a:p>
            <a:pPr marL="285750" indent="-285750" algn="just">
              <a:buFontTx/>
              <a:buChar char="-"/>
            </a:pPr>
            <a:r>
              <a:rPr lang="en-US" sz="1050" i="1" dirty="0"/>
              <a:t>Encouraging participation</a:t>
            </a:r>
            <a:endParaRPr lang="en-US" sz="1050" b="1" dirty="0"/>
          </a:p>
          <a:p>
            <a:pPr marL="285750" indent="-285750" algn="just">
              <a:buFontTx/>
              <a:buChar char="-"/>
            </a:pPr>
            <a:r>
              <a:rPr lang="en-US" sz="1050" i="1" dirty="0"/>
              <a:t>Sending reminders</a:t>
            </a:r>
          </a:p>
        </p:txBody>
      </p:sp>
      <p:sp>
        <p:nvSpPr>
          <p:cNvPr id="8" name="TextBox 7">
            <a:extLst>
              <a:ext uri="{FF2B5EF4-FFF2-40B4-BE49-F238E27FC236}">
                <a16:creationId xmlns:a16="http://schemas.microsoft.com/office/drawing/2014/main" id="{8FE1C4D2-B519-4D2E-9468-C40FE481C812}"/>
              </a:ext>
            </a:extLst>
          </p:cNvPr>
          <p:cNvSpPr txBox="1"/>
          <p:nvPr/>
        </p:nvSpPr>
        <p:spPr>
          <a:xfrm>
            <a:off x="6411431" y="1493855"/>
            <a:ext cx="4640288" cy="3508653"/>
          </a:xfrm>
          <a:prstGeom prst="rect">
            <a:avLst/>
          </a:prstGeom>
          <a:noFill/>
        </p:spPr>
        <p:txBody>
          <a:bodyPr wrap="square" rtlCol="0">
            <a:spAutoFit/>
          </a:bodyPr>
          <a:lstStyle/>
          <a:p>
            <a:pPr algn="just"/>
            <a:r>
              <a:rPr lang="en-US" sz="1050" b="1" dirty="0"/>
              <a:t>In phase 2</a:t>
            </a:r>
            <a:r>
              <a:rPr lang="en-US" sz="1050" dirty="0"/>
              <a:t>:</a:t>
            </a:r>
            <a:endParaRPr lang="en-US" sz="1050" i="1" dirty="0"/>
          </a:p>
          <a:p>
            <a:pPr marL="285750" indent="-285750" algn="just">
              <a:buFontTx/>
              <a:buChar char="-"/>
            </a:pPr>
            <a:r>
              <a:rPr lang="en-US" sz="1050" i="1" dirty="0"/>
              <a:t>Doing follow up checks on the progress of ideas</a:t>
            </a:r>
            <a:endParaRPr lang="en-US" sz="1050" b="1" dirty="0"/>
          </a:p>
          <a:p>
            <a:pPr marL="285750" indent="-285750" algn="just">
              <a:buFontTx/>
              <a:buChar char="-"/>
            </a:pPr>
            <a:r>
              <a:rPr lang="en-US" sz="1050" i="1" dirty="0"/>
              <a:t>Communicating following steps to related users</a:t>
            </a:r>
            <a:endParaRPr lang="en-US" sz="1050" b="1" dirty="0"/>
          </a:p>
          <a:p>
            <a:pPr marL="285750" indent="-285750" algn="just">
              <a:buFontTx/>
              <a:buChar char="-"/>
            </a:pPr>
            <a:r>
              <a:rPr lang="en-US" sz="1050" i="1" dirty="0"/>
              <a:t>Sending reminders to responsible parties</a:t>
            </a:r>
            <a:endParaRPr lang="en-US" sz="1100" u="sng" dirty="0"/>
          </a:p>
          <a:p>
            <a:pPr algn="just"/>
            <a:endParaRPr lang="en-US" sz="1100" u="sng" dirty="0"/>
          </a:p>
          <a:p>
            <a:pPr algn="just"/>
            <a:r>
              <a:rPr lang="en-US" sz="1100" u="sng" dirty="0"/>
              <a:t>Subject domain experts’ tasks include:</a:t>
            </a:r>
          </a:p>
          <a:p>
            <a:pPr algn="just"/>
            <a:endParaRPr lang="en-US" sz="1050" dirty="0"/>
          </a:p>
          <a:p>
            <a:pPr algn="just"/>
            <a:r>
              <a:rPr lang="en-US" sz="1050" b="1" dirty="0"/>
              <a:t>In phase 1</a:t>
            </a:r>
            <a:r>
              <a:rPr lang="en-US" sz="1050" dirty="0"/>
              <a:t>:</a:t>
            </a:r>
          </a:p>
          <a:p>
            <a:pPr marL="285750" indent="-285750" algn="just">
              <a:buFontTx/>
              <a:buChar char="-"/>
            </a:pPr>
            <a:r>
              <a:rPr lang="en-US" sz="1050" i="1" dirty="0"/>
              <a:t>Giving constructive feedback on ideas</a:t>
            </a:r>
            <a:endParaRPr lang="en-US" sz="1050" b="1" dirty="0"/>
          </a:p>
          <a:p>
            <a:pPr marL="285750" indent="-285750" algn="just">
              <a:buFontTx/>
              <a:buChar char="-"/>
            </a:pPr>
            <a:r>
              <a:rPr lang="en-US" sz="1050" i="1" dirty="0"/>
              <a:t>Encouraging participation</a:t>
            </a:r>
          </a:p>
          <a:p>
            <a:pPr algn="just"/>
            <a:endParaRPr lang="en-US" sz="1050" i="1" dirty="0"/>
          </a:p>
          <a:p>
            <a:pPr algn="just"/>
            <a:r>
              <a:rPr lang="en-US" sz="1050" b="1" dirty="0"/>
              <a:t>In phase 2</a:t>
            </a:r>
            <a:r>
              <a:rPr lang="en-US" sz="1050" i="1" dirty="0"/>
              <a:t>: </a:t>
            </a:r>
            <a:endParaRPr lang="en-US" sz="1050" dirty="0"/>
          </a:p>
          <a:p>
            <a:pPr marL="285750" indent="-285750" algn="just">
              <a:buFontTx/>
              <a:buChar char="-"/>
            </a:pPr>
            <a:r>
              <a:rPr lang="en-US" sz="1050" i="1" dirty="0"/>
              <a:t>Helping further development of ideas through iteration</a:t>
            </a:r>
          </a:p>
          <a:p>
            <a:pPr algn="just"/>
            <a:endParaRPr lang="en-US" sz="1050" i="1" dirty="0"/>
          </a:p>
          <a:p>
            <a:pPr algn="just"/>
            <a:r>
              <a:rPr lang="en-US" sz="1100" u="sng" dirty="0"/>
              <a:t>Steering group’s tasks include:</a:t>
            </a:r>
          </a:p>
          <a:p>
            <a:pPr algn="just"/>
            <a:endParaRPr lang="en-US" sz="1050" i="1" dirty="0"/>
          </a:p>
          <a:p>
            <a:pPr algn="just"/>
            <a:r>
              <a:rPr lang="en-US" sz="1050" b="1" dirty="0"/>
              <a:t>After phase 2</a:t>
            </a:r>
            <a:r>
              <a:rPr lang="en-US" sz="1050" i="1" dirty="0"/>
              <a:t>: </a:t>
            </a:r>
            <a:endParaRPr lang="en-US" sz="1050" dirty="0"/>
          </a:p>
          <a:p>
            <a:pPr marL="285750" indent="-285750" algn="just">
              <a:buFontTx/>
              <a:buChar char="-"/>
            </a:pPr>
            <a:r>
              <a:rPr lang="en-US" sz="1050" i="1" dirty="0"/>
              <a:t>Choosing the best of the developed ideas for implementation</a:t>
            </a:r>
          </a:p>
          <a:p>
            <a:pPr algn="just"/>
            <a:endParaRPr lang="en-US" sz="1050" i="1" dirty="0"/>
          </a:p>
          <a:p>
            <a:pPr algn="just"/>
            <a:r>
              <a:rPr lang="en-US" sz="1050" dirty="0"/>
              <a:t>The challenge will start in </a:t>
            </a:r>
            <a:r>
              <a:rPr lang="en-US" sz="1050" b="1" dirty="0"/>
              <a:t>[</a:t>
            </a:r>
            <a:r>
              <a:rPr lang="en-US" sz="1050" b="1" i="1" dirty="0"/>
              <a:t>time until challenge starts</a:t>
            </a:r>
            <a:r>
              <a:rPr lang="en-US" sz="1050" b="1" dirty="0"/>
              <a:t>]</a:t>
            </a:r>
            <a:r>
              <a:rPr lang="en-US" sz="1050" dirty="0"/>
              <a:t>. If you have any questions or don’t know what you should do, please </a:t>
            </a:r>
            <a:r>
              <a:rPr lang="en-US" sz="1050" b="1" dirty="0"/>
              <a:t>contact us</a:t>
            </a:r>
            <a:r>
              <a:rPr lang="en-US" sz="1050" dirty="0"/>
              <a:t>!</a:t>
            </a:r>
            <a:endParaRPr lang="en-US" sz="1050" i="1" dirty="0"/>
          </a:p>
        </p:txBody>
      </p:sp>
    </p:spTree>
    <p:extLst>
      <p:ext uri="{BB962C8B-B14F-4D97-AF65-F5344CB8AC3E}">
        <p14:creationId xmlns:p14="http://schemas.microsoft.com/office/powerpoint/2010/main" val="2058595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123180"/>
            <a:ext cx="11445555" cy="1325563"/>
          </a:xfrm>
        </p:spPr>
        <p:txBody>
          <a:bodyPr/>
          <a:lstStyle/>
          <a:p>
            <a:r>
              <a:rPr lang="en-US" dirty="0"/>
              <a:t>Participation reminders</a:t>
            </a:r>
            <a:endParaRPr lang="en-FI" dirty="0"/>
          </a:p>
        </p:txBody>
      </p:sp>
      <p:sp>
        <p:nvSpPr>
          <p:cNvPr id="9" name="Rectangle: Rounded Corners 8">
            <a:extLst>
              <a:ext uri="{FF2B5EF4-FFF2-40B4-BE49-F238E27FC236}">
                <a16:creationId xmlns:a16="http://schemas.microsoft.com/office/drawing/2014/main" id="{B6B7B1D3-B7C0-4F4F-A1EE-F95516C7A95A}"/>
              </a:ext>
            </a:extLst>
          </p:cNvPr>
          <p:cNvSpPr/>
          <p:nvPr/>
        </p:nvSpPr>
        <p:spPr>
          <a:xfrm>
            <a:off x="850916" y="1026544"/>
            <a:ext cx="4824536" cy="4956812"/>
          </a:xfrm>
          <a:prstGeom prst="roundRect">
            <a:avLst/>
          </a:prstGeom>
          <a:solidFill>
            <a:schemeClr val="bg1">
              <a:lumMod val="95000"/>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844CB71-8D53-4BC9-A26C-ED033EE1F8F7}"/>
              </a:ext>
            </a:extLst>
          </p:cNvPr>
          <p:cNvSpPr txBox="1"/>
          <p:nvPr/>
        </p:nvSpPr>
        <p:spPr>
          <a:xfrm>
            <a:off x="6242037" y="1026544"/>
            <a:ext cx="4023020" cy="523220"/>
          </a:xfrm>
          <a:prstGeom prst="rect">
            <a:avLst/>
          </a:prstGeom>
          <a:noFill/>
        </p:spPr>
        <p:txBody>
          <a:bodyPr wrap="square" rtlCol="0">
            <a:spAutoFit/>
          </a:bodyPr>
          <a:lstStyle/>
          <a:p>
            <a:pPr algn="just"/>
            <a:endParaRPr lang="en-US" sz="1400" dirty="0"/>
          </a:p>
          <a:p>
            <a:pPr algn="just"/>
            <a:endParaRPr lang="en-US" sz="1400" dirty="0"/>
          </a:p>
        </p:txBody>
      </p:sp>
      <p:sp>
        <p:nvSpPr>
          <p:cNvPr id="11" name="TextBox 10">
            <a:extLst>
              <a:ext uri="{FF2B5EF4-FFF2-40B4-BE49-F238E27FC236}">
                <a16:creationId xmlns:a16="http://schemas.microsoft.com/office/drawing/2014/main" id="{BAF4B04F-EFF7-4466-AED9-541C9A8E5F05}"/>
              </a:ext>
            </a:extLst>
          </p:cNvPr>
          <p:cNvSpPr txBox="1"/>
          <p:nvPr/>
        </p:nvSpPr>
        <p:spPr>
          <a:xfrm>
            <a:off x="1233353" y="1538180"/>
            <a:ext cx="4059662" cy="4355038"/>
          </a:xfrm>
          <a:prstGeom prst="rect">
            <a:avLst/>
          </a:prstGeom>
          <a:noFill/>
        </p:spPr>
        <p:txBody>
          <a:bodyPr wrap="square" rtlCol="0">
            <a:spAutoFit/>
          </a:bodyPr>
          <a:lstStyle/>
          <a:p>
            <a:pPr algn="just"/>
            <a:r>
              <a:rPr lang="en-US" sz="1200" dirty="0"/>
              <a:t>Greetings everyone,</a:t>
            </a:r>
          </a:p>
          <a:p>
            <a:pPr algn="just"/>
            <a:endParaRPr lang="en-US" sz="1200" dirty="0"/>
          </a:p>
          <a:p>
            <a:pPr algn="just"/>
            <a:r>
              <a:rPr lang="en-US" sz="1200" dirty="0"/>
              <a:t>It’s almost here!</a:t>
            </a:r>
          </a:p>
          <a:p>
            <a:pPr algn="just"/>
            <a:endParaRPr lang="en-US" sz="1200" dirty="0"/>
          </a:p>
          <a:p>
            <a:pPr algn="just"/>
            <a:r>
              <a:rPr lang="en-US" sz="1200" dirty="0"/>
              <a:t>As most of you know, in </a:t>
            </a:r>
            <a:r>
              <a:rPr lang="en-US" sz="1200" b="1" dirty="0"/>
              <a:t>[</a:t>
            </a:r>
            <a:r>
              <a:rPr lang="en-US" sz="1200" b="1" i="1" dirty="0"/>
              <a:t>time until challenge starts</a:t>
            </a:r>
            <a:r>
              <a:rPr lang="en-US" sz="1200" b="1" dirty="0"/>
              <a:t>]</a:t>
            </a:r>
            <a:r>
              <a:rPr lang="en-US" sz="1200" dirty="0"/>
              <a:t> we will launch an idea challenge in the hopes of getting your valued insights and solutions on </a:t>
            </a:r>
            <a:r>
              <a:rPr lang="en-US" sz="1200" b="1" dirty="0"/>
              <a:t>[</a:t>
            </a:r>
            <a:r>
              <a:rPr lang="en-US" sz="1200" b="1" i="1" dirty="0"/>
              <a:t>area of problem scouting</a:t>
            </a:r>
            <a:r>
              <a:rPr lang="en-US" sz="1200" b="1" dirty="0"/>
              <a:t>]</a:t>
            </a:r>
            <a:r>
              <a:rPr lang="en-US" sz="1200" i="1" dirty="0"/>
              <a:t>.</a:t>
            </a:r>
          </a:p>
          <a:p>
            <a:pPr algn="just"/>
            <a:endParaRPr lang="en-US" sz="1200" dirty="0"/>
          </a:p>
          <a:p>
            <a:pPr algn="just"/>
            <a:r>
              <a:rPr lang="en-US" sz="1200" i="1" dirty="0"/>
              <a:t>As a reminder</a:t>
            </a:r>
            <a:r>
              <a:rPr lang="en-US" sz="1200" dirty="0"/>
              <a:t>, the challenge will happen in </a:t>
            </a:r>
            <a:r>
              <a:rPr lang="en-US" sz="1200" i="1" dirty="0"/>
              <a:t>three phases</a:t>
            </a:r>
            <a:r>
              <a:rPr lang="en-US" sz="1200" dirty="0"/>
              <a:t>. </a:t>
            </a:r>
            <a:r>
              <a:rPr lang="en-US" sz="1200" i="1" dirty="0"/>
              <a:t>First</a:t>
            </a:r>
            <a:r>
              <a:rPr lang="en-US" sz="1200" dirty="0"/>
              <a:t>, we will gather ideas on </a:t>
            </a:r>
            <a:r>
              <a:rPr lang="en-US" sz="1200" b="1" dirty="0"/>
              <a:t>[</a:t>
            </a:r>
            <a:r>
              <a:rPr lang="en-US" sz="1200" b="1" i="1" dirty="0"/>
              <a:t>area of problem scouting</a:t>
            </a:r>
            <a:r>
              <a:rPr lang="en-US" sz="1200" b="1" dirty="0"/>
              <a:t>]</a:t>
            </a:r>
            <a:r>
              <a:rPr lang="en-US" sz="1200" dirty="0"/>
              <a:t>. </a:t>
            </a:r>
            <a:r>
              <a:rPr lang="en-US" sz="1200" i="1" dirty="0"/>
              <a:t>Then</a:t>
            </a:r>
            <a:r>
              <a:rPr lang="en-US" sz="1200" dirty="0"/>
              <a:t>, we will focus on finding solutions to the arisen problems. </a:t>
            </a:r>
            <a:r>
              <a:rPr lang="en-US" sz="1200" i="1" dirty="0"/>
              <a:t>Finally</a:t>
            </a:r>
            <a:r>
              <a:rPr lang="en-US" sz="1200" dirty="0"/>
              <a:t>, we will further develop the most promising of those solutions.</a:t>
            </a:r>
          </a:p>
          <a:p>
            <a:pPr algn="just"/>
            <a:endParaRPr lang="en-US" sz="1200" i="1" dirty="0"/>
          </a:p>
          <a:p>
            <a:pPr algn="just"/>
            <a:r>
              <a:rPr lang="en-US" sz="1200" dirty="0"/>
              <a:t>So, are you ready to put your creative minds to the ultimate test? Will it be you, who comes up with a game changing idea?</a:t>
            </a:r>
          </a:p>
          <a:p>
            <a:pPr algn="just"/>
            <a:endParaRPr lang="en-US" sz="1200" dirty="0"/>
          </a:p>
          <a:p>
            <a:pPr algn="just"/>
            <a:r>
              <a:rPr lang="en-US" sz="1200" dirty="0"/>
              <a:t>Get familiar with the challenge in advance: </a:t>
            </a:r>
          </a:p>
          <a:p>
            <a:pPr algn="just"/>
            <a:endParaRPr lang="en-US" sz="1200" b="1" dirty="0"/>
          </a:p>
          <a:p>
            <a:r>
              <a:rPr lang="en-US" sz="1200" b="1" dirty="0"/>
              <a:t>(</a:t>
            </a:r>
            <a:r>
              <a:rPr lang="en-US" sz="1200" b="1" i="1" dirty="0"/>
              <a:t>Link to online platform, e.g. https://</a:t>
            </a:r>
            <a:r>
              <a:rPr lang="en-US" sz="1200" b="1" i="1" dirty="0" err="1"/>
              <a:t>app.viima.com</a:t>
            </a:r>
            <a:r>
              <a:rPr lang="en-US" sz="1200" b="1" dirty="0"/>
              <a:t>)</a:t>
            </a:r>
            <a:endParaRPr lang="en-US" sz="1200" dirty="0"/>
          </a:p>
          <a:p>
            <a:pPr algn="just"/>
            <a:endParaRPr lang="en-US" sz="1300" dirty="0"/>
          </a:p>
        </p:txBody>
      </p:sp>
      <p:sp>
        <p:nvSpPr>
          <p:cNvPr id="12" name="TextBox 11">
            <a:extLst>
              <a:ext uri="{FF2B5EF4-FFF2-40B4-BE49-F238E27FC236}">
                <a16:creationId xmlns:a16="http://schemas.microsoft.com/office/drawing/2014/main" id="{2D5D6B59-DC69-4EF9-BE4B-67FB08C0CC77}"/>
              </a:ext>
            </a:extLst>
          </p:cNvPr>
          <p:cNvSpPr txBox="1"/>
          <p:nvPr/>
        </p:nvSpPr>
        <p:spPr>
          <a:xfrm>
            <a:off x="6242037" y="1378223"/>
            <a:ext cx="4023020" cy="492443"/>
          </a:xfrm>
          <a:prstGeom prst="rect">
            <a:avLst/>
          </a:prstGeom>
          <a:noFill/>
        </p:spPr>
        <p:txBody>
          <a:bodyPr wrap="square" rtlCol="0">
            <a:spAutoFit/>
          </a:bodyPr>
          <a:lstStyle/>
          <a:p>
            <a:pPr algn="just"/>
            <a:endParaRPr lang="en-US" sz="1300" dirty="0"/>
          </a:p>
          <a:p>
            <a:pPr algn="just"/>
            <a:endParaRPr lang="en-US" sz="1300" dirty="0"/>
          </a:p>
        </p:txBody>
      </p:sp>
      <p:sp>
        <p:nvSpPr>
          <p:cNvPr id="13" name="Rectangle: Rounded Corners 12">
            <a:extLst>
              <a:ext uri="{FF2B5EF4-FFF2-40B4-BE49-F238E27FC236}">
                <a16:creationId xmlns:a16="http://schemas.microsoft.com/office/drawing/2014/main" id="{76ED318C-8C57-4B75-A8BF-92896821EA27}"/>
              </a:ext>
            </a:extLst>
          </p:cNvPr>
          <p:cNvSpPr/>
          <p:nvPr/>
        </p:nvSpPr>
        <p:spPr>
          <a:xfrm>
            <a:off x="6455021" y="1026544"/>
            <a:ext cx="4824536" cy="4956812"/>
          </a:xfrm>
          <a:prstGeom prst="roundRect">
            <a:avLst/>
          </a:prstGeom>
          <a:solidFill>
            <a:schemeClr val="bg1">
              <a:lumMod val="95000"/>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D6A2AE4-CC71-4F85-9644-BB9EE05D3EAE}"/>
              </a:ext>
            </a:extLst>
          </p:cNvPr>
          <p:cNvSpPr txBox="1"/>
          <p:nvPr/>
        </p:nvSpPr>
        <p:spPr>
          <a:xfrm>
            <a:off x="6837457" y="1675318"/>
            <a:ext cx="4059662" cy="3785652"/>
          </a:xfrm>
          <a:prstGeom prst="rect">
            <a:avLst/>
          </a:prstGeom>
          <a:noFill/>
        </p:spPr>
        <p:txBody>
          <a:bodyPr wrap="square" rtlCol="0">
            <a:spAutoFit/>
          </a:bodyPr>
          <a:lstStyle/>
          <a:p>
            <a:pPr algn="just"/>
            <a:r>
              <a:rPr lang="en-US" sz="1200" dirty="0"/>
              <a:t>Greetings everyone,</a:t>
            </a:r>
          </a:p>
          <a:p>
            <a:pPr algn="just"/>
            <a:endParaRPr lang="en-US" sz="1200" dirty="0"/>
          </a:p>
          <a:p>
            <a:pPr algn="just"/>
            <a:r>
              <a:rPr lang="en-US" sz="1200" dirty="0"/>
              <a:t>It’s almost here!</a:t>
            </a:r>
          </a:p>
          <a:p>
            <a:pPr algn="just"/>
            <a:endParaRPr lang="en-US" sz="1200" dirty="0"/>
          </a:p>
          <a:p>
            <a:pPr algn="just"/>
            <a:r>
              <a:rPr lang="en-US" sz="1200" dirty="0"/>
              <a:t>As most of you know, in </a:t>
            </a:r>
            <a:r>
              <a:rPr lang="en-US" sz="1200" b="1" dirty="0"/>
              <a:t>[</a:t>
            </a:r>
            <a:r>
              <a:rPr lang="en-US" sz="1200" b="1" i="1" dirty="0"/>
              <a:t>time until challenge starts</a:t>
            </a:r>
            <a:r>
              <a:rPr lang="en-US" sz="1200" b="1" dirty="0"/>
              <a:t>]</a:t>
            </a:r>
            <a:r>
              <a:rPr lang="en-US" sz="1200" dirty="0"/>
              <a:t> weeks we will launch an idea challenge in the hopes of getting your valued thoughts on </a:t>
            </a:r>
            <a:r>
              <a:rPr lang="en-US" sz="1200" b="1" dirty="0"/>
              <a:t>[</a:t>
            </a:r>
            <a:r>
              <a:rPr lang="en-US" sz="1200" b="1" i="1" dirty="0"/>
              <a:t>problem</a:t>
            </a:r>
            <a:r>
              <a:rPr lang="en-US" sz="1200" b="1" dirty="0"/>
              <a:t>]</a:t>
            </a:r>
            <a:r>
              <a:rPr lang="en-US" sz="1200" dirty="0"/>
              <a:t>.</a:t>
            </a:r>
          </a:p>
          <a:p>
            <a:pPr algn="just"/>
            <a:endParaRPr lang="en-US" sz="1200" dirty="0"/>
          </a:p>
          <a:p>
            <a:pPr algn="just"/>
            <a:r>
              <a:rPr lang="en-US" sz="1200" i="1" dirty="0"/>
              <a:t>As a reminder</a:t>
            </a:r>
            <a:r>
              <a:rPr lang="en-US" sz="1200" dirty="0"/>
              <a:t>, the challenge will happen in </a:t>
            </a:r>
            <a:r>
              <a:rPr lang="en-US" sz="1200" i="1" dirty="0"/>
              <a:t>two phases</a:t>
            </a:r>
            <a:r>
              <a:rPr lang="en-US" sz="1200" dirty="0"/>
              <a:t>. </a:t>
            </a:r>
            <a:r>
              <a:rPr lang="en-US" sz="1200" i="1" dirty="0"/>
              <a:t>First</a:t>
            </a:r>
            <a:r>
              <a:rPr lang="en-US" sz="1200" dirty="0"/>
              <a:t>, we will gather ideas on how to fix </a:t>
            </a:r>
            <a:r>
              <a:rPr lang="en-US" sz="1200" b="1" dirty="0"/>
              <a:t>[</a:t>
            </a:r>
            <a:r>
              <a:rPr lang="en-US" sz="1200" b="1" i="1" dirty="0"/>
              <a:t>problem</a:t>
            </a:r>
            <a:r>
              <a:rPr lang="en-US" sz="1200" b="1" dirty="0"/>
              <a:t>]</a:t>
            </a:r>
            <a:r>
              <a:rPr lang="en-US" sz="1200" dirty="0"/>
              <a:t>. </a:t>
            </a:r>
            <a:r>
              <a:rPr lang="en-US" sz="1200" i="1" dirty="0"/>
              <a:t>Then</a:t>
            </a:r>
            <a:r>
              <a:rPr lang="en-US" sz="1200" dirty="0"/>
              <a:t>, we will further develop the most promising of those solutions.</a:t>
            </a:r>
          </a:p>
          <a:p>
            <a:pPr algn="just"/>
            <a:endParaRPr lang="en-US" sz="1200" i="1" dirty="0"/>
          </a:p>
          <a:p>
            <a:pPr algn="just"/>
            <a:r>
              <a:rPr lang="en-US" sz="1200" dirty="0"/>
              <a:t>So, are you ready to put your creative minds to the ultimate test? Will it be you, who comes up with a game changing idea?</a:t>
            </a:r>
          </a:p>
          <a:p>
            <a:pPr algn="just"/>
            <a:endParaRPr lang="en-US" sz="1200" dirty="0"/>
          </a:p>
          <a:p>
            <a:pPr algn="just"/>
            <a:r>
              <a:rPr lang="en-US" sz="1200" dirty="0"/>
              <a:t>Get familiar with the challenge in advance:</a:t>
            </a:r>
            <a:endParaRPr lang="en-US" sz="1200" b="1" dirty="0"/>
          </a:p>
          <a:p>
            <a:pPr algn="just"/>
            <a:endParaRPr lang="en-US" sz="1200" dirty="0"/>
          </a:p>
          <a:p>
            <a:r>
              <a:rPr lang="en-US" sz="1200" b="1" dirty="0"/>
              <a:t>(</a:t>
            </a:r>
            <a:r>
              <a:rPr lang="en-US" sz="1200" b="1" i="1" dirty="0"/>
              <a:t>Link to online platform, e.g. https://</a:t>
            </a:r>
            <a:r>
              <a:rPr lang="en-US" sz="1200" b="1" i="1" dirty="0" err="1"/>
              <a:t>app.viima.com</a:t>
            </a:r>
            <a:r>
              <a:rPr lang="en-US" sz="1200" b="1" dirty="0"/>
              <a:t>)</a:t>
            </a:r>
          </a:p>
        </p:txBody>
      </p:sp>
      <p:sp>
        <p:nvSpPr>
          <p:cNvPr id="15" name="TextBox 14">
            <a:extLst>
              <a:ext uri="{FF2B5EF4-FFF2-40B4-BE49-F238E27FC236}">
                <a16:creationId xmlns:a16="http://schemas.microsoft.com/office/drawing/2014/main" id="{E944EA4D-1B69-406B-B0F1-89D989C76D40}"/>
              </a:ext>
            </a:extLst>
          </p:cNvPr>
          <p:cNvSpPr txBox="1"/>
          <p:nvPr/>
        </p:nvSpPr>
        <p:spPr>
          <a:xfrm>
            <a:off x="2098568" y="1173170"/>
            <a:ext cx="2821705" cy="338554"/>
          </a:xfrm>
          <a:prstGeom prst="rect">
            <a:avLst/>
          </a:prstGeom>
          <a:noFill/>
        </p:spPr>
        <p:txBody>
          <a:bodyPr wrap="square" rtlCol="0">
            <a:spAutoFit/>
          </a:bodyPr>
          <a:lstStyle/>
          <a:p>
            <a:r>
              <a:rPr lang="en-US" sz="1600" b="1" dirty="0">
                <a:solidFill>
                  <a:schemeClr val="accent4"/>
                </a:solidFill>
              </a:rPr>
              <a:t>PROBLEM-CENTRIC</a:t>
            </a:r>
          </a:p>
        </p:txBody>
      </p:sp>
      <p:sp>
        <p:nvSpPr>
          <p:cNvPr id="16" name="TextBox 15">
            <a:extLst>
              <a:ext uri="{FF2B5EF4-FFF2-40B4-BE49-F238E27FC236}">
                <a16:creationId xmlns:a16="http://schemas.microsoft.com/office/drawing/2014/main" id="{12696BE9-7D99-4FC1-94B5-4DFD918D1CB2}"/>
              </a:ext>
            </a:extLst>
          </p:cNvPr>
          <p:cNvSpPr txBox="1"/>
          <p:nvPr/>
        </p:nvSpPr>
        <p:spPr>
          <a:xfrm>
            <a:off x="7602692" y="1173170"/>
            <a:ext cx="2529193" cy="338554"/>
          </a:xfrm>
          <a:prstGeom prst="rect">
            <a:avLst/>
          </a:prstGeom>
          <a:noFill/>
        </p:spPr>
        <p:txBody>
          <a:bodyPr wrap="square" rtlCol="0">
            <a:spAutoFit/>
          </a:bodyPr>
          <a:lstStyle/>
          <a:p>
            <a:r>
              <a:rPr lang="en-US" sz="1600" b="1" dirty="0">
                <a:solidFill>
                  <a:schemeClr val="accent2"/>
                </a:solidFill>
              </a:rPr>
              <a:t>SOLUTION-CENTRIC</a:t>
            </a:r>
          </a:p>
        </p:txBody>
      </p:sp>
    </p:spTree>
    <p:extLst>
      <p:ext uri="{BB962C8B-B14F-4D97-AF65-F5344CB8AC3E}">
        <p14:creationId xmlns:p14="http://schemas.microsoft.com/office/powerpoint/2010/main" val="2178853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r>
              <a:rPr lang="en-US" dirty="0"/>
              <a:t>Challenge Canvas</a:t>
            </a:r>
          </a:p>
        </p:txBody>
      </p:sp>
    </p:spTree>
    <p:extLst>
      <p:ext uri="{BB962C8B-B14F-4D97-AF65-F5344CB8AC3E}">
        <p14:creationId xmlns:p14="http://schemas.microsoft.com/office/powerpoint/2010/main" val="3060223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076A1B7F-6226-463B-B92C-37024D31E255}"/>
              </a:ext>
            </a:extLst>
          </p:cNvPr>
          <p:cNvSpPr/>
          <p:nvPr/>
        </p:nvSpPr>
        <p:spPr>
          <a:xfrm>
            <a:off x="9148153" y="16541"/>
            <a:ext cx="3044952" cy="6822863"/>
          </a:xfrm>
          <a:prstGeom prst="rect">
            <a:avLst/>
          </a:prstGeom>
          <a:solidFill>
            <a:schemeClr val="accent2">
              <a:alpha val="30000"/>
            </a:schemeClr>
          </a:solidFill>
          <a:ln>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E138E6C1-6538-43AE-B93E-2225FAAB9B96}"/>
              </a:ext>
            </a:extLst>
          </p:cNvPr>
          <p:cNvSpPr/>
          <p:nvPr/>
        </p:nvSpPr>
        <p:spPr>
          <a:xfrm>
            <a:off x="6096055" y="1"/>
            <a:ext cx="3044952" cy="6829428"/>
          </a:xfrm>
          <a:prstGeom prst="rect">
            <a:avLst/>
          </a:prstGeom>
          <a:solidFill>
            <a:schemeClr val="accent5">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06822F91-410E-48AC-A00D-560F409E4F5D}"/>
              </a:ext>
            </a:extLst>
          </p:cNvPr>
          <p:cNvSpPr/>
          <p:nvPr/>
        </p:nvSpPr>
        <p:spPr>
          <a:xfrm>
            <a:off x="-1" y="3400615"/>
            <a:ext cx="3044952" cy="3417739"/>
          </a:xfrm>
          <a:prstGeom prst="rect">
            <a:avLst/>
          </a:prstGeom>
          <a:solidFill>
            <a:srgbClr val="7030A0">
              <a:alpha val="30000"/>
            </a:srgbClr>
          </a:solidFill>
          <a:ln>
            <a:solidFill>
              <a:schemeClr val="tx1">
                <a:lumMod val="60000"/>
                <a:lumOff val="4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373191BB-4D9D-43A4-9D9A-26988DB8E682}"/>
              </a:ext>
            </a:extLst>
          </p:cNvPr>
          <p:cNvSpPr/>
          <p:nvPr/>
        </p:nvSpPr>
        <p:spPr>
          <a:xfrm>
            <a:off x="3048819" y="13395"/>
            <a:ext cx="3044952" cy="3399331"/>
          </a:xfrm>
          <a:prstGeom prst="rect">
            <a:avLst/>
          </a:prstGeom>
          <a:solidFill>
            <a:schemeClr val="accent6">
              <a:alpha val="30000"/>
            </a:schemeClr>
          </a:solidFill>
          <a:ln>
            <a:solidFill>
              <a:schemeClr val="accent6">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A0485251-A570-4C0F-A0C7-9558E0CEBAB5}"/>
              </a:ext>
            </a:extLst>
          </p:cNvPr>
          <p:cNvSpPr/>
          <p:nvPr/>
        </p:nvSpPr>
        <p:spPr>
          <a:xfrm>
            <a:off x="3046562" y="3407964"/>
            <a:ext cx="3044952" cy="3405717"/>
          </a:xfrm>
          <a:prstGeom prst="rect">
            <a:avLst/>
          </a:prstGeom>
          <a:solidFill>
            <a:schemeClr val="accent3">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62A193A-A848-4548-A785-260B9BE0DD63}"/>
              </a:ext>
            </a:extLst>
          </p:cNvPr>
          <p:cNvSpPr/>
          <p:nvPr/>
        </p:nvSpPr>
        <p:spPr>
          <a:xfrm>
            <a:off x="477" y="13380"/>
            <a:ext cx="3044952" cy="3387235"/>
          </a:xfrm>
          <a:prstGeom prst="rect">
            <a:avLst/>
          </a:prstGeom>
          <a:solidFill>
            <a:schemeClr val="accent1">
              <a:alpha val="3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8FFA8AF5-CCCA-4307-9C95-5C4EF0A93E73}"/>
              </a:ext>
            </a:extLst>
          </p:cNvPr>
          <p:cNvSpPr/>
          <p:nvPr/>
        </p:nvSpPr>
        <p:spPr>
          <a:xfrm>
            <a:off x="9397029" y="680559"/>
            <a:ext cx="2545034" cy="5049034"/>
          </a:xfrm>
          <a:prstGeom prst="roundRect">
            <a:avLst/>
          </a:prstGeom>
          <a:solidFill>
            <a:schemeClr val="tx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pic>
        <p:nvPicPr>
          <p:cNvPr id="57" name="Graphic 56" descr="Trophy">
            <a:extLst>
              <a:ext uri="{FF2B5EF4-FFF2-40B4-BE49-F238E27FC236}">
                <a16:creationId xmlns:a16="http://schemas.microsoft.com/office/drawing/2014/main" id="{36894038-1661-430D-8D24-D47CFAC153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75517" y="3578085"/>
            <a:ext cx="365760" cy="365760"/>
          </a:xfrm>
          <a:prstGeom prst="rect">
            <a:avLst/>
          </a:prstGeom>
        </p:spPr>
      </p:pic>
      <p:sp>
        <p:nvSpPr>
          <p:cNvPr id="58" name="TextBox 57">
            <a:extLst>
              <a:ext uri="{FF2B5EF4-FFF2-40B4-BE49-F238E27FC236}">
                <a16:creationId xmlns:a16="http://schemas.microsoft.com/office/drawing/2014/main" id="{35A9771C-A017-472F-984E-87FE4A758D5C}"/>
              </a:ext>
            </a:extLst>
          </p:cNvPr>
          <p:cNvSpPr txBox="1"/>
          <p:nvPr/>
        </p:nvSpPr>
        <p:spPr>
          <a:xfrm>
            <a:off x="918548" y="204020"/>
            <a:ext cx="813043" cy="307777"/>
          </a:xfrm>
          <a:prstGeom prst="rect">
            <a:avLst/>
          </a:prstGeom>
          <a:noFill/>
        </p:spPr>
        <p:txBody>
          <a:bodyPr wrap="none" rtlCol="0">
            <a:spAutoFit/>
          </a:bodyPr>
          <a:lstStyle/>
          <a:p>
            <a:r>
              <a:rPr lang="en-US" sz="1400" b="1" dirty="0"/>
              <a:t>THEME</a:t>
            </a:r>
          </a:p>
        </p:txBody>
      </p:sp>
      <p:sp>
        <p:nvSpPr>
          <p:cNvPr id="59" name="TextBox 58">
            <a:extLst>
              <a:ext uri="{FF2B5EF4-FFF2-40B4-BE49-F238E27FC236}">
                <a16:creationId xmlns:a16="http://schemas.microsoft.com/office/drawing/2014/main" id="{424B2FCA-1DC6-4C49-B653-364C75E7D54E}"/>
              </a:ext>
            </a:extLst>
          </p:cNvPr>
          <p:cNvSpPr txBox="1"/>
          <p:nvPr/>
        </p:nvSpPr>
        <p:spPr>
          <a:xfrm>
            <a:off x="918548" y="3613399"/>
            <a:ext cx="780983" cy="307777"/>
          </a:xfrm>
          <a:prstGeom prst="rect">
            <a:avLst/>
          </a:prstGeom>
          <a:noFill/>
        </p:spPr>
        <p:txBody>
          <a:bodyPr wrap="none" rtlCol="0">
            <a:spAutoFit/>
          </a:bodyPr>
          <a:lstStyle/>
          <a:p>
            <a:r>
              <a:rPr lang="en-US" sz="1400" b="1" dirty="0"/>
              <a:t>GOALS</a:t>
            </a:r>
          </a:p>
        </p:txBody>
      </p:sp>
      <p:pic>
        <p:nvPicPr>
          <p:cNvPr id="60" name="Graphic 59" descr="Meeting">
            <a:extLst>
              <a:ext uri="{FF2B5EF4-FFF2-40B4-BE49-F238E27FC236}">
                <a16:creationId xmlns:a16="http://schemas.microsoft.com/office/drawing/2014/main" id="{D66FAD03-03DD-405F-B6B6-8F06CD93CD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60247" y="115834"/>
            <a:ext cx="457200" cy="457200"/>
          </a:xfrm>
          <a:prstGeom prst="rect">
            <a:avLst/>
          </a:prstGeom>
        </p:spPr>
      </p:pic>
      <p:sp>
        <p:nvSpPr>
          <p:cNvPr id="61" name="TextBox 60">
            <a:extLst>
              <a:ext uri="{FF2B5EF4-FFF2-40B4-BE49-F238E27FC236}">
                <a16:creationId xmlns:a16="http://schemas.microsoft.com/office/drawing/2014/main" id="{99F7D90F-56B0-423A-B340-255E8D9CFE22}"/>
              </a:ext>
            </a:extLst>
          </p:cNvPr>
          <p:cNvSpPr txBox="1"/>
          <p:nvPr/>
        </p:nvSpPr>
        <p:spPr>
          <a:xfrm>
            <a:off x="459940" y="2556321"/>
            <a:ext cx="2876991" cy="261610"/>
          </a:xfrm>
          <a:prstGeom prst="rect">
            <a:avLst/>
          </a:prstGeom>
          <a:noFill/>
        </p:spPr>
        <p:txBody>
          <a:bodyPr wrap="square" rtlCol="0">
            <a:spAutoFit/>
          </a:bodyPr>
          <a:lstStyle/>
          <a:p>
            <a:r>
              <a:rPr lang="en-US" sz="1050" dirty="0"/>
              <a:t>Write down your top priority agendas</a:t>
            </a:r>
          </a:p>
        </p:txBody>
      </p:sp>
      <p:sp>
        <p:nvSpPr>
          <p:cNvPr id="62" name="TextBox 61">
            <a:extLst>
              <a:ext uri="{FF2B5EF4-FFF2-40B4-BE49-F238E27FC236}">
                <a16:creationId xmlns:a16="http://schemas.microsoft.com/office/drawing/2014/main" id="{614310D1-930D-41D5-9E2D-66D0678EBCD6}"/>
              </a:ext>
            </a:extLst>
          </p:cNvPr>
          <p:cNvSpPr txBox="1"/>
          <p:nvPr/>
        </p:nvSpPr>
        <p:spPr>
          <a:xfrm>
            <a:off x="459940" y="2894558"/>
            <a:ext cx="2576746" cy="430887"/>
          </a:xfrm>
          <a:prstGeom prst="rect">
            <a:avLst/>
          </a:prstGeom>
          <a:noFill/>
        </p:spPr>
        <p:txBody>
          <a:bodyPr wrap="square" rtlCol="0">
            <a:spAutoFit/>
          </a:bodyPr>
          <a:lstStyle/>
          <a:p>
            <a:r>
              <a:rPr lang="en-US" sz="1050" dirty="0"/>
              <a:t>Can you find a key theme based on those agendas?</a:t>
            </a:r>
          </a:p>
        </p:txBody>
      </p:sp>
      <p:sp>
        <p:nvSpPr>
          <p:cNvPr id="63" name="TextBox 62">
            <a:extLst>
              <a:ext uri="{FF2B5EF4-FFF2-40B4-BE49-F238E27FC236}">
                <a16:creationId xmlns:a16="http://schemas.microsoft.com/office/drawing/2014/main" id="{5C06D548-2EAF-4196-92E9-FA8F19D0BB39}"/>
              </a:ext>
            </a:extLst>
          </p:cNvPr>
          <p:cNvSpPr txBox="1"/>
          <p:nvPr/>
        </p:nvSpPr>
        <p:spPr>
          <a:xfrm>
            <a:off x="459940" y="5883097"/>
            <a:ext cx="2876991" cy="430887"/>
          </a:xfrm>
          <a:prstGeom prst="rect">
            <a:avLst/>
          </a:prstGeom>
          <a:noFill/>
        </p:spPr>
        <p:txBody>
          <a:bodyPr wrap="square" rtlCol="0">
            <a:spAutoFit/>
          </a:bodyPr>
          <a:lstStyle/>
          <a:p>
            <a:r>
              <a:rPr lang="en-US" sz="1050" dirty="0"/>
              <a:t>Build a quantifiable goal</a:t>
            </a:r>
          </a:p>
          <a:p>
            <a:r>
              <a:rPr lang="en-US" sz="1050" dirty="0"/>
              <a:t>around your chosen theme</a:t>
            </a:r>
          </a:p>
        </p:txBody>
      </p:sp>
      <p:sp>
        <p:nvSpPr>
          <p:cNvPr id="64" name="TextBox 63">
            <a:extLst>
              <a:ext uri="{FF2B5EF4-FFF2-40B4-BE49-F238E27FC236}">
                <a16:creationId xmlns:a16="http://schemas.microsoft.com/office/drawing/2014/main" id="{71078F70-9F00-47A3-A4B4-572C884BE7C1}"/>
              </a:ext>
            </a:extLst>
          </p:cNvPr>
          <p:cNvSpPr txBox="1"/>
          <p:nvPr/>
        </p:nvSpPr>
        <p:spPr>
          <a:xfrm>
            <a:off x="459940" y="6315534"/>
            <a:ext cx="2876991" cy="430887"/>
          </a:xfrm>
          <a:prstGeom prst="rect">
            <a:avLst/>
          </a:prstGeom>
          <a:noFill/>
        </p:spPr>
        <p:txBody>
          <a:bodyPr wrap="square" rtlCol="0">
            <a:spAutoFit/>
          </a:bodyPr>
          <a:lstStyle/>
          <a:p>
            <a:r>
              <a:rPr lang="en-US" sz="1050" dirty="0"/>
              <a:t>Are you satisfied with that goal or </a:t>
            </a:r>
          </a:p>
          <a:p>
            <a:r>
              <a:rPr lang="en-US" sz="1050" dirty="0"/>
              <a:t>should you repeat the earlier steps?</a:t>
            </a:r>
          </a:p>
        </p:txBody>
      </p:sp>
      <p:sp>
        <p:nvSpPr>
          <p:cNvPr id="65" name="TextBox 64">
            <a:extLst>
              <a:ext uri="{FF2B5EF4-FFF2-40B4-BE49-F238E27FC236}">
                <a16:creationId xmlns:a16="http://schemas.microsoft.com/office/drawing/2014/main" id="{B752C2B0-40AD-40A7-84E5-CD339B15890B}"/>
              </a:ext>
            </a:extLst>
          </p:cNvPr>
          <p:cNvSpPr txBox="1"/>
          <p:nvPr/>
        </p:nvSpPr>
        <p:spPr>
          <a:xfrm>
            <a:off x="6443251" y="202605"/>
            <a:ext cx="1851789" cy="307777"/>
          </a:xfrm>
          <a:prstGeom prst="rect">
            <a:avLst/>
          </a:prstGeom>
          <a:noFill/>
        </p:spPr>
        <p:txBody>
          <a:bodyPr wrap="none" rtlCol="0">
            <a:spAutoFit/>
          </a:bodyPr>
          <a:lstStyle/>
          <a:p>
            <a:r>
              <a:rPr lang="en-US" sz="1400" b="1" dirty="0"/>
              <a:t>RESPONSIBILITIES</a:t>
            </a:r>
          </a:p>
        </p:txBody>
      </p:sp>
      <p:sp>
        <p:nvSpPr>
          <p:cNvPr id="66" name="TextBox 65">
            <a:extLst>
              <a:ext uri="{FF2B5EF4-FFF2-40B4-BE49-F238E27FC236}">
                <a16:creationId xmlns:a16="http://schemas.microsoft.com/office/drawing/2014/main" id="{16476CFB-A207-4C53-B9AE-2BE7DE8215E0}"/>
              </a:ext>
            </a:extLst>
          </p:cNvPr>
          <p:cNvSpPr txBox="1"/>
          <p:nvPr/>
        </p:nvSpPr>
        <p:spPr>
          <a:xfrm>
            <a:off x="3818571" y="193926"/>
            <a:ext cx="1124026" cy="307777"/>
          </a:xfrm>
          <a:prstGeom prst="rect">
            <a:avLst/>
          </a:prstGeom>
          <a:noFill/>
        </p:spPr>
        <p:txBody>
          <a:bodyPr wrap="none" rtlCol="0">
            <a:spAutoFit/>
          </a:bodyPr>
          <a:lstStyle/>
          <a:p>
            <a:r>
              <a:rPr lang="en-US" sz="1400" b="1" dirty="0"/>
              <a:t>AUDIENCE</a:t>
            </a:r>
          </a:p>
        </p:txBody>
      </p:sp>
      <p:sp>
        <p:nvSpPr>
          <p:cNvPr id="67" name="TextBox 66">
            <a:extLst>
              <a:ext uri="{FF2B5EF4-FFF2-40B4-BE49-F238E27FC236}">
                <a16:creationId xmlns:a16="http://schemas.microsoft.com/office/drawing/2014/main" id="{7DFCC8E5-97B4-46B5-B829-10F778BE200E}"/>
              </a:ext>
            </a:extLst>
          </p:cNvPr>
          <p:cNvSpPr txBox="1"/>
          <p:nvPr/>
        </p:nvSpPr>
        <p:spPr>
          <a:xfrm>
            <a:off x="3998870" y="3607076"/>
            <a:ext cx="630301" cy="307777"/>
          </a:xfrm>
          <a:prstGeom prst="rect">
            <a:avLst/>
          </a:prstGeom>
          <a:noFill/>
        </p:spPr>
        <p:txBody>
          <a:bodyPr wrap="none" rtlCol="0">
            <a:spAutoFit/>
          </a:bodyPr>
          <a:lstStyle/>
          <a:p>
            <a:r>
              <a:rPr lang="en-US" sz="1400" b="1" dirty="0"/>
              <a:t>TIME</a:t>
            </a:r>
          </a:p>
        </p:txBody>
      </p:sp>
      <p:cxnSp>
        <p:nvCxnSpPr>
          <p:cNvPr id="68" name="Straight Connector 67">
            <a:extLst>
              <a:ext uri="{FF2B5EF4-FFF2-40B4-BE49-F238E27FC236}">
                <a16:creationId xmlns:a16="http://schemas.microsoft.com/office/drawing/2014/main" id="{B7E7F3EB-F19C-43C3-81D7-667A4B555D4E}"/>
              </a:ext>
            </a:extLst>
          </p:cNvPr>
          <p:cNvCxnSpPr>
            <a:cxnSpLocks/>
          </p:cNvCxnSpPr>
          <p:nvPr/>
        </p:nvCxnSpPr>
        <p:spPr>
          <a:xfrm>
            <a:off x="3045429" y="3405900"/>
            <a:ext cx="1985" cy="34211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21500FC3-0CFC-4D48-AD39-48BECAAA3560}"/>
              </a:ext>
            </a:extLst>
          </p:cNvPr>
          <p:cNvCxnSpPr>
            <a:cxnSpLocks/>
          </p:cNvCxnSpPr>
          <p:nvPr/>
        </p:nvCxnSpPr>
        <p:spPr>
          <a:xfrm flipH="1">
            <a:off x="6100802" y="3403837"/>
            <a:ext cx="3396" cy="342560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Graphic 69" descr="Pencil">
            <a:extLst>
              <a:ext uri="{FF2B5EF4-FFF2-40B4-BE49-F238E27FC236}">
                <a16:creationId xmlns:a16="http://schemas.microsoft.com/office/drawing/2014/main" id="{767C10E2-B395-40CA-8C2D-351E0595F90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2552483"/>
            <a:ext cx="266522" cy="266522"/>
          </a:xfrm>
          <a:prstGeom prst="rect">
            <a:avLst/>
          </a:prstGeom>
        </p:spPr>
      </p:pic>
      <p:pic>
        <p:nvPicPr>
          <p:cNvPr id="71" name="Graphic 70" descr="Help">
            <a:extLst>
              <a:ext uri="{FF2B5EF4-FFF2-40B4-BE49-F238E27FC236}">
                <a16:creationId xmlns:a16="http://schemas.microsoft.com/office/drawing/2014/main" id="{50BBF67D-F9FC-4AD1-821F-9807F7759D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2969864"/>
            <a:ext cx="265176" cy="265176"/>
          </a:xfrm>
          <a:prstGeom prst="rect">
            <a:avLst/>
          </a:prstGeom>
        </p:spPr>
      </p:pic>
      <p:pic>
        <p:nvPicPr>
          <p:cNvPr id="72" name="Graphic 71" descr="Palette">
            <a:extLst>
              <a:ext uri="{FF2B5EF4-FFF2-40B4-BE49-F238E27FC236}">
                <a16:creationId xmlns:a16="http://schemas.microsoft.com/office/drawing/2014/main" id="{0103261E-EFA8-4448-9B85-FB8DFBD8E2F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44248" y="125359"/>
            <a:ext cx="457200" cy="457200"/>
          </a:xfrm>
          <a:prstGeom prst="rect">
            <a:avLst/>
          </a:prstGeom>
        </p:spPr>
      </p:pic>
      <p:pic>
        <p:nvPicPr>
          <p:cNvPr id="73" name="Graphic 72" descr="Pencil">
            <a:extLst>
              <a:ext uri="{FF2B5EF4-FFF2-40B4-BE49-F238E27FC236}">
                <a16:creationId xmlns:a16="http://schemas.microsoft.com/office/drawing/2014/main" id="{499C4D54-0A8A-42FA-9EC5-B5F389A62F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5969937"/>
            <a:ext cx="266522" cy="266522"/>
          </a:xfrm>
          <a:prstGeom prst="rect">
            <a:avLst/>
          </a:prstGeom>
        </p:spPr>
      </p:pic>
      <p:pic>
        <p:nvPicPr>
          <p:cNvPr id="74" name="Graphic 73" descr="Help">
            <a:extLst>
              <a:ext uri="{FF2B5EF4-FFF2-40B4-BE49-F238E27FC236}">
                <a16:creationId xmlns:a16="http://schemas.microsoft.com/office/drawing/2014/main" id="{BF6C0B96-1BB8-48A2-B0C3-AF5D0D2118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6387318"/>
            <a:ext cx="265176" cy="265176"/>
          </a:xfrm>
          <a:prstGeom prst="rect">
            <a:avLst/>
          </a:prstGeom>
        </p:spPr>
      </p:pic>
      <p:sp>
        <p:nvSpPr>
          <p:cNvPr id="75" name="TextBox 74">
            <a:extLst>
              <a:ext uri="{FF2B5EF4-FFF2-40B4-BE49-F238E27FC236}">
                <a16:creationId xmlns:a16="http://schemas.microsoft.com/office/drawing/2014/main" id="{376C01EC-E6DF-4C54-A1D4-48A5786314F6}"/>
              </a:ext>
            </a:extLst>
          </p:cNvPr>
          <p:cNvSpPr txBox="1"/>
          <p:nvPr/>
        </p:nvSpPr>
        <p:spPr>
          <a:xfrm>
            <a:off x="3509671" y="2508806"/>
            <a:ext cx="2561193" cy="430887"/>
          </a:xfrm>
          <a:prstGeom prst="rect">
            <a:avLst/>
          </a:prstGeom>
          <a:noFill/>
        </p:spPr>
        <p:txBody>
          <a:bodyPr wrap="square" rtlCol="0">
            <a:spAutoFit/>
          </a:bodyPr>
          <a:lstStyle/>
          <a:p>
            <a:r>
              <a:rPr lang="en-US" sz="1050" dirty="0"/>
              <a:t>Write down the factors that limit your audience size</a:t>
            </a:r>
          </a:p>
        </p:txBody>
      </p:sp>
      <p:sp>
        <p:nvSpPr>
          <p:cNvPr id="76" name="TextBox 75">
            <a:extLst>
              <a:ext uri="{FF2B5EF4-FFF2-40B4-BE49-F238E27FC236}">
                <a16:creationId xmlns:a16="http://schemas.microsoft.com/office/drawing/2014/main" id="{0BEBFF6B-891B-4916-A2CC-BD3902EA74B9}"/>
              </a:ext>
            </a:extLst>
          </p:cNvPr>
          <p:cNvSpPr txBox="1"/>
          <p:nvPr/>
        </p:nvSpPr>
        <p:spPr>
          <a:xfrm>
            <a:off x="3509671" y="2921507"/>
            <a:ext cx="2576746" cy="430887"/>
          </a:xfrm>
          <a:prstGeom prst="rect">
            <a:avLst/>
          </a:prstGeom>
          <a:noFill/>
        </p:spPr>
        <p:txBody>
          <a:bodyPr wrap="square" rtlCol="0">
            <a:spAutoFit/>
          </a:bodyPr>
          <a:lstStyle/>
          <a:p>
            <a:r>
              <a:rPr lang="en-US" sz="1050" dirty="0"/>
              <a:t>What defines the most relevant stakeholder group for you?</a:t>
            </a:r>
          </a:p>
        </p:txBody>
      </p:sp>
      <p:pic>
        <p:nvPicPr>
          <p:cNvPr id="77" name="Graphic 76" descr="Pencil">
            <a:extLst>
              <a:ext uri="{FF2B5EF4-FFF2-40B4-BE49-F238E27FC236}">
                <a16:creationId xmlns:a16="http://schemas.microsoft.com/office/drawing/2014/main" id="{63F790E1-FD68-4D8E-B8E6-174771E7184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83460" y="2552483"/>
            <a:ext cx="266522" cy="266522"/>
          </a:xfrm>
          <a:prstGeom prst="rect">
            <a:avLst/>
          </a:prstGeom>
        </p:spPr>
      </p:pic>
      <p:pic>
        <p:nvPicPr>
          <p:cNvPr id="78" name="Graphic 77" descr="Help">
            <a:extLst>
              <a:ext uri="{FF2B5EF4-FFF2-40B4-BE49-F238E27FC236}">
                <a16:creationId xmlns:a16="http://schemas.microsoft.com/office/drawing/2014/main" id="{7B13538F-B866-4D7F-A919-F858FAC9CB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83460" y="2969864"/>
            <a:ext cx="265176" cy="265176"/>
          </a:xfrm>
          <a:prstGeom prst="rect">
            <a:avLst/>
          </a:prstGeom>
        </p:spPr>
      </p:pic>
      <p:pic>
        <p:nvPicPr>
          <p:cNvPr id="79" name="Graphic 78" descr="Stopwatch">
            <a:extLst>
              <a:ext uri="{FF2B5EF4-FFF2-40B4-BE49-F238E27FC236}">
                <a16:creationId xmlns:a16="http://schemas.microsoft.com/office/drawing/2014/main" id="{79CCD289-9E8F-4B3F-B40A-A2759013F07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647972" y="3524793"/>
            <a:ext cx="457200" cy="457200"/>
          </a:xfrm>
          <a:prstGeom prst="rect">
            <a:avLst/>
          </a:prstGeom>
        </p:spPr>
      </p:pic>
      <p:sp>
        <p:nvSpPr>
          <p:cNvPr id="80" name="TextBox 79">
            <a:extLst>
              <a:ext uri="{FF2B5EF4-FFF2-40B4-BE49-F238E27FC236}">
                <a16:creationId xmlns:a16="http://schemas.microsoft.com/office/drawing/2014/main" id="{3A6B92B6-43C3-4020-81C0-5AEDE20A6CDB}"/>
              </a:ext>
            </a:extLst>
          </p:cNvPr>
          <p:cNvSpPr txBox="1"/>
          <p:nvPr/>
        </p:nvSpPr>
        <p:spPr>
          <a:xfrm>
            <a:off x="3444285" y="5883097"/>
            <a:ext cx="2876991" cy="430887"/>
          </a:xfrm>
          <a:prstGeom prst="rect">
            <a:avLst/>
          </a:prstGeom>
          <a:noFill/>
        </p:spPr>
        <p:txBody>
          <a:bodyPr wrap="square" rtlCol="0">
            <a:spAutoFit/>
          </a:bodyPr>
          <a:lstStyle/>
          <a:p>
            <a:r>
              <a:rPr lang="en-US" sz="1050" dirty="0"/>
              <a:t>Write down what you feel is an optimal</a:t>
            </a:r>
          </a:p>
          <a:p>
            <a:r>
              <a:rPr lang="en-US" sz="1050" dirty="0"/>
              <a:t>length for gathering ideas</a:t>
            </a:r>
            <a:r>
              <a:rPr lang="en-US" sz="1100" dirty="0"/>
              <a:t>.</a:t>
            </a:r>
          </a:p>
        </p:txBody>
      </p:sp>
      <p:sp>
        <p:nvSpPr>
          <p:cNvPr id="81" name="TextBox 80">
            <a:extLst>
              <a:ext uri="{FF2B5EF4-FFF2-40B4-BE49-F238E27FC236}">
                <a16:creationId xmlns:a16="http://schemas.microsoft.com/office/drawing/2014/main" id="{49624E9E-A087-489C-B57B-55F3654BA1E0}"/>
              </a:ext>
            </a:extLst>
          </p:cNvPr>
          <p:cNvSpPr txBox="1"/>
          <p:nvPr/>
        </p:nvSpPr>
        <p:spPr>
          <a:xfrm>
            <a:off x="3473779" y="6269544"/>
            <a:ext cx="2668548" cy="577081"/>
          </a:xfrm>
          <a:prstGeom prst="rect">
            <a:avLst/>
          </a:prstGeom>
          <a:noFill/>
        </p:spPr>
        <p:txBody>
          <a:bodyPr wrap="square" rtlCol="0">
            <a:spAutoFit/>
          </a:bodyPr>
          <a:lstStyle/>
          <a:p>
            <a:r>
              <a:rPr lang="en-US" sz="1050" dirty="0"/>
              <a:t>What disruptive factors should you avoid from overlapping with your launch?</a:t>
            </a:r>
          </a:p>
        </p:txBody>
      </p:sp>
      <p:pic>
        <p:nvPicPr>
          <p:cNvPr id="82" name="Graphic 81" descr="Pencil">
            <a:extLst>
              <a:ext uri="{FF2B5EF4-FFF2-40B4-BE49-F238E27FC236}">
                <a16:creationId xmlns:a16="http://schemas.microsoft.com/office/drawing/2014/main" id="{5F6E0472-12A9-451A-8BDA-FDAE1979E8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3241" y="5969937"/>
            <a:ext cx="266522" cy="266522"/>
          </a:xfrm>
          <a:prstGeom prst="rect">
            <a:avLst/>
          </a:prstGeom>
        </p:spPr>
      </p:pic>
      <p:pic>
        <p:nvPicPr>
          <p:cNvPr id="83" name="Graphic 82" descr="Help">
            <a:extLst>
              <a:ext uri="{FF2B5EF4-FFF2-40B4-BE49-F238E27FC236}">
                <a16:creationId xmlns:a16="http://schemas.microsoft.com/office/drawing/2014/main" id="{2EA1FB78-D378-492F-B947-925E047DA9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51630" y="6387318"/>
            <a:ext cx="265176" cy="265176"/>
          </a:xfrm>
          <a:prstGeom prst="rect">
            <a:avLst/>
          </a:prstGeom>
        </p:spPr>
      </p:pic>
      <p:sp>
        <p:nvSpPr>
          <p:cNvPr id="84" name="Rectangle: Rounded Corners 83">
            <a:extLst>
              <a:ext uri="{FF2B5EF4-FFF2-40B4-BE49-F238E27FC236}">
                <a16:creationId xmlns:a16="http://schemas.microsoft.com/office/drawing/2014/main" id="{B6DC4058-0246-4385-8C9F-A85AE75DBCF3}"/>
              </a:ext>
            </a:extLst>
          </p:cNvPr>
          <p:cNvSpPr/>
          <p:nvPr/>
        </p:nvSpPr>
        <p:spPr>
          <a:xfrm>
            <a:off x="254593" y="4094704"/>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5" name="Rectangle: Rounded Corners 84">
            <a:extLst>
              <a:ext uri="{FF2B5EF4-FFF2-40B4-BE49-F238E27FC236}">
                <a16:creationId xmlns:a16="http://schemas.microsoft.com/office/drawing/2014/main" id="{4877D422-911C-469D-AF59-88BF116A8345}"/>
              </a:ext>
            </a:extLst>
          </p:cNvPr>
          <p:cNvSpPr/>
          <p:nvPr/>
        </p:nvSpPr>
        <p:spPr>
          <a:xfrm>
            <a:off x="3316638" y="4094704"/>
            <a:ext cx="2545034" cy="1720961"/>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6" name="Rectangle: Rounded Corners 85">
            <a:extLst>
              <a:ext uri="{FF2B5EF4-FFF2-40B4-BE49-F238E27FC236}">
                <a16:creationId xmlns:a16="http://schemas.microsoft.com/office/drawing/2014/main" id="{88A943E7-E627-4C12-9C74-AABCB61A86FB}"/>
              </a:ext>
            </a:extLst>
          </p:cNvPr>
          <p:cNvSpPr/>
          <p:nvPr/>
        </p:nvSpPr>
        <p:spPr>
          <a:xfrm>
            <a:off x="6350086" y="680559"/>
            <a:ext cx="2545034" cy="5043969"/>
          </a:xfrm>
          <a:prstGeom prst="roundRect">
            <a:avLst/>
          </a:prstGeom>
          <a:solidFill>
            <a:schemeClr val="accent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sp>
        <p:nvSpPr>
          <p:cNvPr id="87" name="TextBox 86">
            <a:extLst>
              <a:ext uri="{FF2B5EF4-FFF2-40B4-BE49-F238E27FC236}">
                <a16:creationId xmlns:a16="http://schemas.microsoft.com/office/drawing/2014/main" id="{4C79CE44-0251-4E81-94EF-5583DA3A3ABE}"/>
              </a:ext>
            </a:extLst>
          </p:cNvPr>
          <p:cNvSpPr txBox="1"/>
          <p:nvPr/>
        </p:nvSpPr>
        <p:spPr>
          <a:xfrm>
            <a:off x="6642680" y="5883097"/>
            <a:ext cx="2586927" cy="430887"/>
          </a:xfrm>
          <a:prstGeom prst="rect">
            <a:avLst/>
          </a:prstGeom>
          <a:noFill/>
        </p:spPr>
        <p:txBody>
          <a:bodyPr wrap="square" rtlCol="0">
            <a:spAutoFit/>
          </a:bodyPr>
          <a:lstStyle/>
          <a:p>
            <a:r>
              <a:rPr lang="en-US" sz="1050" dirty="0"/>
              <a:t>Write down various tasks regarding the challenge and assign them</a:t>
            </a:r>
          </a:p>
        </p:txBody>
      </p:sp>
      <p:sp>
        <p:nvSpPr>
          <p:cNvPr id="88" name="TextBox 87">
            <a:extLst>
              <a:ext uri="{FF2B5EF4-FFF2-40B4-BE49-F238E27FC236}">
                <a16:creationId xmlns:a16="http://schemas.microsoft.com/office/drawing/2014/main" id="{EDB8CA5C-1899-457C-9918-E009E7ED3E91}"/>
              </a:ext>
            </a:extLst>
          </p:cNvPr>
          <p:cNvSpPr txBox="1"/>
          <p:nvPr/>
        </p:nvSpPr>
        <p:spPr>
          <a:xfrm>
            <a:off x="6670246" y="6315534"/>
            <a:ext cx="2252440" cy="430887"/>
          </a:xfrm>
          <a:prstGeom prst="rect">
            <a:avLst/>
          </a:prstGeom>
          <a:noFill/>
        </p:spPr>
        <p:txBody>
          <a:bodyPr wrap="square" rtlCol="0">
            <a:spAutoFit/>
          </a:bodyPr>
          <a:lstStyle/>
          <a:p>
            <a:r>
              <a:rPr lang="en-US" sz="1050" dirty="0"/>
              <a:t>How do you choose the right people for the positions?</a:t>
            </a:r>
          </a:p>
        </p:txBody>
      </p:sp>
      <p:pic>
        <p:nvPicPr>
          <p:cNvPr id="89" name="Graphic 88" descr="Pencil">
            <a:extLst>
              <a:ext uri="{FF2B5EF4-FFF2-40B4-BE49-F238E27FC236}">
                <a16:creationId xmlns:a16="http://schemas.microsoft.com/office/drawing/2014/main" id="{6F3436CE-A883-493A-8B2A-B3E8791E60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16469" y="5969937"/>
            <a:ext cx="266522" cy="266522"/>
          </a:xfrm>
          <a:prstGeom prst="rect">
            <a:avLst/>
          </a:prstGeom>
        </p:spPr>
      </p:pic>
      <p:pic>
        <p:nvPicPr>
          <p:cNvPr id="90" name="Graphic 89" descr="Help">
            <a:extLst>
              <a:ext uri="{FF2B5EF4-FFF2-40B4-BE49-F238E27FC236}">
                <a16:creationId xmlns:a16="http://schemas.microsoft.com/office/drawing/2014/main" id="{5E3DF157-9937-4997-9558-954C299D4F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16469" y="6387318"/>
            <a:ext cx="265176" cy="265176"/>
          </a:xfrm>
          <a:prstGeom prst="rect">
            <a:avLst/>
          </a:prstGeom>
        </p:spPr>
      </p:pic>
      <p:pic>
        <p:nvPicPr>
          <p:cNvPr id="91" name="Graphic 90" descr="Handshake">
            <a:extLst>
              <a:ext uri="{FF2B5EF4-FFF2-40B4-BE49-F238E27FC236}">
                <a16:creationId xmlns:a16="http://schemas.microsoft.com/office/drawing/2014/main" id="{74557A51-4222-44DD-B033-712B58092B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332264" y="137419"/>
            <a:ext cx="457200" cy="457200"/>
          </a:xfrm>
          <a:prstGeom prst="rect">
            <a:avLst/>
          </a:prstGeom>
        </p:spPr>
      </p:pic>
      <p:sp>
        <p:nvSpPr>
          <p:cNvPr id="92" name="TextBox 91">
            <a:extLst>
              <a:ext uri="{FF2B5EF4-FFF2-40B4-BE49-F238E27FC236}">
                <a16:creationId xmlns:a16="http://schemas.microsoft.com/office/drawing/2014/main" id="{EDA2BB6E-8F66-4385-967D-B8DA81785BAF}"/>
              </a:ext>
            </a:extLst>
          </p:cNvPr>
          <p:cNvSpPr txBox="1"/>
          <p:nvPr/>
        </p:nvSpPr>
        <p:spPr>
          <a:xfrm>
            <a:off x="6437827" y="4505159"/>
            <a:ext cx="2434598" cy="461665"/>
          </a:xfrm>
          <a:prstGeom prst="rect">
            <a:avLst/>
          </a:prstGeom>
          <a:noFill/>
        </p:spPr>
        <p:txBody>
          <a:bodyPr wrap="square" rtlCol="0">
            <a:spAutoFit/>
          </a:bodyPr>
          <a:lstStyle/>
          <a:p>
            <a:r>
              <a:rPr lang="en-US" sz="1200" b="1" u="sng" dirty="0"/>
              <a:t>Organizing team:</a:t>
            </a:r>
          </a:p>
          <a:p>
            <a:pPr marL="171450" indent="-171450">
              <a:buFont typeface="Arial" panose="020B0604020202020204" pitchFamily="34" charset="0"/>
              <a:buChar char="•"/>
            </a:pPr>
            <a:endParaRPr lang="en-US" sz="1200" b="1" dirty="0">
              <a:solidFill>
                <a:srgbClr val="7030A0"/>
              </a:solidFill>
            </a:endParaRPr>
          </a:p>
        </p:txBody>
      </p:sp>
      <p:sp>
        <p:nvSpPr>
          <p:cNvPr id="93" name="TextBox 92">
            <a:extLst>
              <a:ext uri="{FF2B5EF4-FFF2-40B4-BE49-F238E27FC236}">
                <a16:creationId xmlns:a16="http://schemas.microsoft.com/office/drawing/2014/main" id="{90FB3F38-5495-40D2-AC30-1144F87DEA9E}"/>
              </a:ext>
            </a:extLst>
          </p:cNvPr>
          <p:cNvSpPr txBox="1"/>
          <p:nvPr/>
        </p:nvSpPr>
        <p:spPr>
          <a:xfrm>
            <a:off x="6407823" y="3406186"/>
            <a:ext cx="2482772" cy="615553"/>
          </a:xfrm>
          <a:prstGeom prst="rect">
            <a:avLst/>
          </a:prstGeom>
          <a:noFill/>
        </p:spPr>
        <p:txBody>
          <a:bodyPr wrap="square" rtlCol="0">
            <a:spAutoFit/>
          </a:bodyPr>
          <a:lstStyle/>
          <a:p>
            <a:r>
              <a:rPr lang="en-US" sz="1200" b="1" u="sng" dirty="0"/>
              <a:t>Subject domain experts:</a:t>
            </a:r>
          </a:p>
          <a:p>
            <a:r>
              <a:rPr lang="en-US" sz="1000" i="1" dirty="0"/>
              <a:t>(category admins)</a:t>
            </a:r>
          </a:p>
          <a:p>
            <a:pPr marL="171450" indent="-171450">
              <a:buFont typeface="Arial" panose="020B0604020202020204" pitchFamily="34" charset="0"/>
              <a:buChar char="•"/>
            </a:pPr>
            <a:endParaRPr lang="en-US" sz="1200" b="1" dirty="0">
              <a:solidFill>
                <a:srgbClr val="7030A0"/>
              </a:solidFill>
            </a:endParaRPr>
          </a:p>
        </p:txBody>
      </p:sp>
      <p:sp>
        <p:nvSpPr>
          <p:cNvPr id="94" name="TextBox 93">
            <a:extLst>
              <a:ext uri="{FF2B5EF4-FFF2-40B4-BE49-F238E27FC236}">
                <a16:creationId xmlns:a16="http://schemas.microsoft.com/office/drawing/2014/main" id="{53927824-F1E9-43A2-B943-83355AE192F9}"/>
              </a:ext>
            </a:extLst>
          </p:cNvPr>
          <p:cNvSpPr txBox="1"/>
          <p:nvPr/>
        </p:nvSpPr>
        <p:spPr>
          <a:xfrm>
            <a:off x="6384873" y="2499399"/>
            <a:ext cx="2505722" cy="461665"/>
          </a:xfrm>
          <a:prstGeom prst="rect">
            <a:avLst/>
          </a:prstGeom>
          <a:noFill/>
        </p:spPr>
        <p:txBody>
          <a:bodyPr wrap="square" rtlCol="0">
            <a:spAutoFit/>
          </a:bodyPr>
          <a:lstStyle/>
          <a:p>
            <a:r>
              <a:rPr lang="en-US" sz="1200" b="1" u="sng" dirty="0"/>
              <a:t>Decision makers:</a:t>
            </a:r>
          </a:p>
          <a:p>
            <a:pPr marL="171450" indent="-171450">
              <a:buFont typeface="Arial" panose="020B0604020202020204" pitchFamily="34" charset="0"/>
              <a:buChar char="•"/>
            </a:pPr>
            <a:endParaRPr lang="en-US" sz="1200" b="1" dirty="0">
              <a:solidFill>
                <a:srgbClr val="7030A0"/>
              </a:solidFill>
            </a:endParaRPr>
          </a:p>
        </p:txBody>
      </p:sp>
      <p:sp>
        <p:nvSpPr>
          <p:cNvPr id="95" name="TextBox 94">
            <a:extLst>
              <a:ext uri="{FF2B5EF4-FFF2-40B4-BE49-F238E27FC236}">
                <a16:creationId xmlns:a16="http://schemas.microsoft.com/office/drawing/2014/main" id="{6BE2B79C-57BC-4259-ACDC-06E69569F823}"/>
              </a:ext>
            </a:extLst>
          </p:cNvPr>
          <p:cNvSpPr txBox="1"/>
          <p:nvPr/>
        </p:nvSpPr>
        <p:spPr>
          <a:xfrm>
            <a:off x="9499697" y="748927"/>
            <a:ext cx="2334494" cy="4937760"/>
          </a:xfrm>
          <a:prstGeom prst="rect">
            <a:avLst/>
          </a:prstGeom>
          <a:noFill/>
        </p:spPr>
        <p:txBody>
          <a:bodyPr wrap="square" rtlCol="0">
            <a:spAutoFit/>
          </a:bodyPr>
          <a:lstStyle/>
          <a:p>
            <a:pPr algn="ctr"/>
            <a:r>
              <a:rPr lang="en-US" sz="1100" b="1" dirty="0"/>
              <a:t>(post-challenge)</a:t>
            </a:r>
          </a:p>
          <a:p>
            <a:endParaRPr lang="en-US" sz="1100" b="1" dirty="0"/>
          </a:p>
          <a:p>
            <a:pPr marL="171450" indent="-171450">
              <a:buFont typeface="Arial" panose="020B0604020202020204" pitchFamily="34" charset="0"/>
              <a:buChar char="•"/>
            </a:pPr>
            <a:endParaRPr lang="en-US" sz="1200" b="1" dirty="0">
              <a:solidFill>
                <a:srgbClr val="002060"/>
              </a:solidFill>
            </a:endParaRPr>
          </a:p>
        </p:txBody>
      </p:sp>
      <p:pic>
        <p:nvPicPr>
          <p:cNvPr id="96" name="Graphic 95" descr="Checklist">
            <a:extLst>
              <a:ext uri="{FF2B5EF4-FFF2-40B4-BE49-F238E27FC236}">
                <a16:creationId xmlns:a16="http://schemas.microsoft.com/office/drawing/2014/main" id="{03B68F49-798E-427C-AEC0-EE5262DB221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070732" y="129729"/>
            <a:ext cx="457200" cy="457200"/>
          </a:xfrm>
          <a:prstGeom prst="rect">
            <a:avLst/>
          </a:prstGeom>
        </p:spPr>
      </p:pic>
      <p:sp>
        <p:nvSpPr>
          <p:cNvPr id="97" name="TextBox 96">
            <a:extLst>
              <a:ext uri="{FF2B5EF4-FFF2-40B4-BE49-F238E27FC236}">
                <a16:creationId xmlns:a16="http://schemas.microsoft.com/office/drawing/2014/main" id="{AFEF0F30-CC14-4535-83D3-C9377DB24DEF}"/>
              </a:ext>
            </a:extLst>
          </p:cNvPr>
          <p:cNvSpPr txBox="1"/>
          <p:nvPr/>
        </p:nvSpPr>
        <p:spPr>
          <a:xfrm>
            <a:off x="9707270" y="5850706"/>
            <a:ext cx="2329114" cy="415498"/>
          </a:xfrm>
          <a:prstGeom prst="rect">
            <a:avLst/>
          </a:prstGeom>
          <a:noFill/>
        </p:spPr>
        <p:txBody>
          <a:bodyPr wrap="square" rtlCol="0">
            <a:spAutoFit/>
          </a:bodyPr>
          <a:lstStyle/>
          <a:p>
            <a:r>
              <a:rPr lang="en-US" sz="1050" dirty="0"/>
              <a:t>Gather results from the challenge and plan future steps for ideas</a:t>
            </a:r>
          </a:p>
        </p:txBody>
      </p:sp>
      <p:sp>
        <p:nvSpPr>
          <p:cNvPr id="98" name="TextBox 97">
            <a:extLst>
              <a:ext uri="{FF2B5EF4-FFF2-40B4-BE49-F238E27FC236}">
                <a16:creationId xmlns:a16="http://schemas.microsoft.com/office/drawing/2014/main" id="{46873036-CBD2-4FC2-A49F-AB0F093C5DA1}"/>
              </a:ext>
            </a:extLst>
          </p:cNvPr>
          <p:cNvSpPr txBox="1"/>
          <p:nvPr/>
        </p:nvSpPr>
        <p:spPr>
          <a:xfrm>
            <a:off x="9707270" y="6315534"/>
            <a:ext cx="2252440" cy="430887"/>
          </a:xfrm>
          <a:prstGeom prst="rect">
            <a:avLst/>
          </a:prstGeom>
          <a:noFill/>
        </p:spPr>
        <p:txBody>
          <a:bodyPr wrap="square" rtlCol="0">
            <a:spAutoFit/>
          </a:bodyPr>
          <a:lstStyle/>
          <a:p>
            <a:r>
              <a:rPr lang="en-US" sz="1050" dirty="0"/>
              <a:t>What did you learn from your successes and shortcomings?</a:t>
            </a:r>
          </a:p>
        </p:txBody>
      </p:sp>
      <p:pic>
        <p:nvPicPr>
          <p:cNvPr id="99" name="Graphic 98" descr="Pencil">
            <a:extLst>
              <a:ext uri="{FF2B5EF4-FFF2-40B4-BE49-F238E27FC236}">
                <a16:creationId xmlns:a16="http://schemas.microsoft.com/office/drawing/2014/main" id="{2819EC69-7EB8-447F-A134-57167A5C8CE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63519" y="5969937"/>
            <a:ext cx="266522" cy="266522"/>
          </a:xfrm>
          <a:prstGeom prst="rect">
            <a:avLst/>
          </a:prstGeom>
        </p:spPr>
      </p:pic>
      <p:pic>
        <p:nvPicPr>
          <p:cNvPr id="100" name="Graphic 99" descr="Help">
            <a:extLst>
              <a:ext uri="{FF2B5EF4-FFF2-40B4-BE49-F238E27FC236}">
                <a16:creationId xmlns:a16="http://schemas.microsoft.com/office/drawing/2014/main" id="{0F966116-FE25-40F1-A6B8-F49E5A4906D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63519" y="6387318"/>
            <a:ext cx="265176" cy="265176"/>
          </a:xfrm>
          <a:prstGeom prst="rect">
            <a:avLst/>
          </a:prstGeom>
        </p:spPr>
      </p:pic>
      <p:sp>
        <p:nvSpPr>
          <p:cNvPr id="101" name="Rectangle: Rounded Corners 100">
            <a:extLst>
              <a:ext uri="{FF2B5EF4-FFF2-40B4-BE49-F238E27FC236}">
                <a16:creationId xmlns:a16="http://schemas.microsoft.com/office/drawing/2014/main" id="{214CB74A-1975-460A-B21B-9556C94D1F64}"/>
              </a:ext>
            </a:extLst>
          </p:cNvPr>
          <p:cNvSpPr/>
          <p:nvPr/>
        </p:nvSpPr>
        <p:spPr>
          <a:xfrm>
            <a:off x="27596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2" name="Rectangle: Rounded Corners 101">
            <a:extLst>
              <a:ext uri="{FF2B5EF4-FFF2-40B4-BE49-F238E27FC236}">
                <a16:creationId xmlns:a16="http://schemas.microsoft.com/office/drawing/2014/main" id="{E6125AB0-BD72-4D7C-97BE-DFC365BD8BEB}"/>
              </a:ext>
            </a:extLst>
          </p:cNvPr>
          <p:cNvSpPr/>
          <p:nvPr/>
        </p:nvSpPr>
        <p:spPr>
          <a:xfrm>
            <a:off x="331490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3" name="TextBox 102">
            <a:extLst>
              <a:ext uri="{FF2B5EF4-FFF2-40B4-BE49-F238E27FC236}">
                <a16:creationId xmlns:a16="http://schemas.microsoft.com/office/drawing/2014/main" id="{C822911E-7A9A-4485-B46D-673A2E3EE245}"/>
              </a:ext>
            </a:extLst>
          </p:cNvPr>
          <p:cNvSpPr txBox="1"/>
          <p:nvPr/>
        </p:nvSpPr>
        <p:spPr>
          <a:xfrm>
            <a:off x="6496999" y="827370"/>
            <a:ext cx="2395132" cy="477054"/>
          </a:xfrm>
          <a:prstGeom prst="rect">
            <a:avLst/>
          </a:prstGeom>
          <a:noFill/>
        </p:spPr>
        <p:txBody>
          <a:bodyPr wrap="square" rtlCol="0">
            <a:spAutoFit/>
          </a:bodyPr>
          <a:lstStyle/>
          <a:p>
            <a:r>
              <a:rPr lang="en-US" sz="1100" b="1" u="sng" dirty="0"/>
              <a:t>TASKS</a:t>
            </a:r>
          </a:p>
          <a:p>
            <a:pPr marL="285750" indent="-285750">
              <a:buFont typeface="Arial" panose="020B0604020202020204" pitchFamily="34" charset="0"/>
              <a:buChar char="•"/>
            </a:pPr>
            <a:endParaRPr lang="en-US" sz="1400" b="1" dirty="0">
              <a:solidFill>
                <a:srgbClr val="002060"/>
              </a:solidFill>
            </a:endParaRPr>
          </a:p>
        </p:txBody>
      </p:sp>
      <p:cxnSp>
        <p:nvCxnSpPr>
          <p:cNvPr id="104" name="Straight Connector 103">
            <a:extLst>
              <a:ext uri="{FF2B5EF4-FFF2-40B4-BE49-F238E27FC236}">
                <a16:creationId xmlns:a16="http://schemas.microsoft.com/office/drawing/2014/main" id="{1575EC69-84AB-4B47-8F66-2B382684BB82}"/>
              </a:ext>
            </a:extLst>
          </p:cNvPr>
          <p:cNvCxnSpPr>
            <a:cxnSpLocks/>
          </p:cNvCxnSpPr>
          <p:nvPr/>
        </p:nvCxnSpPr>
        <p:spPr>
          <a:xfrm>
            <a:off x="17255" y="3394451"/>
            <a:ext cx="6078800" cy="202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2DED3D63-991B-4135-88EC-D4A52A3712F1}"/>
              </a:ext>
            </a:extLst>
          </p:cNvPr>
          <p:cNvSpPr/>
          <p:nvPr/>
        </p:nvSpPr>
        <p:spPr>
          <a:xfrm>
            <a:off x="23257" y="22918"/>
            <a:ext cx="12143232" cy="6812280"/>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a:extLst>
              <a:ext uri="{FF2B5EF4-FFF2-40B4-BE49-F238E27FC236}">
                <a16:creationId xmlns:a16="http://schemas.microsoft.com/office/drawing/2014/main" id="{86FD26A7-B4A7-4C51-A761-6F4DF026008E}"/>
              </a:ext>
            </a:extLst>
          </p:cNvPr>
          <p:cNvSpPr txBox="1"/>
          <p:nvPr/>
        </p:nvSpPr>
        <p:spPr>
          <a:xfrm>
            <a:off x="9762949" y="87317"/>
            <a:ext cx="1266309" cy="523220"/>
          </a:xfrm>
          <a:prstGeom prst="rect">
            <a:avLst/>
          </a:prstGeom>
          <a:noFill/>
        </p:spPr>
        <p:txBody>
          <a:bodyPr wrap="none" rtlCol="0">
            <a:spAutoFit/>
          </a:bodyPr>
          <a:lstStyle/>
          <a:p>
            <a:r>
              <a:rPr lang="en-US" sz="1400" b="1" dirty="0"/>
              <a:t>RESULTS &amp;</a:t>
            </a:r>
          </a:p>
          <a:p>
            <a:r>
              <a:rPr lang="en-US" sz="1400" b="1" dirty="0"/>
              <a:t>FOLLOW-UP</a:t>
            </a:r>
          </a:p>
        </p:txBody>
      </p:sp>
    </p:spTree>
    <p:extLst>
      <p:ext uri="{BB962C8B-B14F-4D97-AF65-F5344CB8AC3E}">
        <p14:creationId xmlns:p14="http://schemas.microsoft.com/office/powerpoint/2010/main" val="1007770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Breakdown of the toolkit</a:t>
            </a:r>
            <a:endParaRPr lang="en-FI" dirty="0"/>
          </a:p>
        </p:txBody>
      </p:sp>
      <p:sp>
        <p:nvSpPr>
          <p:cNvPr id="3" name="Content Placeholder 2">
            <a:extLst>
              <a:ext uri="{FF2B5EF4-FFF2-40B4-BE49-F238E27FC236}">
                <a16:creationId xmlns:a16="http://schemas.microsoft.com/office/drawing/2014/main" id="{1686AC38-5D10-4EC4-84A7-0A700EEAF187}"/>
              </a:ext>
            </a:extLst>
          </p:cNvPr>
          <p:cNvSpPr>
            <a:spLocks noGrp="1"/>
          </p:cNvSpPr>
          <p:nvPr>
            <p:ph idx="1"/>
          </p:nvPr>
        </p:nvSpPr>
        <p:spPr/>
        <p:txBody>
          <a:bodyPr/>
          <a:lstStyle/>
          <a:p>
            <a:pPr marL="0" indent="0">
              <a:buNone/>
            </a:pPr>
            <a:r>
              <a:rPr lang="en-US" sz="1800" dirty="0">
                <a:solidFill>
                  <a:schemeClr val="tx1"/>
                </a:solidFill>
              </a:rPr>
              <a:t>The Complete Toolkit to Idea Challenges starts with the </a:t>
            </a:r>
            <a:r>
              <a:rPr lang="en-US" sz="1800" b="1" dirty="0">
                <a:solidFill>
                  <a:schemeClr val="tx1"/>
                </a:solidFill>
              </a:rPr>
              <a:t>double diamond </a:t>
            </a:r>
            <a:r>
              <a:rPr lang="en-US" sz="1800" dirty="0">
                <a:solidFill>
                  <a:schemeClr val="tx1"/>
                </a:solidFill>
              </a:rPr>
              <a:t>of innovation and how it can be used to understand differences between problem-centric and solution-centric challenges. After this, the guide will be divided into </a:t>
            </a:r>
            <a:r>
              <a:rPr lang="en-US" sz="1800" b="1" dirty="0">
                <a:solidFill>
                  <a:schemeClr val="tx1"/>
                </a:solidFill>
              </a:rPr>
              <a:t>3 segments:</a:t>
            </a:r>
            <a:br>
              <a:rPr lang="en-US" sz="1600" b="1" dirty="0"/>
            </a:br>
            <a:endParaRPr lang="en-US" sz="1600" dirty="0"/>
          </a:p>
          <a:p>
            <a:pPr marL="0" indent="0">
              <a:buNone/>
            </a:pPr>
            <a:r>
              <a:rPr lang="fi-FI" sz="1800" dirty="0"/>
              <a:t>1. </a:t>
            </a:r>
            <a:r>
              <a:rPr lang="en-US" sz="1800" b="1" dirty="0">
                <a:solidFill>
                  <a:schemeClr val="accent2"/>
                </a:solidFill>
              </a:rPr>
              <a:t>Overview</a:t>
            </a:r>
            <a:r>
              <a:rPr lang="en-US" sz="1800" dirty="0">
                <a:solidFill>
                  <a:schemeClr val="accent2"/>
                </a:solidFill>
              </a:rPr>
              <a:t> </a:t>
            </a:r>
            <a:r>
              <a:rPr lang="en-US" sz="1800" dirty="0">
                <a:solidFill>
                  <a:schemeClr val="tx1"/>
                </a:solidFill>
              </a:rPr>
              <a:t>of problem and solution –centric idea challenge processes that can be used for visual representation and templates</a:t>
            </a:r>
          </a:p>
          <a:p>
            <a:pPr marL="0" indent="0">
              <a:buNone/>
            </a:pPr>
            <a:endParaRPr lang="fi-FI" sz="1800" dirty="0"/>
          </a:p>
          <a:p>
            <a:pPr marL="0" indent="0">
              <a:buNone/>
            </a:pPr>
            <a:r>
              <a:rPr lang="fi-FI" sz="1800" dirty="0"/>
              <a:t>2. </a:t>
            </a:r>
            <a:r>
              <a:rPr lang="en-US" sz="1800" b="1" dirty="0">
                <a:solidFill>
                  <a:schemeClr val="accent1"/>
                </a:solidFill>
              </a:rPr>
              <a:t>Email templates</a:t>
            </a:r>
            <a:r>
              <a:rPr lang="en-US" sz="1800" dirty="0"/>
              <a:t> </a:t>
            </a:r>
            <a:r>
              <a:rPr lang="en-US" sz="1800" dirty="0">
                <a:solidFill>
                  <a:schemeClr val="tx1"/>
                </a:solidFill>
              </a:rPr>
              <a:t>which can be used as guidelines for challenge related communication</a:t>
            </a:r>
          </a:p>
          <a:p>
            <a:pPr marL="0" indent="0">
              <a:buNone/>
            </a:pPr>
            <a:endParaRPr lang="fi-FI" sz="1800" dirty="0"/>
          </a:p>
          <a:p>
            <a:pPr marL="0" indent="0">
              <a:buNone/>
            </a:pPr>
            <a:r>
              <a:rPr lang="fi-FI" sz="1800" dirty="0"/>
              <a:t>3. </a:t>
            </a:r>
            <a:r>
              <a:rPr lang="en-US" sz="1800" b="1" dirty="0">
                <a:solidFill>
                  <a:schemeClr val="accent5"/>
                </a:solidFill>
              </a:rPr>
              <a:t>Challenge canvas</a:t>
            </a:r>
            <a:r>
              <a:rPr lang="en-US" sz="1800" dirty="0">
                <a:solidFill>
                  <a:schemeClr val="accent5"/>
                </a:solidFill>
              </a:rPr>
              <a:t> </a:t>
            </a:r>
            <a:r>
              <a:rPr lang="en-US" sz="1800" dirty="0">
                <a:solidFill>
                  <a:schemeClr val="tx1"/>
                </a:solidFill>
              </a:rPr>
              <a:t>for planning out your very own challenge from scratch</a:t>
            </a:r>
          </a:p>
          <a:p>
            <a:pPr marL="0" indent="0">
              <a:buNone/>
            </a:pPr>
            <a:endParaRPr lang="en-FI" sz="1800" dirty="0"/>
          </a:p>
        </p:txBody>
      </p:sp>
    </p:spTree>
    <p:extLst>
      <p:ext uri="{BB962C8B-B14F-4D97-AF65-F5344CB8AC3E}">
        <p14:creationId xmlns:p14="http://schemas.microsoft.com/office/powerpoint/2010/main" val="8768256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220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Double diamond of idea development</a:t>
            </a:r>
            <a:endParaRPr lang="en-FI" dirty="0"/>
          </a:p>
        </p:txBody>
      </p:sp>
      <p:sp>
        <p:nvSpPr>
          <p:cNvPr id="7" name="Isosceles Triangle 6">
            <a:extLst>
              <a:ext uri="{FF2B5EF4-FFF2-40B4-BE49-F238E27FC236}">
                <a16:creationId xmlns:a16="http://schemas.microsoft.com/office/drawing/2014/main" id="{8EE028EC-CFF5-41BA-8A03-FDB568F60CB5}"/>
              </a:ext>
            </a:extLst>
          </p:cNvPr>
          <p:cNvSpPr/>
          <p:nvPr/>
        </p:nvSpPr>
        <p:spPr>
          <a:xfrm rot="16200000">
            <a:off x="2554677" y="3251688"/>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Isosceles Triangle 7">
            <a:extLst>
              <a:ext uri="{FF2B5EF4-FFF2-40B4-BE49-F238E27FC236}">
                <a16:creationId xmlns:a16="http://schemas.microsoft.com/office/drawing/2014/main" id="{03DB511E-0020-49AE-B2F9-8BF7B08CE7B6}"/>
              </a:ext>
            </a:extLst>
          </p:cNvPr>
          <p:cNvSpPr/>
          <p:nvPr/>
        </p:nvSpPr>
        <p:spPr>
          <a:xfrm rot="5400000">
            <a:off x="4006499" y="3262066"/>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Flowchart: Decision 8">
            <a:extLst>
              <a:ext uri="{FF2B5EF4-FFF2-40B4-BE49-F238E27FC236}">
                <a16:creationId xmlns:a16="http://schemas.microsoft.com/office/drawing/2014/main" id="{5E3A0204-8E00-4770-B566-D15E8507FE00}"/>
              </a:ext>
            </a:extLst>
          </p:cNvPr>
          <p:cNvSpPr/>
          <p:nvPr/>
        </p:nvSpPr>
        <p:spPr>
          <a:xfrm>
            <a:off x="3096447" y="2700316"/>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Isosceles Triangle 9">
            <a:extLst>
              <a:ext uri="{FF2B5EF4-FFF2-40B4-BE49-F238E27FC236}">
                <a16:creationId xmlns:a16="http://schemas.microsoft.com/office/drawing/2014/main" id="{697D356D-D0A5-4759-A17E-FD5F87C6D54B}"/>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Isosceles Triangle 10">
            <a:extLst>
              <a:ext uri="{FF2B5EF4-FFF2-40B4-BE49-F238E27FC236}">
                <a16:creationId xmlns:a16="http://schemas.microsoft.com/office/drawing/2014/main" id="{30EB78F7-CD22-4AFF-900A-F44904B89DE9}"/>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Flowchart: Decision 11">
            <a:extLst>
              <a:ext uri="{FF2B5EF4-FFF2-40B4-BE49-F238E27FC236}">
                <a16:creationId xmlns:a16="http://schemas.microsoft.com/office/drawing/2014/main" id="{A0072E0A-DA71-4593-BC67-526D7DDF52FD}"/>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BF959BA9-5BAD-4F78-A388-1605A4CD8E64}"/>
              </a:ext>
            </a:extLst>
          </p:cNvPr>
          <p:cNvSpPr/>
          <p:nvPr/>
        </p:nvSpPr>
        <p:spPr>
          <a:xfrm>
            <a:off x="2619279" y="2907332"/>
            <a:ext cx="1045028" cy="30212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7DCBE1AB-C625-42E7-9BBF-F29A0CE80B8D}"/>
              </a:ext>
            </a:extLst>
          </p:cNvPr>
          <p:cNvSpPr/>
          <p:nvPr/>
        </p:nvSpPr>
        <p:spPr>
          <a:xfrm>
            <a:off x="5605002" y="2901703"/>
            <a:ext cx="730869" cy="30212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AC642941-9FDF-4FE2-B15A-7D1342778D30}"/>
              </a:ext>
            </a:extLst>
          </p:cNvPr>
          <p:cNvSpPr/>
          <p:nvPr/>
        </p:nvSpPr>
        <p:spPr>
          <a:xfrm>
            <a:off x="8273867" y="2900611"/>
            <a:ext cx="972316" cy="30212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extBox 21">
            <a:extLst>
              <a:ext uri="{FF2B5EF4-FFF2-40B4-BE49-F238E27FC236}">
                <a16:creationId xmlns:a16="http://schemas.microsoft.com/office/drawing/2014/main" id="{EBE3E0BB-B086-4D0C-AE44-81B7EEEAFDF4}"/>
              </a:ext>
            </a:extLst>
          </p:cNvPr>
          <p:cNvSpPr txBox="1"/>
          <p:nvPr/>
        </p:nvSpPr>
        <p:spPr>
          <a:xfrm>
            <a:off x="2688652" y="2894954"/>
            <a:ext cx="902811"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Problem</a:t>
            </a:r>
          </a:p>
        </p:txBody>
      </p:sp>
      <p:sp>
        <p:nvSpPr>
          <p:cNvPr id="17" name="TextBox 22">
            <a:extLst>
              <a:ext uri="{FF2B5EF4-FFF2-40B4-BE49-F238E27FC236}">
                <a16:creationId xmlns:a16="http://schemas.microsoft.com/office/drawing/2014/main" id="{C2A3DE25-5053-4791-8BE1-A07C457B6DCE}"/>
              </a:ext>
            </a:extLst>
          </p:cNvPr>
          <p:cNvSpPr txBox="1"/>
          <p:nvPr/>
        </p:nvSpPr>
        <p:spPr>
          <a:xfrm>
            <a:off x="5694487" y="2889256"/>
            <a:ext cx="56297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Plan</a:t>
            </a:r>
          </a:p>
        </p:txBody>
      </p:sp>
      <p:sp>
        <p:nvSpPr>
          <p:cNvPr id="18" name="TextBox 23">
            <a:extLst>
              <a:ext uri="{FF2B5EF4-FFF2-40B4-BE49-F238E27FC236}">
                <a16:creationId xmlns:a16="http://schemas.microsoft.com/office/drawing/2014/main" id="{CCDF65AC-6A06-4944-86DC-AAD4ECB7800D}"/>
              </a:ext>
            </a:extLst>
          </p:cNvPr>
          <p:cNvSpPr txBox="1"/>
          <p:nvPr/>
        </p:nvSpPr>
        <p:spPr>
          <a:xfrm>
            <a:off x="8346578" y="2894885"/>
            <a:ext cx="89960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Solution</a:t>
            </a:r>
          </a:p>
        </p:txBody>
      </p:sp>
      <p:cxnSp>
        <p:nvCxnSpPr>
          <p:cNvPr id="19" name="Straight Connector 18">
            <a:extLst>
              <a:ext uri="{FF2B5EF4-FFF2-40B4-BE49-F238E27FC236}">
                <a16:creationId xmlns:a16="http://schemas.microsoft.com/office/drawing/2014/main" id="{840D3352-50A5-41B1-9DC8-8AD8F66076DA}"/>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343B483-A81F-4DB3-A531-57A2269818EE}"/>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C238806-FF6E-4EBA-A64E-F77C15980AA3}"/>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2" name="Oval 21">
            <a:extLst>
              <a:ext uri="{FF2B5EF4-FFF2-40B4-BE49-F238E27FC236}">
                <a16:creationId xmlns:a16="http://schemas.microsoft.com/office/drawing/2014/main" id="{5578D30C-E238-4A43-B0DC-1A51FA45D457}"/>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Oval 22">
            <a:extLst>
              <a:ext uri="{FF2B5EF4-FFF2-40B4-BE49-F238E27FC236}">
                <a16:creationId xmlns:a16="http://schemas.microsoft.com/office/drawing/2014/main" id="{D6C86F2A-602C-4612-8807-568B38ED708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TextBox 34">
            <a:extLst>
              <a:ext uri="{FF2B5EF4-FFF2-40B4-BE49-F238E27FC236}">
                <a16:creationId xmlns:a16="http://schemas.microsoft.com/office/drawing/2014/main" id="{517CEA84-062B-4EB6-BDB1-9AC21D0431A7}"/>
              </a:ext>
            </a:extLst>
          </p:cNvPr>
          <p:cNvSpPr txBox="1"/>
          <p:nvPr/>
        </p:nvSpPr>
        <p:spPr>
          <a:xfrm>
            <a:off x="7628848" y="3782584"/>
            <a:ext cx="869149"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Deliver</a:t>
            </a:r>
          </a:p>
        </p:txBody>
      </p:sp>
      <p:sp>
        <p:nvSpPr>
          <p:cNvPr id="25" name="TextBox 38">
            <a:extLst>
              <a:ext uri="{FF2B5EF4-FFF2-40B4-BE49-F238E27FC236}">
                <a16:creationId xmlns:a16="http://schemas.microsoft.com/office/drawing/2014/main" id="{B4B9D156-3848-42D8-A6E2-F3BBC0F23A0A}"/>
              </a:ext>
            </a:extLst>
          </p:cNvPr>
          <p:cNvSpPr txBox="1"/>
          <p:nvPr/>
        </p:nvSpPr>
        <p:spPr>
          <a:xfrm>
            <a:off x="6329281" y="3780572"/>
            <a:ext cx="981359"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Develop</a:t>
            </a:r>
          </a:p>
        </p:txBody>
      </p:sp>
      <p:sp>
        <p:nvSpPr>
          <p:cNvPr id="26" name="TextBox 29">
            <a:extLst>
              <a:ext uri="{FF2B5EF4-FFF2-40B4-BE49-F238E27FC236}">
                <a16:creationId xmlns:a16="http://schemas.microsoft.com/office/drawing/2014/main" id="{56D9C54F-09E0-4AD5-8C38-F10D2DC03E72}"/>
              </a:ext>
            </a:extLst>
          </p:cNvPr>
          <p:cNvSpPr txBox="1"/>
          <p:nvPr/>
        </p:nvSpPr>
        <p:spPr>
          <a:xfrm>
            <a:off x="4724216" y="3776546"/>
            <a:ext cx="811441"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Define</a:t>
            </a:r>
          </a:p>
        </p:txBody>
      </p:sp>
      <p:sp>
        <p:nvSpPr>
          <p:cNvPr id="27" name="TextBox 33">
            <a:extLst>
              <a:ext uri="{FF2B5EF4-FFF2-40B4-BE49-F238E27FC236}">
                <a16:creationId xmlns:a16="http://schemas.microsoft.com/office/drawing/2014/main" id="{07ECA44D-C831-4DA3-A11D-AB8AF9AAE8B7}"/>
              </a:ext>
            </a:extLst>
          </p:cNvPr>
          <p:cNvSpPr txBox="1"/>
          <p:nvPr/>
        </p:nvSpPr>
        <p:spPr>
          <a:xfrm>
            <a:off x="3363021" y="3778559"/>
            <a:ext cx="1050288"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Discover</a:t>
            </a:r>
          </a:p>
        </p:txBody>
      </p:sp>
    </p:spTree>
    <p:extLst>
      <p:ext uri="{BB962C8B-B14F-4D97-AF65-F5344CB8AC3E}">
        <p14:creationId xmlns:p14="http://schemas.microsoft.com/office/powerpoint/2010/main" val="4112530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Problem-centric vs solution-centric</a:t>
            </a:r>
            <a:endParaRPr lang="en-FI" dirty="0"/>
          </a:p>
        </p:txBody>
      </p:sp>
      <p:grpSp>
        <p:nvGrpSpPr>
          <p:cNvPr id="4" name="Group 3">
            <a:extLst>
              <a:ext uri="{FF2B5EF4-FFF2-40B4-BE49-F238E27FC236}">
                <a16:creationId xmlns:a16="http://schemas.microsoft.com/office/drawing/2014/main" id="{5DF0648C-7627-4CA2-84FD-C5F1B73921DB}"/>
              </a:ext>
            </a:extLst>
          </p:cNvPr>
          <p:cNvGrpSpPr/>
          <p:nvPr/>
        </p:nvGrpSpPr>
        <p:grpSpPr>
          <a:xfrm>
            <a:off x="8086752" y="1743532"/>
            <a:ext cx="2846396" cy="1280492"/>
            <a:chOff x="2924447" y="2700316"/>
            <a:chExt cx="6094639" cy="2554281"/>
          </a:xfrm>
        </p:grpSpPr>
        <p:grpSp>
          <p:nvGrpSpPr>
            <p:cNvPr id="3" name="Group 2">
              <a:extLst>
                <a:ext uri="{FF2B5EF4-FFF2-40B4-BE49-F238E27FC236}">
                  <a16:creationId xmlns:a16="http://schemas.microsoft.com/office/drawing/2014/main" id="{B49499CD-2565-4699-961D-9B8BF18DE254}"/>
                </a:ext>
              </a:extLst>
            </p:cNvPr>
            <p:cNvGrpSpPr/>
            <p:nvPr/>
          </p:nvGrpSpPr>
          <p:grpSpPr>
            <a:xfrm>
              <a:off x="2924447" y="2700316"/>
              <a:ext cx="5954511" cy="2554281"/>
              <a:chOff x="2924447" y="2700316"/>
              <a:chExt cx="5954511" cy="2554281"/>
            </a:xfrm>
          </p:grpSpPr>
          <p:sp>
            <p:nvSpPr>
              <p:cNvPr id="7" name="Isosceles Triangle 6">
                <a:extLst>
                  <a:ext uri="{FF2B5EF4-FFF2-40B4-BE49-F238E27FC236}">
                    <a16:creationId xmlns:a16="http://schemas.microsoft.com/office/drawing/2014/main" id="{8EE028EC-CFF5-41BA-8A03-FDB568F60CB5}"/>
                  </a:ext>
                </a:extLst>
              </p:cNvPr>
              <p:cNvSpPr/>
              <p:nvPr/>
            </p:nvSpPr>
            <p:spPr>
              <a:xfrm rot="16200000">
                <a:off x="2554677" y="3251688"/>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Isosceles Triangle 7">
                <a:extLst>
                  <a:ext uri="{FF2B5EF4-FFF2-40B4-BE49-F238E27FC236}">
                    <a16:creationId xmlns:a16="http://schemas.microsoft.com/office/drawing/2014/main" id="{03DB511E-0020-49AE-B2F9-8BF7B08CE7B6}"/>
                  </a:ext>
                </a:extLst>
              </p:cNvPr>
              <p:cNvSpPr/>
              <p:nvPr/>
            </p:nvSpPr>
            <p:spPr>
              <a:xfrm rot="5400000">
                <a:off x="4006499" y="3262066"/>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Flowchart: Decision 8">
                <a:extLst>
                  <a:ext uri="{FF2B5EF4-FFF2-40B4-BE49-F238E27FC236}">
                    <a16:creationId xmlns:a16="http://schemas.microsoft.com/office/drawing/2014/main" id="{5E3A0204-8E00-4770-B566-D15E8507FE00}"/>
                  </a:ext>
                </a:extLst>
              </p:cNvPr>
              <p:cNvSpPr/>
              <p:nvPr/>
            </p:nvSpPr>
            <p:spPr>
              <a:xfrm>
                <a:off x="3096447" y="2700316"/>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Isosceles Triangle 9">
                <a:extLst>
                  <a:ext uri="{FF2B5EF4-FFF2-40B4-BE49-F238E27FC236}">
                    <a16:creationId xmlns:a16="http://schemas.microsoft.com/office/drawing/2014/main" id="{697D356D-D0A5-4759-A17E-FD5F87C6D54B}"/>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Isosceles Triangle 10">
                <a:extLst>
                  <a:ext uri="{FF2B5EF4-FFF2-40B4-BE49-F238E27FC236}">
                    <a16:creationId xmlns:a16="http://schemas.microsoft.com/office/drawing/2014/main" id="{30EB78F7-CD22-4AFF-900A-F44904B89DE9}"/>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Flowchart: Decision 11">
                <a:extLst>
                  <a:ext uri="{FF2B5EF4-FFF2-40B4-BE49-F238E27FC236}">
                    <a16:creationId xmlns:a16="http://schemas.microsoft.com/office/drawing/2014/main" id="{A0072E0A-DA71-4593-BC67-526D7DDF52FD}"/>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22">
                <a:extLst>
                  <a:ext uri="{FF2B5EF4-FFF2-40B4-BE49-F238E27FC236}">
                    <a16:creationId xmlns:a16="http://schemas.microsoft.com/office/drawing/2014/main" id="{C2A3DE25-5053-4791-8BE1-A07C457B6DCE}"/>
                  </a:ext>
                </a:extLst>
              </p:cNvPr>
              <p:cNvSpPr txBox="1"/>
              <p:nvPr/>
            </p:nvSpPr>
            <p:spPr>
              <a:xfrm>
                <a:off x="5694487" y="2889256"/>
                <a:ext cx="56297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Plan</a:t>
                </a:r>
              </a:p>
            </p:txBody>
          </p:sp>
          <p:cxnSp>
            <p:nvCxnSpPr>
              <p:cNvPr id="19" name="Straight Connector 18">
                <a:extLst>
                  <a:ext uri="{FF2B5EF4-FFF2-40B4-BE49-F238E27FC236}">
                    <a16:creationId xmlns:a16="http://schemas.microsoft.com/office/drawing/2014/main" id="{840D3352-50A5-41B1-9DC8-8AD8F66076DA}"/>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343B483-A81F-4DB3-A531-57A2269818EE}"/>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C238806-FF6E-4EBA-A64E-F77C15980AA3}"/>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2" name="Oval 21">
                <a:extLst>
                  <a:ext uri="{FF2B5EF4-FFF2-40B4-BE49-F238E27FC236}">
                    <a16:creationId xmlns:a16="http://schemas.microsoft.com/office/drawing/2014/main" id="{5578D30C-E238-4A43-B0DC-1A51FA45D457}"/>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Oval 22">
              <a:extLst>
                <a:ext uri="{FF2B5EF4-FFF2-40B4-BE49-F238E27FC236}">
                  <a16:creationId xmlns:a16="http://schemas.microsoft.com/office/drawing/2014/main" id="{D6C86F2A-602C-4612-8807-568B38ED708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EC0185BB-EDF0-4A0D-AB99-B9091E298519}"/>
              </a:ext>
            </a:extLst>
          </p:cNvPr>
          <p:cNvGrpSpPr/>
          <p:nvPr/>
        </p:nvGrpSpPr>
        <p:grpSpPr>
          <a:xfrm>
            <a:off x="8118326" y="4157183"/>
            <a:ext cx="2779412" cy="1260598"/>
            <a:chOff x="2924447" y="2679399"/>
            <a:chExt cx="6094639" cy="2575198"/>
          </a:xfrm>
        </p:grpSpPr>
        <p:grpSp>
          <p:nvGrpSpPr>
            <p:cNvPr id="29" name="Group 28">
              <a:extLst>
                <a:ext uri="{FF2B5EF4-FFF2-40B4-BE49-F238E27FC236}">
                  <a16:creationId xmlns:a16="http://schemas.microsoft.com/office/drawing/2014/main" id="{E8ADD518-0F9C-47FA-9D2F-28B43F2BFE79}"/>
                </a:ext>
              </a:extLst>
            </p:cNvPr>
            <p:cNvGrpSpPr/>
            <p:nvPr/>
          </p:nvGrpSpPr>
          <p:grpSpPr>
            <a:xfrm>
              <a:off x="2924447" y="2679399"/>
              <a:ext cx="5954511" cy="2575198"/>
              <a:chOff x="2924447" y="2679399"/>
              <a:chExt cx="5954511" cy="2575198"/>
            </a:xfrm>
          </p:grpSpPr>
          <p:sp>
            <p:nvSpPr>
              <p:cNvPr id="31" name="Isosceles Triangle 30">
                <a:extLst>
                  <a:ext uri="{FF2B5EF4-FFF2-40B4-BE49-F238E27FC236}">
                    <a16:creationId xmlns:a16="http://schemas.microsoft.com/office/drawing/2014/main" id="{F48EFF11-CEB4-4431-96DC-4935BCA88E69}"/>
                  </a:ext>
                </a:extLst>
              </p:cNvPr>
              <p:cNvSpPr/>
              <p:nvPr/>
            </p:nvSpPr>
            <p:spPr>
              <a:xfrm rot="16200000">
                <a:off x="2554677" y="3251688"/>
                <a:ext cx="2514600" cy="1441159"/>
              </a:xfrm>
              <a:prstGeom prst="triangl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Isosceles Triangle 31">
                <a:extLst>
                  <a:ext uri="{FF2B5EF4-FFF2-40B4-BE49-F238E27FC236}">
                    <a16:creationId xmlns:a16="http://schemas.microsoft.com/office/drawing/2014/main" id="{B8E6A034-1EBD-4543-97E2-F982B58B689E}"/>
                  </a:ext>
                </a:extLst>
              </p:cNvPr>
              <p:cNvSpPr/>
              <p:nvPr/>
            </p:nvSpPr>
            <p:spPr>
              <a:xfrm rot="5400000">
                <a:off x="4006499" y="3262066"/>
                <a:ext cx="2514600" cy="1441159"/>
              </a:xfrm>
              <a:prstGeom prst="triangl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3" name="Flowchart: Decision 32">
                <a:extLst>
                  <a:ext uri="{FF2B5EF4-FFF2-40B4-BE49-F238E27FC236}">
                    <a16:creationId xmlns:a16="http://schemas.microsoft.com/office/drawing/2014/main" id="{AE53DFB5-B91A-46AF-989D-56DE38AB0FBC}"/>
                  </a:ext>
                </a:extLst>
              </p:cNvPr>
              <p:cNvSpPr/>
              <p:nvPr/>
            </p:nvSpPr>
            <p:spPr>
              <a:xfrm>
                <a:off x="3120478" y="267939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4" name="Isosceles Triangle 33">
                <a:extLst>
                  <a:ext uri="{FF2B5EF4-FFF2-40B4-BE49-F238E27FC236}">
                    <a16:creationId xmlns:a16="http://schemas.microsoft.com/office/drawing/2014/main" id="{C72C80D2-13EC-4D9B-8060-71D623839C01}"/>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5" name="Isosceles Triangle 34">
                <a:extLst>
                  <a:ext uri="{FF2B5EF4-FFF2-40B4-BE49-F238E27FC236}">
                    <a16:creationId xmlns:a16="http://schemas.microsoft.com/office/drawing/2014/main" id="{1ACF2504-AC59-4707-8784-0182CACA5D56}"/>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6" name="Flowchart: Decision 35">
                <a:extLst>
                  <a:ext uri="{FF2B5EF4-FFF2-40B4-BE49-F238E27FC236}">
                    <a16:creationId xmlns:a16="http://schemas.microsoft.com/office/drawing/2014/main" id="{17B1037C-45FA-4159-B09E-002931742848}"/>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38" name="Straight Connector 37">
                <a:extLst>
                  <a:ext uri="{FF2B5EF4-FFF2-40B4-BE49-F238E27FC236}">
                    <a16:creationId xmlns:a16="http://schemas.microsoft.com/office/drawing/2014/main" id="{A9EB563C-0288-4C70-A7E3-32858FACFA66}"/>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CBD13ED-555C-4CF7-98C6-DD3406C8F694}"/>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234AEB21-6E6E-487D-9495-93488BECB7C9}"/>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1" name="Oval 40">
                <a:extLst>
                  <a:ext uri="{FF2B5EF4-FFF2-40B4-BE49-F238E27FC236}">
                    <a16:creationId xmlns:a16="http://schemas.microsoft.com/office/drawing/2014/main" id="{887A098E-A0AD-47EF-AAF6-740C58E421EA}"/>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Oval 29">
              <a:extLst>
                <a:ext uri="{FF2B5EF4-FFF2-40B4-BE49-F238E27FC236}">
                  <a16:creationId xmlns:a16="http://schemas.microsoft.com/office/drawing/2014/main" id="{9CDFA56B-A527-4C2B-BD24-C6B1E76869D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5" name="Rectangle 4">
            <a:extLst>
              <a:ext uri="{FF2B5EF4-FFF2-40B4-BE49-F238E27FC236}">
                <a16:creationId xmlns:a16="http://schemas.microsoft.com/office/drawing/2014/main" id="{F0C8703A-7BA6-4BBB-96E5-E58E1E31A50C}"/>
              </a:ext>
            </a:extLst>
          </p:cNvPr>
          <p:cNvSpPr/>
          <p:nvPr/>
        </p:nvSpPr>
        <p:spPr>
          <a:xfrm>
            <a:off x="697006" y="1888788"/>
            <a:ext cx="6096000" cy="3416320"/>
          </a:xfrm>
          <a:prstGeom prst="rect">
            <a:avLst/>
          </a:prstGeom>
        </p:spPr>
        <p:txBody>
          <a:bodyPr>
            <a:spAutoFit/>
          </a:bodyPr>
          <a:lstStyle/>
          <a:p>
            <a:pPr marL="285750" indent="-285750" algn="just">
              <a:buFont typeface="Arial" panose="020B0604020202020204" pitchFamily="34" charset="0"/>
              <a:buChar char="•"/>
            </a:pPr>
            <a:r>
              <a:rPr lang="en-US" dirty="0"/>
              <a:t>A </a:t>
            </a:r>
            <a:r>
              <a:rPr lang="en-US" b="1" dirty="0"/>
              <a:t>problem-centric</a:t>
            </a:r>
            <a:r>
              <a:rPr lang="en-US" dirty="0"/>
              <a:t> idea challenge goes through both sections of the double diamond and thus focuses first on defining a “problem” in a priority area and then finding solutions to that problem.</a:t>
            </a:r>
          </a:p>
          <a:p>
            <a:pPr marL="285750" indent="-285750" algn="just">
              <a:buFont typeface="Arial" panose="020B0604020202020204" pitchFamily="34" charset="0"/>
              <a:buChar char="•"/>
            </a:pPr>
            <a:endParaRPr lang="en-US" dirty="0"/>
          </a:p>
          <a:p>
            <a:pPr algn="just"/>
            <a:endParaRPr lang="en-US" dirty="0"/>
          </a:p>
          <a:p>
            <a:pPr marL="285750" indent="-285750" algn="just">
              <a:buFont typeface="Arial" panose="020B0604020202020204" pitchFamily="34" charset="0"/>
              <a:buChar char="•"/>
            </a:pPr>
            <a:r>
              <a:rPr lang="en-US" dirty="0"/>
              <a:t>If the problem is already clear or you otherwise need creative alternate solutions in various areas, it isn’t necessary to go through the entire double diamond. In this situation, the solution section will suffice. This is called a </a:t>
            </a:r>
            <a:r>
              <a:rPr lang="en-US" b="1" dirty="0"/>
              <a:t>solution-centric</a:t>
            </a:r>
            <a:r>
              <a:rPr lang="en-US" dirty="0"/>
              <a:t> idea challenge.</a:t>
            </a:r>
          </a:p>
        </p:txBody>
      </p:sp>
      <p:sp>
        <p:nvSpPr>
          <p:cNvPr id="6" name="Rectangle 5">
            <a:extLst>
              <a:ext uri="{FF2B5EF4-FFF2-40B4-BE49-F238E27FC236}">
                <a16:creationId xmlns:a16="http://schemas.microsoft.com/office/drawing/2014/main" id="{35591A3C-D845-4AE1-9FD1-2405260B10CC}"/>
              </a:ext>
            </a:extLst>
          </p:cNvPr>
          <p:cNvSpPr/>
          <p:nvPr/>
        </p:nvSpPr>
        <p:spPr>
          <a:xfrm>
            <a:off x="8721246" y="3124296"/>
            <a:ext cx="1630575" cy="307777"/>
          </a:xfrm>
          <a:prstGeom prst="rect">
            <a:avLst/>
          </a:prstGeom>
        </p:spPr>
        <p:txBody>
          <a:bodyPr wrap="none">
            <a:spAutoFit/>
          </a:bodyPr>
          <a:lstStyle/>
          <a:p>
            <a:r>
              <a:rPr lang="en-US" sz="1400" b="1" dirty="0">
                <a:solidFill>
                  <a:schemeClr val="tx2"/>
                </a:solidFill>
              </a:rPr>
              <a:t>Problem-centric</a:t>
            </a:r>
            <a:endParaRPr lang="en-FI" sz="1400" dirty="0"/>
          </a:p>
        </p:txBody>
      </p:sp>
      <p:sp>
        <p:nvSpPr>
          <p:cNvPr id="42" name="Rectangle 41">
            <a:extLst>
              <a:ext uri="{FF2B5EF4-FFF2-40B4-BE49-F238E27FC236}">
                <a16:creationId xmlns:a16="http://schemas.microsoft.com/office/drawing/2014/main" id="{56B49FD3-9766-4012-B227-BC9BC3D11D8E}"/>
              </a:ext>
            </a:extLst>
          </p:cNvPr>
          <p:cNvSpPr/>
          <p:nvPr/>
        </p:nvSpPr>
        <p:spPr>
          <a:xfrm>
            <a:off x="8721246" y="5529774"/>
            <a:ext cx="1620957" cy="307777"/>
          </a:xfrm>
          <a:prstGeom prst="rect">
            <a:avLst/>
          </a:prstGeom>
        </p:spPr>
        <p:txBody>
          <a:bodyPr wrap="none">
            <a:spAutoFit/>
          </a:bodyPr>
          <a:lstStyle/>
          <a:p>
            <a:r>
              <a:rPr lang="en-US" sz="1400" b="1" dirty="0">
                <a:solidFill>
                  <a:schemeClr val="tx2"/>
                </a:solidFill>
              </a:rPr>
              <a:t>Solution-centric</a:t>
            </a:r>
            <a:endParaRPr lang="en-FI" sz="1400" dirty="0"/>
          </a:p>
        </p:txBody>
      </p:sp>
    </p:spTree>
    <p:extLst>
      <p:ext uri="{BB962C8B-B14F-4D97-AF65-F5344CB8AC3E}">
        <p14:creationId xmlns:p14="http://schemas.microsoft.com/office/powerpoint/2010/main" val="251286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CB5F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lnSpcReduction="10000"/>
          </a:bodyPr>
          <a:lstStyle/>
          <a:p>
            <a:r>
              <a:rPr lang="en-US" dirty="0"/>
              <a:t>Problem-centric </a:t>
            </a:r>
          </a:p>
          <a:p>
            <a:r>
              <a:rPr lang="en-US" dirty="0"/>
              <a:t>Idea Challenge</a:t>
            </a:r>
          </a:p>
        </p:txBody>
      </p:sp>
    </p:spTree>
    <p:extLst>
      <p:ext uri="{BB962C8B-B14F-4D97-AF65-F5344CB8AC3E}">
        <p14:creationId xmlns:p14="http://schemas.microsoft.com/office/powerpoint/2010/main" val="4067441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43DEFF9F-98CC-4FE7-96D6-10C5553AAD6F}"/>
              </a:ext>
            </a:extLst>
          </p:cNvPr>
          <p:cNvSpPr/>
          <p:nvPr/>
        </p:nvSpPr>
        <p:spPr>
          <a:xfrm>
            <a:off x="6705993" y="5038421"/>
            <a:ext cx="1645920" cy="164592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97006" y="269301"/>
            <a:ext cx="10797988" cy="1325563"/>
          </a:xfrm>
        </p:spPr>
        <p:txBody>
          <a:bodyPr/>
          <a:lstStyle/>
          <a:p>
            <a:r>
              <a:rPr lang="fi-FI" dirty="0"/>
              <a:t>Problem-centric idea challenge process</a:t>
            </a:r>
            <a:endParaRPr lang="en-FI" dirty="0"/>
          </a:p>
        </p:txBody>
      </p:sp>
      <p:sp>
        <p:nvSpPr>
          <p:cNvPr id="37" name="Isosceles Triangle 36">
            <a:extLst>
              <a:ext uri="{FF2B5EF4-FFF2-40B4-BE49-F238E27FC236}">
                <a16:creationId xmlns:a16="http://schemas.microsoft.com/office/drawing/2014/main" id="{09D73E0A-F3DC-4FAC-A8D2-83A34648F500}"/>
              </a:ext>
            </a:extLst>
          </p:cNvPr>
          <p:cNvSpPr/>
          <p:nvPr/>
        </p:nvSpPr>
        <p:spPr>
          <a:xfrm rot="5400000">
            <a:off x="8416283" y="1890310"/>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2DBE781-AE02-4ABF-8011-488D63FC98F5}"/>
              </a:ext>
            </a:extLst>
          </p:cNvPr>
          <p:cNvSpPr/>
          <p:nvPr/>
        </p:nvSpPr>
        <p:spPr>
          <a:xfrm>
            <a:off x="6317516" y="1581599"/>
            <a:ext cx="2392471"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3C735A3-6981-426D-AEB2-1499FB6588C4}"/>
              </a:ext>
            </a:extLst>
          </p:cNvPr>
          <p:cNvSpPr/>
          <p:nvPr/>
        </p:nvSpPr>
        <p:spPr>
          <a:xfrm>
            <a:off x="699123" y="1604275"/>
            <a:ext cx="2272146"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15CAE39-D311-48F6-91F1-7C2A3A507300}"/>
              </a:ext>
            </a:extLst>
          </p:cNvPr>
          <p:cNvSpPr/>
          <p:nvPr/>
        </p:nvSpPr>
        <p:spPr>
          <a:xfrm>
            <a:off x="9186876" y="1579418"/>
            <a:ext cx="2272146" cy="914400"/>
          </a:xfrm>
          <a:prstGeom prst="rect">
            <a:avLst/>
          </a:prstGeom>
          <a:solidFill>
            <a:schemeClr val="tx1">
              <a:lumMod val="50000"/>
              <a:lumOff val="5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E9E31543-6B14-472C-B140-E88E4B59702D}"/>
              </a:ext>
            </a:extLst>
          </p:cNvPr>
          <p:cNvSpPr txBox="1"/>
          <p:nvPr/>
        </p:nvSpPr>
        <p:spPr>
          <a:xfrm>
            <a:off x="940111" y="1766454"/>
            <a:ext cx="1887055" cy="584775"/>
          </a:xfrm>
          <a:prstGeom prst="rect">
            <a:avLst/>
          </a:prstGeom>
          <a:noFill/>
          <a:ln>
            <a:solidFill>
              <a:schemeClr val="tx1">
                <a:lumMod val="50000"/>
                <a:lumOff val="50000"/>
              </a:schemeClr>
            </a:solidFill>
          </a:ln>
        </p:spPr>
        <p:txBody>
          <a:bodyPr wrap="none" rtlCol="0">
            <a:spAutoFit/>
          </a:bodyPr>
          <a:lstStyle/>
          <a:p>
            <a:pPr algn="ctr"/>
            <a:r>
              <a:rPr lang="en-US" sz="1600" b="1" dirty="0">
                <a:solidFill>
                  <a:schemeClr val="bg1"/>
                </a:solidFill>
                <a:latin typeface="+mj-lt"/>
              </a:rPr>
              <a:t>1. Charting your </a:t>
            </a:r>
          </a:p>
          <a:p>
            <a:pPr algn="ctr"/>
            <a:r>
              <a:rPr lang="en-US" sz="1600" b="1" dirty="0">
                <a:solidFill>
                  <a:schemeClr val="bg1"/>
                </a:solidFill>
                <a:latin typeface="+mj-lt"/>
              </a:rPr>
              <a:t>goals</a:t>
            </a:r>
          </a:p>
        </p:txBody>
      </p:sp>
      <p:sp>
        <p:nvSpPr>
          <p:cNvPr id="47" name="TextBox 46">
            <a:extLst>
              <a:ext uri="{FF2B5EF4-FFF2-40B4-BE49-F238E27FC236}">
                <a16:creationId xmlns:a16="http://schemas.microsoft.com/office/drawing/2014/main" id="{88531803-EFF7-443F-8DD0-5FF1BAF98CDA}"/>
              </a:ext>
            </a:extLst>
          </p:cNvPr>
          <p:cNvSpPr txBox="1"/>
          <p:nvPr/>
        </p:nvSpPr>
        <p:spPr>
          <a:xfrm>
            <a:off x="9248815" y="1757380"/>
            <a:ext cx="2185214" cy="584775"/>
          </a:xfrm>
          <a:prstGeom prst="rect">
            <a:avLst/>
          </a:prstGeom>
          <a:noFill/>
        </p:spPr>
        <p:txBody>
          <a:bodyPr wrap="square" rtlCol="0">
            <a:spAutoFit/>
          </a:bodyPr>
          <a:lstStyle/>
          <a:p>
            <a:pPr algn="ctr"/>
            <a:r>
              <a:rPr lang="en-US" sz="1600" b="1" dirty="0">
                <a:solidFill>
                  <a:schemeClr val="bg1"/>
                </a:solidFill>
                <a:latin typeface="+mj-lt"/>
              </a:rPr>
              <a:t>4. Wrap-up and reflection</a:t>
            </a:r>
          </a:p>
        </p:txBody>
      </p:sp>
      <p:sp>
        <p:nvSpPr>
          <p:cNvPr id="48" name="Oval 47">
            <a:extLst>
              <a:ext uri="{FF2B5EF4-FFF2-40B4-BE49-F238E27FC236}">
                <a16:creationId xmlns:a16="http://schemas.microsoft.com/office/drawing/2014/main" id="{C2919181-9AE0-4D8C-B2B7-00841CCF5C2C}"/>
              </a:ext>
            </a:extLst>
          </p:cNvPr>
          <p:cNvSpPr/>
          <p:nvPr/>
        </p:nvSpPr>
        <p:spPr>
          <a:xfrm>
            <a:off x="728883" y="3097876"/>
            <a:ext cx="2194560" cy="219456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9E00721-4882-4934-AF08-EAE5115B0987}"/>
              </a:ext>
            </a:extLst>
          </p:cNvPr>
          <p:cNvSpPr/>
          <p:nvPr/>
        </p:nvSpPr>
        <p:spPr>
          <a:xfrm>
            <a:off x="6708374" y="3097876"/>
            <a:ext cx="1645920" cy="164592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9CF1559F-2FEE-46E2-98D7-3A8A8714ED60}"/>
              </a:ext>
            </a:extLst>
          </p:cNvPr>
          <p:cNvSpPr txBox="1"/>
          <p:nvPr/>
        </p:nvSpPr>
        <p:spPr>
          <a:xfrm>
            <a:off x="882988" y="3670862"/>
            <a:ext cx="1829517" cy="1077218"/>
          </a:xfrm>
          <a:prstGeom prst="rect">
            <a:avLst/>
          </a:prstGeom>
          <a:noFill/>
        </p:spPr>
        <p:txBody>
          <a:bodyPr wrap="square" rtlCol="0">
            <a:spAutoFit/>
          </a:bodyPr>
          <a:lstStyle/>
          <a:p>
            <a:pPr algn="ctr"/>
            <a:r>
              <a:rPr lang="en-US" sz="1600" dirty="0">
                <a:solidFill>
                  <a:schemeClr val="bg1"/>
                </a:solidFill>
                <a:latin typeface="+mj-lt"/>
              </a:rPr>
              <a:t>Pick a topic that is of significant importance to your company</a:t>
            </a:r>
          </a:p>
        </p:txBody>
      </p:sp>
      <p:sp>
        <p:nvSpPr>
          <p:cNvPr id="51" name="Oval 50">
            <a:extLst>
              <a:ext uri="{FF2B5EF4-FFF2-40B4-BE49-F238E27FC236}">
                <a16:creationId xmlns:a16="http://schemas.microsoft.com/office/drawing/2014/main" id="{1E2824F6-8667-47E0-9E13-2F8401C4DCC8}"/>
              </a:ext>
            </a:extLst>
          </p:cNvPr>
          <p:cNvSpPr/>
          <p:nvPr/>
        </p:nvSpPr>
        <p:spPr>
          <a:xfrm>
            <a:off x="3637677"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A7A465-EDA3-4504-98B1-C10AB3FE667D}"/>
              </a:ext>
            </a:extLst>
          </p:cNvPr>
          <p:cNvSpPr/>
          <p:nvPr/>
        </p:nvSpPr>
        <p:spPr>
          <a:xfrm>
            <a:off x="9173022" y="3097876"/>
            <a:ext cx="2286000" cy="2286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82E518C3-093C-40A9-92BE-A99FE7FE3E4F}"/>
              </a:ext>
            </a:extLst>
          </p:cNvPr>
          <p:cNvSpPr txBox="1"/>
          <p:nvPr/>
        </p:nvSpPr>
        <p:spPr>
          <a:xfrm>
            <a:off x="3914751" y="3654172"/>
            <a:ext cx="1642868" cy="1077218"/>
          </a:xfrm>
          <a:prstGeom prst="rect">
            <a:avLst/>
          </a:prstGeom>
          <a:noFill/>
        </p:spPr>
        <p:txBody>
          <a:bodyPr wrap="square" rtlCol="0">
            <a:spAutoFit/>
          </a:bodyPr>
          <a:lstStyle/>
          <a:p>
            <a:pPr algn="ctr"/>
            <a:r>
              <a:rPr lang="en-US" sz="1600" dirty="0">
                <a:solidFill>
                  <a:schemeClr val="bg1"/>
                </a:solidFill>
                <a:latin typeface="+mj-lt"/>
              </a:rPr>
              <a:t>Choose people with whom you can best reach your goals</a:t>
            </a:r>
          </a:p>
        </p:txBody>
      </p:sp>
      <p:sp>
        <p:nvSpPr>
          <p:cNvPr id="54" name="TextBox 53">
            <a:extLst>
              <a:ext uri="{FF2B5EF4-FFF2-40B4-BE49-F238E27FC236}">
                <a16:creationId xmlns:a16="http://schemas.microsoft.com/office/drawing/2014/main" id="{B2358AEE-BECA-4444-8529-18554CBAA61B}"/>
              </a:ext>
            </a:extLst>
          </p:cNvPr>
          <p:cNvSpPr txBox="1"/>
          <p:nvPr/>
        </p:nvSpPr>
        <p:spPr>
          <a:xfrm>
            <a:off x="6897337" y="3532989"/>
            <a:ext cx="1303251" cy="707886"/>
          </a:xfrm>
          <a:prstGeom prst="rect">
            <a:avLst/>
          </a:prstGeom>
          <a:noFill/>
        </p:spPr>
        <p:txBody>
          <a:bodyPr wrap="square" rtlCol="0">
            <a:spAutoFit/>
          </a:bodyPr>
          <a:lstStyle/>
          <a:p>
            <a:pPr algn="ctr"/>
            <a:r>
              <a:rPr lang="en-US" sz="2000" dirty="0">
                <a:solidFill>
                  <a:schemeClr val="bg1"/>
                </a:solidFill>
                <a:latin typeface="+mj-lt"/>
              </a:rPr>
              <a:t>Problem phase</a:t>
            </a:r>
          </a:p>
        </p:txBody>
      </p:sp>
      <p:sp>
        <p:nvSpPr>
          <p:cNvPr id="55" name="TextBox 54">
            <a:extLst>
              <a:ext uri="{FF2B5EF4-FFF2-40B4-BE49-F238E27FC236}">
                <a16:creationId xmlns:a16="http://schemas.microsoft.com/office/drawing/2014/main" id="{1C466196-FC16-4DFA-83AF-683CD7C19A63}"/>
              </a:ext>
            </a:extLst>
          </p:cNvPr>
          <p:cNvSpPr txBox="1"/>
          <p:nvPr/>
        </p:nvSpPr>
        <p:spPr>
          <a:xfrm>
            <a:off x="6897337" y="550743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56" name="TextBox 55">
            <a:extLst>
              <a:ext uri="{FF2B5EF4-FFF2-40B4-BE49-F238E27FC236}">
                <a16:creationId xmlns:a16="http://schemas.microsoft.com/office/drawing/2014/main" id="{63DF29EB-0C48-4F9A-85DC-E3C7909AE9DF}"/>
              </a:ext>
            </a:extLst>
          </p:cNvPr>
          <p:cNvSpPr txBox="1"/>
          <p:nvPr/>
        </p:nvSpPr>
        <p:spPr>
          <a:xfrm>
            <a:off x="9418706" y="3579155"/>
            <a:ext cx="1794632" cy="1323439"/>
          </a:xfrm>
          <a:prstGeom prst="rect">
            <a:avLst/>
          </a:prstGeom>
          <a:noFill/>
        </p:spPr>
        <p:txBody>
          <a:bodyPr wrap="square" rtlCol="0">
            <a:spAutoFit/>
          </a:bodyPr>
          <a:lstStyle/>
          <a:p>
            <a:pPr algn="ctr"/>
            <a:r>
              <a:rPr lang="en-US" sz="1600" dirty="0">
                <a:solidFill>
                  <a:schemeClr val="bg1"/>
                </a:solidFill>
                <a:latin typeface="+mj-lt"/>
              </a:rPr>
              <a:t>Wrap up the campaign and reflect on the process as a whole</a:t>
            </a:r>
          </a:p>
        </p:txBody>
      </p:sp>
      <p:sp>
        <p:nvSpPr>
          <p:cNvPr id="57" name="Oval 56">
            <a:extLst>
              <a:ext uri="{FF2B5EF4-FFF2-40B4-BE49-F238E27FC236}">
                <a16:creationId xmlns:a16="http://schemas.microsoft.com/office/drawing/2014/main" id="{14D350A6-113D-4EDE-8036-403D3831A7A6}"/>
              </a:ext>
            </a:extLst>
          </p:cNvPr>
          <p:cNvSpPr/>
          <p:nvPr/>
        </p:nvSpPr>
        <p:spPr>
          <a:xfrm>
            <a:off x="1789474" y="276801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1E6D3E2-1E41-4A2D-9C57-19D49AF34F16}"/>
              </a:ext>
            </a:extLst>
          </p:cNvPr>
          <p:cNvSpPr/>
          <p:nvPr/>
        </p:nvSpPr>
        <p:spPr>
          <a:xfrm>
            <a:off x="4705317" y="276287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0C5EFF6-3030-4137-B97A-8EAB8CEE7C9D}"/>
              </a:ext>
            </a:extLst>
          </p:cNvPr>
          <p:cNvSpPr/>
          <p:nvPr/>
        </p:nvSpPr>
        <p:spPr>
          <a:xfrm>
            <a:off x="10295702" y="276411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a:extLst>
              <a:ext uri="{FF2B5EF4-FFF2-40B4-BE49-F238E27FC236}">
                <a16:creationId xmlns:a16="http://schemas.microsoft.com/office/drawing/2014/main" id="{676F65FA-5FC5-4043-AF72-428F93E76C60}"/>
              </a:ext>
            </a:extLst>
          </p:cNvPr>
          <p:cNvSpPr/>
          <p:nvPr/>
        </p:nvSpPr>
        <p:spPr>
          <a:xfrm rot="5400000">
            <a:off x="2684979" y="1914605"/>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D5DD9542-4C58-46E3-851E-6C55AB84F686}"/>
              </a:ext>
            </a:extLst>
          </p:cNvPr>
          <p:cNvSpPr/>
          <p:nvPr/>
        </p:nvSpPr>
        <p:spPr>
          <a:xfrm>
            <a:off x="5149546" y="196740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5A6AC14F-E457-401E-BECB-9860C6567B3C}"/>
              </a:ext>
            </a:extLst>
          </p:cNvPr>
          <p:cNvSpPr/>
          <p:nvPr/>
        </p:nvSpPr>
        <p:spPr>
          <a:xfrm>
            <a:off x="7496949" y="4859105"/>
            <a:ext cx="64008" cy="64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D272C33-07F8-4301-9904-7E91D9926A12}"/>
              </a:ext>
            </a:extLst>
          </p:cNvPr>
          <p:cNvSpPr txBox="1"/>
          <p:nvPr/>
        </p:nvSpPr>
        <p:spPr>
          <a:xfrm>
            <a:off x="3471496" y="1713452"/>
            <a:ext cx="2569066" cy="646331"/>
          </a:xfrm>
          <a:prstGeom prst="rect">
            <a:avLst/>
          </a:prstGeom>
          <a:noFill/>
        </p:spPr>
        <p:txBody>
          <a:bodyPr wrap="square" rtlCol="0">
            <a:spAutoFit/>
          </a:bodyPr>
          <a:lstStyle/>
          <a:p>
            <a:pPr algn="ctr"/>
            <a:r>
              <a:rPr lang="en-US" sz="1800" dirty="0">
                <a:solidFill>
                  <a:schemeClr val="bg1"/>
                </a:solidFill>
              </a:rPr>
              <a:t>2. Defining</a:t>
            </a:r>
            <a:r>
              <a:rPr lang="en-US" dirty="0">
                <a:solidFill>
                  <a:schemeClr val="bg1"/>
                </a:solidFill>
              </a:rPr>
              <a:t> </a:t>
            </a:r>
            <a:r>
              <a:rPr lang="en-US" dirty="0" err="1">
                <a:solidFill>
                  <a:schemeClr val="bg1"/>
                </a:solidFill>
              </a:rPr>
              <a:t>p</a:t>
            </a:r>
            <a:r>
              <a:rPr lang="en-US" sz="1800" dirty="0" err="1">
                <a:solidFill>
                  <a:schemeClr val="bg1"/>
                </a:solidFill>
              </a:rPr>
              <a:t>artici-pating</a:t>
            </a:r>
            <a:r>
              <a:rPr lang="en-US" sz="1800" dirty="0">
                <a:solidFill>
                  <a:schemeClr val="bg1"/>
                </a:solidFill>
              </a:rPr>
              <a:t> audience</a:t>
            </a:r>
          </a:p>
        </p:txBody>
      </p:sp>
      <p:sp>
        <p:nvSpPr>
          <p:cNvPr id="64" name="TextBox 63">
            <a:extLst>
              <a:ext uri="{FF2B5EF4-FFF2-40B4-BE49-F238E27FC236}">
                <a16:creationId xmlns:a16="http://schemas.microsoft.com/office/drawing/2014/main" id="{AB745862-87E9-4BED-A0E7-92A77EAF1E9E}"/>
              </a:ext>
            </a:extLst>
          </p:cNvPr>
          <p:cNvSpPr txBox="1"/>
          <p:nvPr/>
        </p:nvSpPr>
        <p:spPr>
          <a:xfrm>
            <a:off x="6300734" y="1759958"/>
            <a:ext cx="2520445" cy="584775"/>
          </a:xfrm>
          <a:prstGeom prst="rect">
            <a:avLst/>
          </a:prstGeom>
          <a:noFill/>
        </p:spPr>
        <p:txBody>
          <a:bodyPr wrap="square" rtlCol="0">
            <a:spAutoFit/>
          </a:bodyPr>
          <a:lstStyle/>
          <a:p>
            <a:pPr algn="ctr"/>
            <a:r>
              <a:rPr lang="en-US" sz="1600" b="1" dirty="0">
                <a:solidFill>
                  <a:schemeClr val="bg1"/>
                </a:solidFill>
                <a:latin typeface="+mj-lt"/>
              </a:rPr>
              <a:t>3. Concrete planning and executing</a:t>
            </a:r>
          </a:p>
        </p:txBody>
      </p:sp>
      <p:sp>
        <p:nvSpPr>
          <p:cNvPr id="65" name="Rectangle 64">
            <a:extLst>
              <a:ext uri="{FF2B5EF4-FFF2-40B4-BE49-F238E27FC236}">
                <a16:creationId xmlns:a16="http://schemas.microsoft.com/office/drawing/2014/main" id="{A000344C-1AD4-4A7D-A5A0-DBF8501A105D}"/>
              </a:ext>
            </a:extLst>
          </p:cNvPr>
          <p:cNvSpPr/>
          <p:nvPr/>
        </p:nvSpPr>
        <p:spPr>
          <a:xfrm>
            <a:off x="3448157" y="1592568"/>
            <a:ext cx="2392471" cy="9144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E8189E10-3CE8-4985-9942-CA2665A995CE}"/>
              </a:ext>
            </a:extLst>
          </p:cNvPr>
          <p:cNvSpPr txBox="1"/>
          <p:nvPr/>
        </p:nvSpPr>
        <p:spPr>
          <a:xfrm>
            <a:off x="3426808" y="1738170"/>
            <a:ext cx="2569066" cy="584775"/>
          </a:xfrm>
          <a:prstGeom prst="rect">
            <a:avLst/>
          </a:prstGeom>
          <a:noFill/>
        </p:spPr>
        <p:txBody>
          <a:bodyPr wrap="square" rtlCol="0">
            <a:spAutoFit/>
          </a:bodyPr>
          <a:lstStyle/>
          <a:p>
            <a:pPr algn="ctr"/>
            <a:r>
              <a:rPr lang="en-US" sz="1600" b="1" dirty="0">
                <a:solidFill>
                  <a:schemeClr val="bg1"/>
                </a:solidFill>
                <a:latin typeface="+mj-lt"/>
              </a:rPr>
              <a:t>2. Choosing the participants </a:t>
            </a:r>
          </a:p>
        </p:txBody>
      </p:sp>
      <p:sp>
        <p:nvSpPr>
          <p:cNvPr id="67" name="Oval 66">
            <a:extLst>
              <a:ext uri="{FF2B5EF4-FFF2-40B4-BE49-F238E27FC236}">
                <a16:creationId xmlns:a16="http://schemas.microsoft.com/office/drawing/2014/main" id="{9B3250DD-EEB6-4BBC-905E-7D8A555A5E8F}"/>
              </a:ext>
            </a:extLst>
          </p:cNvPr>
          <p:cNvSpPr/>
          <p:nvPr/>
        </p:nvSpPr>
        <p:spPr>
          <a:xfrm>
            <a:off x="7494160" y="276925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a:extLst>
              <a:ext uri="{FF2B5EF4-FFF2-40B4-BE49-F238E27FC236}">
                <a16:creationId xmlns:a16="http://schemas.microsoft.com/office/drawing/2014/main" id="{8BC68BAD-DD0D-4F80-A279-88349B8FE172}"/>
              </a:ext>
            </a:extLst>
          </p:cNvPr>
          <p:cNvSpPr/>
          <p:nvPr/>
        </p:nvSpPr>
        <p:spPr>
          <a:xfrm rot="5400000">
            <a:off x="5546903" y="1896647"/>
            <a:ext cx="886968" cy="292608"/>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75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4">
            <a:extLst>
              <a:ext uri="{FF2B5EF4-FFF2-40B4-BE49-F238E27FC236}">
                <a16:creationId xmlns:a16="http://schemas.microsoft.com/office/drawing/2014/main" id="{76D6AB96-CFCF-43CD-BC9D-EE8B483498B6}"/>
              </a:ext>
            </a:extLst>
          </p:cNvPr>
          <p:cNvSpPr/>
          <p:nvPr/>
        </p:nvSpPr>
        <p:spPr>
          <a:xfrm>
            <a:off x="8546730" y="4795015"/>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a:extLst>
              <a:ext uri="{FF2B5EF4-FFF2-40B4-BE49-F238E27FC236}">
                <a16:creationId xmlns:a16="http://schemas.microsoft.com/office/drawing/2014/main" id="{5A3DBB68-B0E4-46EE-93C4-0ED1EC3C4611}"/>
              </a:ext>
            </a:extLst>
          </p:cNvPr>
          <p:cNvSpPr/>
          <p:nvPr/>
        </p:nvSpPr>
        <p:spPr>
          <a:xfrm>
            <a:off x="5552620" y="1230156"/>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86300" y="308948"/>
            <a:ext cx="10797988" cy="1325563"/>
          </a:xfrm>
        </p:spPr>
        <p:txBody>
          <a:bodyPr/>
          <a:lstStyle/>
          <a:p>
            <a:r>
              <a:rPr lang="fi-FI" dirty="0"/>
              <a:t>Charting your goals</a:t>
            </a:r>
            <a:endParaRPr lang="en-FI" dirty="0"/>
          </a:p>
        </p:txBody>
      </p:sp>
      <p:sp>
        <p:nvSpPr>
          <p:cNvPr id="55" name="TextBox 54">
            <a:extLst>
              <a:ext uri="{FF2B5EF4-FFF2-40B4-BE49-F238E27FC236}">
                <a16:creationId xmlns:a16="http://schemas.microsoft.com/office/drawing/2014/main" id="{1C466196-FC16-4DFA-83AF-683CD7C19A63}"/>
              </a:ext>
            </a:extLst>
          </p:cNvPr>
          <p:cNvSpPr txBox="1"/>
          <p:nvPr/>
        </p:nvSpPr>
        <p:spPr>
          <a:xfrm>
            <a:off x="6897337" y="550743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31" name="Rectangle 30">
            <a:extLst>
              <a:ext uri="{FF2B5EF4-FFF2-40B4-BE49-F238E27FC236}">
                <a16:creationId xmlns:a16="http://schemas.microsoft.com/office/drawing/2014/main" id="{4FB99C51-057D-493F-AA2E-0320F2F34401}"/>
              </a:ext>
            </a:extLst>
          </p:cNvPr>
          <p:cNvSpPr/>
          <p:nvPr/>
        </p:nvSpPr>
        <p:spPr>
          <a:xfrm>
            <a:off x="500779" y="1635428"/>
            <a:ext cx="4274916" cy="94359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1AB4F1A7-A729-485C-B97B-693EBF7DF959}"/>
              </a:ext>
            </a:extLst>
          </p:cNvPr>
          <p:cNvSpPr txBox="1"/>
          <p:nvPr/>
        </p:nvSpPr>
        <p:spPr>
          <a:xfrm>
            <a:off x="603144" y="1770139"/>
            <a:ext cx="4085006" cy="646331"/>
          </a:xfrm>
          <a:prstGeom prst="rect">
            <a:avLst/>
          </a:prstGeom>
          <a:noFill/>
        </p:spPr>
        <p:txBody>
          <a:bodyPr wrap="square" rtlCol="0">
            <a:spAutoFit/>
          </a:bodyPr>
          <a:lstStyle/>
          <a:p>
            <a:pPr algn="ctr"/>
            <a:r>
              <a:rPr lang="en-US" sz="1800" dirty="0">
                <a:solidFill>
                  <a:schemeClr val="bg1"/>
                </a:solidFill>
              </a:rPr>
              <a:t>Choose the topic of the idea challenge and try to narrow it down</a:t>
            </a:r>
          </a:p>
        </p:txBody>
      </p:sp>
      <p:sp>
        <p:nvSpPr>
          <p:cNvPr id="33" name="Rectangle 32">
            <a:extLst>
              <a:ext uri="{FF2B5EF4-FFF2-40B4-BE49-F238E27FC236}">
                <a16:creationId xmlns:a16="http://schemas.microsoft.com/office/drawing/2014/main" id="{9E933ED2-88B7-4052-B657-7D2E9242972F}"/>
              </a:ext>
            </a:extLst>
          </p:cNvPr>
          <p:cNvSpPr/>
          <p:nvPr/>
        </p:nvSpPr>
        <p:spPr>
          <a:xfrm>
            <a:off x="1828800" y="3451041"/>
            <a:ext cx="4350451" cy="94359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3C645204-1381-4517-BE3D-1C709674763C}"/>
              </a:ext>
            </a:extLst>
          </p:cNvPr>
          <p:cNvSpPr txBox="1"/>
          <p:nvPr/>
        </p:nvSpPr>
        <p:spPr>
          <a:xfrm>
            <a:off x="1997630" y="3606588"/>
            <a:ext cx="4012790" cy="646331"/>
          </a:xfrm>
          <a:prstGeom prst="rect">
            <a:avLst/>
          </a:prstGeom>
          <a:noFill/>
        </p:spPr>
        <p:txBody>
          <a:bodyPr wrap="square" rtlCol="0">
            <a:spAutoFit/>
          </a:bodyPr>
          <a:lstStyle/>
          <a:p>
            <a:pPr algn="ctr"/>
            <a:r>
              <a:rPr lang="en-US" sz="1800" dirty="0">
                <a:solidFill>
                  <a:schemeClr val="bg1"/>
                </a:solidFill>
              </a:rPr>
              <a:t>Chart a quantifiable goal to build your challenge around</a:t>
            </a:r>
          </a:p>
        </p:txBody>
      </p:sp>
      <p:sp>
        <p:nvSpPr>
          <p:cNvPr id="35" name="TextBox 34">
            <a:extLst>
              <a:ext uri="{FF2B5EF4-FFF2-40B4-BE49-F238E27FC236}">
                <a16:creationId xmlns:a16="http://schemas.microsoft.com/office/drawing/2014/main" id="{2D716B0B-094F-431F-85F1-607CDE8A4FCE}"/>
              </a:ext>
            </a:extLst>
          </p:cNvPr>
          <p:cNvSpPr txBox="1"/>
          <p:nvPr/>
        </p:nvSpPr>
        <p:spPr>
          <a:xfrm>
            <a:off x="5637256" y="1421053"/>
            <a:ext cx="1659527" cy="1384995"/>
          </a:xfrm>
          <a:prstGeom prst="rect">
            <a:avLst/>
          </a:prstGeom>
          <a:noFill/>
        </p:spPr>
        <p:txBody>
          <a:bodyPr wrap="square" rtlCol="0">
            <a:spAutoFit/>
          </a:bodyPr>
          <a:lstStyle/>
          <a:p>
            <a:pPr algn="ctr"/>
            <a:r>
              <a:rPr lang="en-US" sz="1400" dirty="0">
                <a:solidFill>
                  <a:schemeClr val="bg1"/>
                </a:solidFill>
              </a:rPr>
              <a:t>In a problem-centric idea challenge this is typically a very specific area of improvement</a:t>
            </a:r>
          </a:p>
        </p:txBody>
      </p:sp>
      <p:sp>
        <p:nvSpPr>
          <p:cNvPr id="36" name="Oval 35">
            <a:extLst>
              <a:ext uri="{FF2B5EF4-FFF2-40B4-BE49-F238E27FC236}">
                <a16:creationId xmlns:a16="http://schemas.microsoft.com/office/drawing/2014/main" id="{B57962C4-3861-47D8-A9B6-658501EAAACB}"/>
              </a:ext>
            </a:extLst>
          </p:cNvPr>
          <p:cNvSpPr/>
          <p:nvPr/>
        </p:nvSpPr>
        <p:spPr>
          <a:xfrm>
            <a:off x="5065521" y="2089692"/>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0829722E-EF79-49B2-91BF-11186F58CDFC}"/>
              </a:ext>
            </a:extLst>
          </p:cNvPr>
          <p:cNvSpPr/>
          <p:nvPr/>
        </p:nvSpPr>
        <p:spPr>
          <a:xfrm>
            <a:off x="7069365" y="3009175"/>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0BD92399-EFB2-4000-A8EA-ADFAFDC80DC1}"/>
              </a:ext>
            </a:extLst>
          </p:cNvPr>
          <p:cNvSpPr txBox="1"/>
          <p:nvPr/>
        </p:nvSpPr>
        <p:spPr>
          <a:xfrm>
            <a:off x="7187329" y="3283935"/>
            <a:ext cx="1589856" cy="1169551"/>
          </a:xfrm>
          <a:prstGeom prst="rect">
            <a:avLst/>
          </a:prstGeom>
          <a:noFill/>
        </p:spPr>
        <p:txBody>
          <a:bodyPr wrap="square" rtlCol="0">
            <a:spAutoFit/>
          </a:bodyPr>
          <a:lstStyle/>
          <a:p>
            <a:pPr algn="ctr"/>
            <a:r>
              <a:rPr lang="en-US" sz="1400" dirty="0">
                <a:solidFill>
                  <a:schemeClr val="bg1"/>
                </a:solidFill>
              </a:rPr>
              <a:t>A quantifiable goal makes it easier to objectively measure results</a:t>
            </a:r>
          </a:p>
        </p:txBody>
      </p:sp>
      <p:sp>
        <p:nvSpPr>
          <p:cNvPr id="40" name="Oval 39">
            <a:extLst>
              <a:ext uri="{FF2B5EF4-FFF2-40B4-BE49-F238E27FC236}">
                <a16:creationId xmlns:a16="http://schemas.microsoft.com/office/drawing/2014/main" id="{7BA4ADAD-1D29-4820-A1AB-5A7F7D932871}"/>
              </a:ext>
            </a:extLst>
          </p:cNvPr>
          <p:cNvSpPr/>
          <p:nvPr/>
        </p:nvSpPr>
        <p:spPr>
          <a:xfrm>
            <a:off x="6677515" y="3874890"/>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5D08272-4270-4167-B4E3-D647DDF156AB}"/>
              </a:ext>
            </a:extLst>
          </p:cNvPr>
          <p:cNvSpPr/>
          <p:nvPr/>
        </p:nvSpPr>
        <p:spPr>
          <a:xfrm>
            <a:off x="3545649" y="5297982"/>
            <a:ext cx="4209145" cy="94183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B2370965-69AB-4136-A746-FE51028D4CC0}"/>
              </a:ext>
            </a:extLst>
          </p:cNvPr>
          <p:cNvSpPr txBox="1"/>
          <p:nvPr/>
        </p:nvSpPr>
        <p:spPr>
          <a:xfrm>
            <a:off x="3643826" y="5468207"/>
            <a:ext cx="4012790" cy="646331"/>
          </a:xfrm>
          <a:prstGeom prst="rect">
            <a:avLst/>
          </a:prstGeom>
          <a:noFill/>
        </p:spPr>
        <p:txBody>
          <a:bodyPr wrap="square" rtlCol="0">
            <a:spAutoFit/>
          </a:bodyPr>
          <a:lstStyle/>
          <a:p>
            <a:pPr algn="ctr"/>
            <a:r>
              <a:rPr lang="en-US" sz="1800" dirty="0">
                <a:solidFill>
                  <a:schemeClr val="bg1"/>
                </a:solidFill>
              </a:rPr>
              <a:t>Don’t be afraid to return to the drawing board</a:t>
            </a:r>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sp>
        <p:nvSpPr>
          <p:cNvPr id="71" name="Oval 70">
            <a:extLst>
              <a:ext uri="{FF2B5EF4-FFF2-40B4-BE49-F238E27FC236}">
                <a16:creationId xmlns:a16="http://schemas.microsoft.com/office/drawing/2014/main" id="{BB99CDA4-7AEA-4179-9811-3C84728DB7EE}"/>
              </a:ext>
            </a:extLst>
          </p:cNvPr>
          <p:cNvSpPr/>
          <p:nvPr/>
        </p:nvSpPr>
        <p:spPr>
          <a:xfrm>
            <a:off x="8154880" y="5660730"/>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Arrow Connector 71">
            <a:extLst>
              <a:ext uri="{FF2B5EF4-FFF2-40B4-BE49-F238E27FC236}">
                <a16:creationId xmlns:a16="http://schemas.microsoft.com/office/drawing/2014/main" id="{68D90475-CC17-4CFA-B0DE-ACE3F6B368F7}"/>
              </a:ext>
            </a:extLst>
          </p:cNvPr>
          <p:cNvCxnSpPr>
            <a:cxnSpLocks/>
          </p:cNvCxnSpPr>
          <p:nvPr/>
        </p:nvCxnSpPr>
        <p:spPr>
          <a:xfrm>
            <a:off x="3244272" y="2802503"/>
            <a:ext cx="399554" cy="426678"/>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14A4539E-0300-4BEE-9015-22FCBEDBFB4D}"/>
              </a:ext>
            </a:extLst>
          </p:cNvPr>
          <p:cNvCxnSpPr>
            <a:cxnSpLocks/>
          </p:cNvCxnSpPr>
          <p:nvPr/>
        </p:nvCxnSpPr>
        <p:spPr>
          <a:xfrm>
            <a:off x="4775695" y="4624636"/>
            <a:ext cx="399554" cy="426678"/>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497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Choosing the participants</a:t>
            </a:r>
            <a:endParaRPr lang="en-FI" dirty="0"/>
          </a:p>
        </p:txBody>
      </p:sp>
      <p:grpSp>
        <p:nvGrpSpPr>
          <p:cNvPr id="4" name="Group 3">
            <a:extLst>
              <a:ext uri="{FF2B5EF4-FFF2-40B4-BE49-F238E27FC236}">
                <a16:creationId xmlns:a16="http://schemas.microsoft.com/office/drawing/2014/main" id="{AC69F95D-BE3F-4BDD-B09A-1F0C759C577D}"/>
              </a:ext>
            </a:extLst>
          </p:cNvPr>
          <p:cNvGrpSpPr/>
          <p:nvPr/>
        </p:nvGrpSpPr>
        <p:grpSpPr>
          <a:xfrm>
            <a:off x="1225709" y="1304121"/>
            <a:ext cx="9030349" cy="4812081"/>
            <a:chOff x="1571717" y="1338401"/>
            <a:chExt cx="9030349" cy="4812081"/>
          </a:xfrm>
        </p:grpSpPr>
        <p:sp>
          <p:nvSpPr>
            <p:cNvPr id="26" name="Rectangle 25">
              <a:extLst>
                <a:ext uri="{FF2B5EF4-FFF2-40B4-BE49-F238E27FC236}">
                  <a16:creationId xmlns:a16="http://schemas.microsoft.com/office/drawing/2014/main" id="{D331BCEE-E78B-413F-970E-B7137CA0E2F0}"/>
                </a:ext>
              </a:extLst>
            </p:cNvPr>
            <p:cNvSpPr/>
            <p:nvPr/>
          </p:nvSpPr>
          <p:spPr>
            <a:xfrm>
              <a:off x="1571717" y="4798338"/>
              <a:ext cx="2492845" cy="133944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C913F19-ACA0-4C07-91C7-AC9013597368}"/>
                </a:ext>
              </a:extLst>
            </p:cNvPr>
            <p:cNvGrpSpPr/>
            <p:nvPr/>
          </p:nvGrpSpPr>
          <p:grpSpPr>
            <a:xfrm>
              <a:off x="1708628" y="1338401"/>
              <a:ext cx="8893438" cy="4812081"/>
              <a:chOff x="1708628" y="1338401"/>
              <a:chExt cx="8893438" cy="4812081"/>
            </a:xfrm>
          </p:grpSpPr>
          <p:cxnSp>
            <p:nvCxnSpPr>
              <p:cNvPr id="24" name="Straight Connector 23">
                <a:extLst>
                  <a:ext uri="{FF2B5EF4-FFF2-40B4-BE49-F238E27FC236}">
                    <a16:creationId xmlns:a16="http://schemas.microsoft.com/office/drawing/2014/main" id="{4A485CA4-5434-4251-B5BE-CBF6A0A56EC1}"/>
                  </a:ext>
                </a:extLst>
              </p:cNvPr>
              <p:cNvCxnSpPr>
                <a:cxnSpLocks/>
              </p:cNvCxnSpPr>
              <p:nvPr/>
            </p:nvCxnSpPr>
            <p:spPr>
              <a:xfrm flipH="1">
                <a:off x="2983930" y="2389436"/>
                <a:ext cx="914405" cy="83198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7C03613-BB0C-482B-91A6-0B065B6E80A6}"/>
                  </a:ext>
                </a:extLst>
              </p:cNvPr>
              <p:cNvCxnSpPr>
                <a:cxnSpLocks/>
              </p:cNvCxnSpPr>
              <p:nvPr/>
            </p:nvCxnSpPr>
            <p:spPr>
              <a:xfrm>
                <a:off x="8175431" y="2293096"/>
                <a:ext cx="914405" cy="831984"/>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DB64A71-48E1-4581-B50A-70D18C4CA089}"/>
                  </a:ext>
                </a:extLst>
              </p:cNvPr>
              <p:cNvCxnSpPr>
                <a:cxnSpLocks/>
              </p:cNvCxnSpPr>
              <p:nvPr/>
            </p:nvCxnSpPr>
            <p:spPr>
              <a:xfrm>
                <a:off x="6086891" y="1932498"/>
                <a:ext cx="1611" cy="297914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6D62934-F8D5-489D-B5A0-693406B775DC}"/>
                  </a:ext>
                </a:extLst>
              </p:cNvPr>
              <p:cNvSpPr/>
              <p:nvPr/>
            </p:nvSpPr>
            <p:spPr>
              <a:xfrm>
                <a:off x="3853003" y="1338401"/>
                <a:ext cx="4474520" cy="1091864"/>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cxnSp>
            <p:nvCxnSpPr>
              <p:cNvPr id="23" name="Straight Connector 22">
                <a:extLst>
                  <a:ext uri="{FF2B5EF4-FFF2-40B4-BE49-F238E27FC236}">
                    <a16:creationId xmlns:a16="http://schemas.microsoft.com/office/drawing/2014/main" id="{A5BDF8EE-7644-4304-A603-6C216106B46E}"/>
                  </a:ext>
                </a:extLst>
              </p:cNvPr>
              <p:cNvCxnSpPr>
                <a:cxnSpLocks/>
              </p:cNvCxnSpPr>
              <p:nvPr/>
            </p:nvCxnSpPr>
            <p:spPr>
              <a:xfrm>
                <a:off x="2844865" y="4069243"/>
                <a:ext cx="0" cy="1047517"/>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535887-E172-4AFF-A8C1-21DFE2B90108}"/>
                  </a:ext>
                </a:extLst>
              </p:cNvPr>
              <p:cNvCxnSpPr>
                <a:cxnSpLocks/>
              </p:cNvCxnSpPr>
              <p:nvPr/>
            </p:nvCxnSpPr>
            <p:spPr>
              <a:xfrm>
                <a:off x="9404831" y="3967683"/>
                <a:ext cx="1" cy="1149077"/>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6B0C9D-BA5A-4CEC-966D-86ABAD2921EA}"/>
                  </a:ext>
                </a:extLst>
              </p:cNvPr>
              <p:cNvSpPr txBox="1"/>
              <p:nvPr/>
            </p:nvSpPr>
            <p:spPr>
              <a:xfrm>
                <a:off x="1708628" y="4880599"/>
                <a:ext cx="2174213" cy="1169551"/>
              </a:xfrm>
              <a:prstGeom prst="rect">
                <a:avLst/>
              </a:prstGeom>
              <a:noFill/>
            </p:spPr>
            <p:txBody>
              <a:bodyPr wrap="square" rtlCol="0">
                <a:spAutoFit/>
              </a:bodyPr>
              <a:lstStyle/>
              <a:p>
                <a:pPr algn="ctr"/>
                <a:r>
                  <a:rPr lang="en-US" sz="1400" dirty="0">
                    <a:solidFill>
                      <a:schemeClr val="bg1"/>
                    </a:solidFill>
                  </a:rPr>
                  <a:t>The size of your audience can range from focused groups inside the organization to the entire public</a:t>
                </a:r>
              </a:p>
            </p:txBody>
          </p:sp>
          <p:sp>
            <p:nvSpPr>
              <p:cNvPr id="28" name="TextBox 27">
                <a:extLst>
                  <a:ext uri="{FF2B5EF4-FFF2-40B4-BE49-F238E27FC236}">
                    <a16:creationId xmlns:a16="http://schemas.microsoft.com/office/drawing/2014/main" id="{1AD97496-EDD8-4A9E-9A97-3121C6C01A0B}"/>
                  </a:ext>
                </a:extLst>
              </p:cNvPr>
              <p:cNvSpPr txBox="1"/>
              <p:nvPr/>
            </p:nvSpPr>
            <p:spPr>
              <a:xfrm>
                <a:off x="4243162" y="1530390"/>
                <a:ext cx="3687457" cy="707886"/>
              </a:xfrm>
              <a:prstGeom prst="rect">
                <a:avLst/>
              </a:prstGeom>
              <a:noFill/>
            </p:spPr>
            <p:txBody>
              <a:bodyPr wrap="square" rtlCol="0">
                <a:spAutoFit/>
              </a:bodyPr>
              <a:lstStyle/>
              <a:p>
                <a:pPr lvl="0" algn="ctr"/>
                <a:r>
                  <a:rPr lang="en-US" sz="2000" b="1" dirty="0">
                    <a:solidFill>
                      <a:schemeClr val="bg1"/>
                    </a:solidFill>
                  </a:rPr>
                  <a:t>KEY FACTORS OF A FOCUSED AUDIENCE</a:t>
                </a:r>
                <a:endParaRPr lang="en-US" sz="2000" b="1" dirty="0"/>
              </a:p>
            </p:txBody>
          </p:sp>
          <p:sp>
            <p:nvSpPr>
              <p:cNvPr id="29" name="Oval 28">
                <a:extLst>
                  <a:ext uri="{FF2B5EF4-FFF2-40B4-BE49-F238E27FC236}">
                    <a16:creationId xmlns:a16="http://schemas.microsoft.com/office/drawing/2014/main" id="{AB8CCD46-3877-4C53-84DE-09143F7B4413}"/>
                  </a:ext>
                </a:extLst>
              </p:cNvPr>
              <p:cNvSpPr/>
              <p:nvPr/>
            </p:nvSpPr>
            <p:spPr>
              <a:xfrm>
                <a:off x="2058100" y="2850318"/>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3EA6479-CA5F-4723-8CF5-9E282B9DDBBC}"/>
                  </a:ext>
                </a:extLst>
              </p:cNvPr>
              <p:cNvSpPr txBox="1"/>
              <p:nvPr/>
            </p:nvSpPr>
            <p:spPr>
              <a:xfrm>
                <a:off x="2520693" y="3408047"/>
                <a:ext cx="633507" cy="369332"/>
              </a:xfrm>
              <a:prstGeom prst="rect">
                <a:avLst/>
              </a:prstGeom>
              <a:noFill/>
            </p:spPr>
            <p:txBody>
              <a:bodyPr wrap="none" rtlCol="0">
                <a:spAutoFit/>
              </a:bodyPr>
              <a:lstStyle/>
              <a:p>
                <a:pPr algn="ctr"/>
                <a:r>
                  <a:rPr lang="en-US" dirty="0">
                    <a:solidFill>
                      <a:schemeClr val="bg1"/>
                    </a:solidFill>
                  </a:rPr>
                  <a:t>Size</a:t>
                </a:r>
              </a:p>
            </p:txBody>
          </p:sp>
          <p:sp>
            <p:nvSpPr>
              <p:cNvPr id="37" name="Oval 36">
                <a:extLst>
                  <a:ext uri="{FF2B5EF4-FFF2-40B4-BE49-F238E27FC236}">
                    <a16:creationId xmlns:a16="http://schemas.microsoft.com/office/drawing/2014/main" id="{46ED337A-2D4E-4AC3-B45E-6CA5E766DA24}"/>
                  </a:ext>
                </a:extLst>
              </p:cNvPr>
              <p:cNvSpPr/>
              <p:nvPr/>
            </p:nvSpPr>
            <p:spPr>
              <a:xfrm>
                <a:off x="8618354" y="2849095"/>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8179862-5B4E-4687-B221-CE0B4572B6BC}"/>
                  </a:ext>
                </a:extLst>
              </p:cNvPr>
              <p:cNvSpPr txBox="1"/>
              <p:nvPr/>
            </p:nvSpPr>
            <p:spPr>
              <a:xfrm>
                <a:off x="8758241" y="3408047"/>
                <a:ext cx="1274709" cy="369332"/>
              </a:xfrm>
              <a:prstGeom prst="rect">
                <a:avLst/>
              </a:prstGeom>
              <a:noFill/>
            </p:spPr>
            <p:txBody>
              <a:bodyPr wrap="none" rtlCol="0">
                <a:spAutoFit/>
              </a:bodyPr>
              <a:lstStyle/>
              <a:p>
                <a:pPr algn="ctr"/>
                <a:r>
                  <a:rPr lang="en-US" dirty="0">
                    <a:solidFill>
                      <a:schemeClr val="bg1"/>
                    </a:solidFill>
                  </a:rPr>
                  <a:t>Relevance</a:t>
                </a:r>
              </a:p>
            </p:txBody>
          </p:sp>
          <p:sp>
            <p:nvSpPr>
              <p:cNvPr id="44" name="Oval 43">
                <a:extLst>
                  <a:ext uri="{FF2B5EF4-FFF2-40B4-BE49-F238E27FC236}">
                    <a16:creationId xmlns:a16="http://schemas.microsoft.com/office/drawing/2014/main" id="{269D554B-8B48-4A6D-9EFF-2611EC48813A}"/>
                  </a:ext>
                </a:extLst>
              </p:cNvPr>
              <p:cNvSpPr/>
              <p:nvPr/>
            </p:nvSpPr>
            <p:spPr>
              <a:xfrm>
                <a:off x="5311759" y="2851540"/>
                <a:ext cx="1554480" cy="1554480"/>
              </a:xfrm>
              <a:prstGeom prst="ellipse">
                <a:avLst/>
              </a:prstGeom>
              <a:solidFill>
                <a:schemeClr val="tx1">
                  <a:lumMod val="50000"/>
                  <a:lumOff val="50000"/>
                </a:schemeClr>
              </a:solid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9B917D0-F8DC-4332-85AE-306F18E14639}"/>
                  </a:ext>
                </a:extLst>
              </p:cNvPr>
              <p:cNvSpPr txBox="1"/>
              <p:nvPr/>
            </p:nvSpPr>
            <p:spPr>
              <a:xfrm>
                <a:off x="5366182" y="3408047"/>
                <a:ext cx="1441420" cy="369332"/>
              </a:xfrm>
              <a:prstGeom prst="rect">
                <a:avLst/>
              </a:prstGeom>
              <a:noFill/>
            </p:spPr>
            <p:txBody>
              <a:bodyPr wrap="none" rtlCol="0">
                <a:spAutoFit/>
              </a:bodyPr>
              <a:lstStyle/>
              <a:p>
                <a:pPr algn="ctr"/>
                <a:r>
                  <a:rPr lang="en-US" dirty="0">
                    <a:solidFill>
                      <a:schemeClr val="bg1"/>
                    </a:solidFill>
                  </a:rPr>
                  <a:t>Reachability</a:t>
                </a:r>
              </a:p>
            </p:txBody>
          </p:sp>
          <p:sp>
            <p:nvSpPr>
              <p:cNvPr id="46" name="Rectangle 45">
                <a:extLst>
                  <a:ext uri="{FF2B5EF4-FFF2-40B4-BE49-F238E27FC236}">
                    <a16:creationId xmlns:a16="http://schemas.microsoft.com/office/drawing/2014/main" id="{E38DABA1-5556-4917-89AE-2E4BA7C3DE4F}"/>
                  </a:ext>
                </a:extLst>
              </p:cNvPr>
              <p:cNvSpPr/>
              <p:nvPr/>
            </p:nvSpPr>
            <p:spPr>
              <a:xfrm>
                <a:off x="4840469" y="4811037"/>
                <a:ext cx="2492845" cy="1339445"/>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A2AA489-913D-4218-8A00-A860951326EE}"/>
                  </a:ext>
                </a:extLst>
              </p:cNvPr>
              <p:cNvSpPr/>
              <p:nvPr/>
            </p:nvSpPr>
            <p:spPr>
              <a:xfrm>
                <a:off x="8109221" y="4798337"/>
                <a:ext cx="2492845" cy="135214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4CCCB544-4F59-4B90-BF7B-FE4BC6C7E417}"/>
                  </a:ext>
                </a:extLst>
              </p:cNvPr>
              <p:cNvSpPr txBox="1"/>
              <p:nvPr/>
            </p:nvSpPr>
            <p:spPr>
              <a:xfrm>
                <a:off x="8217683" y="4994462"/>
                <a:ext cx="2384383" cy="954107"/>
              </a:xfrm>
              <a:prstGeom prst="rect">
                <a:avLst/>
              </a:prstGeom>
              <a:noFill/>
            </p:spPr>
            <p:txBody>
              <a:bodyPr wrap="square" rtlCol="0">
                <a:spAutoFit/>
              </a:bodyPr>
              <a:lstStyle/>
              <a:p>
                <a:pPr algn="ctr"/>
                <a:r>
                  <a:rPr lang="en-US" sz="1400" dirty="0">
                    <a:solidFill>
                      <a:schemeClr val="bg1"/>
                    </a:solidFill>
                  </a:rPr>
                  <a:t>Choose the most relevant and knowledgeable stakeholder group that is willing to contribute</a:t>
                </a:r>
              </a:p>
            </p:txBody>
          </p:sp>
          <p:sp>
            <p:nvSpPr>
              <p:cNvPr id="49" name="TextBox 48">
                <a:extLst>
                  <a:ext uri="{FF2B5EF4-FFF2-40B4-BE49-F238E27FC236}">
                    <a16:creationId xmlns:a16="http://schemas.microsoft.com/office/drawing/2014/main" id="{9C1E0F07-D631-480F-836F-BE2A1F4B072F}"/>
                  </a:ext>
                </a:extLst>
              </p:cNvPr>
              <p:cNvSpPr txBox="1"/>
              <p:nvPr/>
            </p:nvSpPr>
            <p:spPr>
              <a:xfrm>
                <a:off x="4865261" y="5003709"/>
                <a:ext cx="2446481" cy="954107"/>
              </a:xfrm>
              <a:prstGeom prst="rect">
                <a:avLst/>
              </a:prstGeom>
              <a:noFill/>
            </p:spPr>
            <p:txBody>
              <a:bodyPr wrap="square" rtlCol="0">
                <a:spAutoFit/>
              </a:bodyPr>
              <a:lstStyle/>
              <a:p>
                <a:pPr algn="ctr"/>
                <a:r>
                  <a:rPr lang="en-US" sz="1400" dirty="0">
                    <a:solidFill>
                      <a:schemeClr val="bg1"/>
                    </a:solidFill>
                  </a:rPr>
                  <a:t>Make sure the people who you wish to include in the challenge are realistically within reach</a:t>
                </a:r>
              </a:p>
            </p:txBody>
          </p:sp>
        </p:grpSp>
      </p:grpSp>
    </p:spTree>
    <p:extLst>
      <p:ext uri="{BB962C8B-B14F-4D97-AF65-F5344CB8AC3E}">
        <p14:creationId xmlns:p14="http://schemas.microsoft.com/office/powerpoint/2010/main" val="2523059904"/>
      </p:ext>
    </p:extLst>
  </p:cSld>
  <p:clrMapOvr>
    <a:masterClrMapping/>
  </p:clrMapOvr>
</p:sld>
</file>

<file path=ppt/theme/theme1.xml><?xml version="1.0" encoding="utf-8"?>
<a:theme xmlns:a="http://schemas.openxmlformats.org/drawingml/2006/main" name="Viima">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iima" id="{8A28AEC6-9FC1-8046-8988-B7D9F687C035}" vid="{E8DC18F3-EF60-7F40-AC69-D58C9304A6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8685</TotalTime>
  <Words>2916</Words>
  <Application>Microsoft Office PowerPoint</Application>
  <PresentationFormat>Widescreen</PresentationFormat>
  <Paragraphs>366</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Assistant</vt:lpstr>
      <vt:lpstr>Calibri</vt:lpstr>
      <vt:lpstr>Noto Sans</vt:lpstr>
      <vt:lpstr>Wingdings</vt:lpstr>
      <vt:lpstr>Viima</vt:lpstr>
      <vt:lpstr>PowerPoint Presentation</vt:lpstr>
      <vt:lpstr>Table of contents</vt:lpstr>
      <vt:lpstr>Breakdown of the toolkit</vt:lpstr>
      <vt:lpstr>Double diamond of idea development</vt:lpstr>
      <vt:lpstr>Problem-centric vs solution-centric</vt:lpstr>
      <vt:lpstr>PowerPoint Presentation</vt:lpstr>
      <vt:lpstr>Problem-centric idea challenge process</vt:lpstr>
      <vt:lpstr>Charting your goals</vt:lpstr>
      <vt:lpstr>Choosing the participants</vt:lpstr>
      <vt:lpstr>Problem phase – Concrete planning and executing</vt:lpstr>
      <vt:lpstr>Solution phase – Concrete planning and executing</vt:lpstr>
      <vt:lpstr>Wrap-up</vt:lpstr>
      <vt:lpstr>Reflection</vt:lpstr>
      <vt:lpstr>PowerPoint Presentation</vt:lpstr>
      <vt:lpstr>Solution-centric idea challenge process</vt:lpstr>
      <vt:lpstr>Charting your goals</vt:lpstr>
      <vt:lpstr>Choosing the participants</vt:lpstr>
      <vt:lpstr>Solution phase – Concrete planning and executing</vt:lpstr>
      <vt:lpstr>Wrap-up</vt:lpstr>
      <vt:lpstr>Reflection</vt:lpstr>
      <vt:lpstr>PowerPoint Presentation</vt:lpstr>
      <vt:lpstr>How to use the email templates</vt:lpstr>
      <vt:lpstr>Introductory email in a problem-centric challenge</vt:lpstr>
      <vt:lpstr>Introductory email in a solution-centric challenge</vt:lpstr>
      <vt:lpstr>Email to team in charge of a problem-centric challenge</vt:lpstr>
      <vt:lpstr>Email to team in charge of a solution-centric challenge</vt:lpstr>
      <vt:lpstr>Participation reminders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Julia Myllylä</cp:lastModifiedBy>
  <cp:revision>265</cp:revision>
  <cp:lastPrinted>2019-03-22T11:04:22Z</cp:lastPrinted>
  <dcterms:created xsi:type="dcterms:W3CDTF">2019-03-19T11:30:33Z</dcterms:created>
  <dcterms:modified xsi:type="dcterms:W3CDTF">2019-04-08T09:42:04Z</dcterms:modified>
</cp:coreProperties>
</file>