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13"/>
  </p:notesMasterIdLst>
  <p:sldIdLst>
    <p:sldId id="473" r:id="rId2"/>
    <p:sldId id="443" r:id="rId3"/>
    <p:sldId id="439" r:id="rId4"/>
    <p:sldId id="446" r:id="rId5"/>
    <p:sldId id="460" r:id="rId6"/>
    <p:sldId id="475" r:id="rId7"/>
    <p:sldId id="477" r:id="rId8"/>
    <p:sldId id="478" r:id="rId9"/>
    <p:sldId id="462" r:id="rId10"/>
    <p:sldId id="479" r:id="rId11"/>
    <p:sldId id="465" r:id="rId12"/>
  </p:sldIdLst>
  <p:sldSz cx="12192000" cy="6858000"/>
  <p:notesSz cx="6858000" cy="9144000"/>
  <p:embeddedFontLst>
    <p:embeddedFont>
      <p:font typeface="Assistant" pitchFamily="2" charset="-79"/>
      <p:regular r:id="rId14"/>
      <p:bold r:id="rId15"/>
    </p:embeddedFont>
    <p:embeddedFont>
      <p:font typeface="Calibri" panose="020F0502020204030204" pitchFamily="34" charset="0"/>
      <p:regular r:id="rId16"/>
      <p:bold r:id="rId17"/>
      <p:italic r:id="rId18"/>
      <p:boldItalic r:id="rId19"/>
    </p:embeddedFont>
    <p:embeddedFont>
      <p:font typeface="Noto Sans" panose="020B0502040504020204" pitchFamily="34" charset="0"/>
      <p:regular r:id="rId20"/>
      <p:bold r:id="rId21"/>
      <p:italic r:id="rId22"/>
      <p:boldItalic r:id="rId23"/>
    </p:embeddedFont>
    <p:embeddedFont>
      <p:font typeface="Noto Sans Adlam" pitchFamily="2" charset="0"/>
      <p:regular r:id="rId24"/>
      <p:bold r:id="rId25"/>
    </p:embeddedFont>
  </p:embeddedFontLst>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B91BC85-EF0F-83D3-B7E9-882450958DA1}" name="Diana Porumboiu" initials="DP" userId="S::diana.porumboiu@viima.com::c08efe78-3334-4caf-82b4-f2b90a2ed9a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ulia Myllylä" initials="JM" lastIdx="1" clrIdx="0">
    <p:extLst>
      <p:ext uri="{19B8F6BF-5375-455C-9EA6-DF929625EA0E}">
        <p15:presenceInfo xmlns:p15="http://schemas.microsoft.com/office/powerpoint/2012/main" userId="S::julia.myllyla@viima.com::15ef0949-9b6c-4ac8-b211-0d2f0469e14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7CFF6"/>
    <a:srgbClr val="33DB87"/>
    <a:srgbClr val="34DA88"/>
    <a:srgbClr val="F0F0F0"/>
    <a:srgbClr val="F5F5F5"/>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56" autoAdjust="0"/>
    <p:restoredTop sz="88326" autoAdjust="0"/>
  </p:normalViewPr>
  <p:slideViewPr>
    <p:cSldViewPr snapToObjects="1" showGuides="1">
      <p:cViewPr varScale="1">
        <p:scale>
          <a:sx n="183" d="100"/>
          <a:sy n="183" d="100"/>
        </p:scale>
        <p:origin x="1312" y="184"/>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17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6.fntdata"/><Relationship Id="rId31"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FI"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CEE2F-2772-401F-AB73-39BDF1F7E814}" type="datetimeFigureOut">
              <a:rPr lang="en-FI" smtClean="0"/>
              <a:t>8.12.2022</a:t>
            </a:fld>
            <a:endParaRPr lang="en-FI"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FI"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F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FI"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33928C-498E-47B2-A599-843221D6B659}" type="slidenum">
              <a:rPr lang="en-FI" smtClean="0"/>
              <a:t>‹#›</a:t>
            </a:fld>
            <a:endParaRPr lang="en-FI" dirty="0"/>
          </a:p>
        </p:txBody>
      </p:sp>
    </p:spTree>
    <p:extLst>
      <p:ext uri="{BB962C8B-B14F-4D97-AF65-F5344CB8AC3E}">
        <p14:creationId xmlns:p14="http://schemas.microsoft.com/office/powerpoint/2010/main" val="3353997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a:t>
            </a:fld>
            <a:endParaRPr lang="en-FI" dirty="0"/>
          </a:p>
        </p:txBody>
      </p:sp>
    </p:spTree>
    <p:extLst>
      <p:ext uri="{BB962C8B-B14F-4D97-AF65-F5344CB8AC3E}">
        <p14:creationId xmlns:p14="http://schemas.microsoft.com/office/powerpoint/2010/main" val="36855403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11</a:t>
            </a:fld>
            <a:endParaRPr lang="en-FI" dirty="0"/>
          </a:p>
        </p:txBody>
      </p:sp>
    </p:spTree>
    <p:extLst>
      <p:ext uri="{BB962C8B-B14F-4D97-AF65-F5344CB8AC3E}">
        <p14:creationId xmlns:p14="http://schemas.microsoft.com/office/powerpoint/2010/main" val="2855629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3</a:t>
            </a:fld>
            <a:endParaRPr lang="en-FI" dirty="0"/>
          </a:p>
        </p:txBody>
      </p:sp>
    </p:spTree>
    <p:extLst>
      <p:ext uri="{BB962C8B-B14F-4D97-AF65-F5344CB8AC3E}">
        <p14:creationId xmlns:p14="http://schemas.microsoft.com/office/powerpoint/2010/main" val="2966423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E733928C-498E-47B2-A599-843221D6B659}" type="slidenum">
              <a:rPr lang="en-FI" smtClean="0"/>
              <a:t>4</a:t>
            </a:fld>
            <a:endParaRPr lang="en-FI" dirty="0"/>
          </a:p>
        </p:txBody>
      </p:sp>
    </p:spTree>
    <p:extLst>
      <p:ext uri="{BB962C8B-B14F-4D97-AF65-F5344CB8AC3E}">
        <p14:creationId xmlns:p14="http://schemas.microsoft.com/office/powerpoint/2010/main" val="5805615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5</a:t>
            </a:fld>
            <a:endParaRPr lang="en-FI" dirty="0"/>
          </a:p>
        </p:txBody>
      </p:sp>
    </p:spTree>
    <p:extLst>
      <p:ext uri="{BB962C8B-B14F-4D97-AF65-F5344CB8AC3E}">
        <p14:creationId xmlns:p14="http://schemas.microsoft.com/office/powerpoint/2010/main" val="38386636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6</a:t>
            </a:fld>
            <a:endParaRPr lang="en-FI" dirty="0"/>
          </a:p>
        </p:txBody>
      </p:sp>
    </p:spTree>
    <p:extLst>
      <p:ext uri="{BB962C8B-B14F-4D97-AF65-F5344CB8AC3E}">
        <p14:creationId xmlns:p14="http://schemas.microsoft.com/office/powerpoint/2010/main" val="2305840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7</a:t>
            </a:fld>
            <a:endParaRPr lang="en-FI" dirty="0"/>
          </a:p>
        </p:txBody>
      </p:sp>
    </p:spTree>
    <p:extLst>
      <p:ext uri="{BB962C8B-B14F-4D97-AF65-F5344CB8AC3E}">
        <p14:creationId xmlns:p14="http://schemas.microsoft.com/office/powerpoint/2010/main" val="2053861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8</a:t>
            </a:fld>
            <a:endParaRPr lang="en-FI" dirty="0"/>
          </a:p>
        </p:txBody>
      </p:sp>
    </p:spTree>
    <p:extLst>
      <p:ext uri="{BB962C8B-B14F-4D97-AF65-F5344CB8AC3E}">
        <p14:creationId xmlns:p14="http://schemas.microsoft.com/office/powerpoint/2010/main" val="37419985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9</a:t>
            </a:fld>
            <a:endParaRPr lang="en-FI" dirty="0"/>
          </a:p>
        </p:txBody>
      </p:sp>
    </p:spTree>
    <p:extLst>
      <p:ext uri="{BB962C8B-B14F-4D97-AF65-F5344CB8AC3E}">
        <p14:creationId xmlns:p14="http://schemas.microsoft.com/office/powerpoint/2010/main" val="3497458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10</a:t>
            </a:fld>
            <a:endParaRPr lang="en-FI" dirty="0"/>
          </a:p>
        </p:txBody>
      </p:sp>
    </p:spTree>
    <p:extLst>
      <p:ext uri="{BB962C8B-B14F-4D97-AF65-F5344CB8AC3E}">
        <p14:creationId xmlns:p14="http://schemas.microsoft.com/office/powerpoint/2010/main" val="15103383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3" Type="http://schemas.openxmlformats.org/officeDocument/2006/relationships/image" Target="../media/image8.png"/><Relationship Id="rId7" Type="http://schemas.openxmlformats.org/officeDocument/2006/relationships/image" Target="../media/image12.svg"/><Relationship Id="rId12" Type="http://schemas.openxmlformats.org/officeDocument/2006/relationships/image" Target="../media/image17.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1.svg"/><Relationship Id="rId7" Type="http://schemas.openxmlformats.org/officeDocument/2006/relationships/image" Target="../media/image15.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22.png"/><Relationship Id="rId4" Type="http://schemas.openxmlformats.org/officeDocument/2006/relationships/image" Target="../media/image13.png"/><Relationship Id="rId9" Type="http://schemas.openxmlformats.org/officeDocument/2006/relationships/image" Target="../media/image1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hyperlink" Target="http://www.viima.com/"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6C2E181-1C46-B841-9B08-49E849DA30B2}"/>
              </a:ext>
            </a:extLst>
          </p:cNvPr>
          <p:cNvGrpSpPr/>
          <p:nvPr userDrawn="1"/>
        </p:nvGrpSpPr>
        <p:grpSpPr>
          <a:xfrm>
            <a:off x="4559503" y="2683198"/>
            <a:ext cx="3072993" cy="1491604"/>
            <a:chOff x="4580217" y="2677341"/>
            <a:chExt cx="3072993" cy="1491604"/>
          </a:xfrm>
        </p:grpSpPr>
        <p:pic>
          <p:nvPicPr>
            <p:cNvPr id="13" name="Graphic 12">
              <a:extLst>
                <a:ext uri="{FF2B5EF4-FFF2-40B4-BE49-F238E27FC236}">
                  <a16:creationId xmlns:a16="http://schemas.microsoft.com/office/drawing/2014/main" id="{AFDA2408-DFCC-BB48-9EBE-707DD28EA46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580217" y="2677341"/>
              <a:ext cx="3031566" cy="1076090"/>
            </a:xfrm>
            <a:prstGeom prst="rect">
              <a:avLst/>
            </a:prstGeom>
          </p:spPr>
        </p:pic>
        <p:sp>
          <p:nvSpPr>
            <p:cNvPr id="15" name="Subtitle 2">
              <a:extLst>
                <a:ext uri="{FF2B5EF4-FFF2-40B4-BE49-F238E27FC236}">
                  <a16:creationId xmlns:a16="http://schemas.microsoft.com/office/drawing/2014/main" id="{1E160DE1-D062-F041-9AF6-3537E16F42E2}"/>
                </a:ext>
              </a:extLst>
            </p:cNvPr>
            <p:cNvSpPr txBox="1">
              <a:spLocks/>
            </p:cNvSpPr>
            <p:nvPr userDrawn="1"/>
          </p:nvSpPr>
          <p:spPr>
            <a:xfrm>
              <a:off x="4621644" y="3521223"/>
              <a:ext cx="3031566" cy="647722"/>
            </a:xfrm>
            <a:prstGeom prst="rect">
              <a:avLst/>
            </a:prstGeom>
          </p:spPr>
          <p:txBody>
            <a:bodyPr vert="horz" lIns="91440" tIns="45720" rIns="91440" bIns="45720" rtlCol="0" anchor="ctr">
              <a:noAutofit/>
            </a:bodyPr>
            <a:lstStyle>
              <a:lvl1pPr indent="0" algn="ctr">
                <a:lnSpc>
                  <a:spcPct val="90000"/>
                </a:lnSpc>
                <a:spcBef>
                  <a:spcPts val="1000"/>
                </a:spcBef>
                <a:buFont typeface="Arial" panose="020B0604020202020204" pitchFamily="34" charset="0"/>
                <a:buNone/>
                <a:defRPr sz="2400" b="1" i="0" spc="150" baseline="0">
                  <a:latin typeface="Assistant" pitchFamily="2" charset="-79"/>
                  <a:cs typeface="Assistant" pitchFamily="2" charset="-79"/>
                </a:defRPr>
              </a:lvl1pPr>
              <a:lvl2pPr indent="0" algn="ctr">
                <a:lnSpc>
                  <a:spcPct val="90000"/>
                </a:lnSpc>
                <a:spcBef>
                  <a:spcPts val="500"/>
                </a:spcBef>
                <a:buFont typeface="Arial" panose="020B0604020202020204" pitchFamily="34" charset="0"/>
                <a:buNone/>
                <a:defRPr sz="2000" b="0" i="0">
                  <a:latin typeface="Noto Sans" panose="020B0502040504020204" pitchFamily="34" charset="0"/>
                </a:defRPr>
              </a:lvl2pPr>
              <a:lvl3pPr indent="0" algn="ctr">
                <a:lnSpc>
                  <a:spcPct val="90000"/>
                </a:lnSpc>
                <a:spcBef>
                  <a:spcPts val="500"/>
                </a:spcBef>
                <a:buFont typeface="Arial" panose="020B0604020202020204" pitchFamily="34" charset="0"/>
                <a:buNone/>
                <a:defRPr b="0" i="0">
                  <a:latin typeface="Noto Sans" panose="020B0502040504020204" pitchFamily="34" charset="0"/>
                </a:defRPr>
              </a:lvl3pPr>
              <a:lvl4pPr indent="0" algn="ctr">
                <a:lnSpc>
                  <a:spcPct val="90000"/>
                </a:lnSpc>
                <a:spcBef>
                  <a:spcPts val="500"/>
                </a:spcBef>
                <a:buFont typeface="Arial" panose="020B0604020202020204" pitchFamily="34" charset="0"/>
                <a:buNone/>
                <a:defRPr sz="1600" b="0" i="0">
                  <a:latin typeface="Noto Sans" panose="020B0502040504020204" pitchFamily="34" charset="0"/>
                </a:defRPr>
              </a:lvl4pPr>
              <a:lvl5pPr indent="0" algn="ctr">
                <a:lnSpc>
                  <a:spcPct val="90000"/>
                </a:lnSpc>
                <a:spcBef>
                  <a:spcPts val="500"/>
                </a:spcBef>
                <a:buFont typeface="Arial" panose="020B0604020202020204" pitchFamily="34" charset="0"/>
                <a:buNone/>
                <a:defRPr sz="1600" b="0" i="0">
                  <a:latin typeface="Noto Sans" panose="020B0502040504020204" pitchFamily="34" charset="0"/>
                </a:defRPr>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lvl="0" algn="ctr">
                <a:lnSpc>
                  <a:spcPct val="100000"/>
                </a:lnSpc>
              </a:pPr>
              <a:r>
                <a:rPr lang="fi-FI" sz="1100" dirty="0">
                  <a:solidFill>
                    <a:schemeClr val="tx2"/>
                  </a:solidFill>
                </a:rPr>
                <a:t>MAKE MORE INNOVATION HAPPEN.</a:t>
              </a:r>
            </a:p>
          </p:txBody>
        </p:sp>
      </p:grpSp>
      <p:sp>
        <p:nvSpPr>
          <p:cNvPr id="19" name="Text Placeholder 18">
            <a:extLst>
              <a:ext uri="{FF2B5EF4-FFF2-40B4-BE49-F238E27FC236}">
                <a16:creationId xmlns:a16="http://schemas.microsoft.com/office/drawing/2014/main" id="{EA3BF2C3-B64C-BB4E-B3EA-18F8E90508C1}"/>
              </a:ext>
            </a:extLst>
          </p:cNvPr>
          <p:cNvSpPr>
            <a:spLocks noGrp="1"/>
          </p:cNvSpPr>
          <p:nvPr>
            <p:ph type="body" sz="quarter" idx="10" hasCustomPrompt="1"/>
          </p:nvPr>
        </p:nvSpPr>
        <p:spPr>
          <a:xfrm>
            <a:off x="3372118" y="6093296"/>
            <a:ext cx="5447764" cy="463550"/>
          </a:xfrm>
        </p:spPr>
        <p:txBody>
          <a:bodyPr vert="horz" lIns="91440" tIns="45720" rIns="91440" bIns="45720" rtlCol="0" anchor="ctr">
            <a:normAutofit/>
          </a:bodyPr>
          <a:lstStyle>
            <a:lvl1pPr algn="ctr">
              <a:defRPr lang="fi-FI" sz="1800" b="1" spc="150" baseline="0" dirty="0">
                <a:solidFill>
                  <a:schemeClr val="tx1"/>
                </a:solidFill>
                <a:ea typeface="Noto Sans" panose="020B0502040504020204" pitchFamily="34" charset="0"/>
                <a:cs typeface="Noto Sans" panose="020B0502040504020204" pitchFamily="34" charset="0"/>
              </a:defRPr>
            </a:lvl1pPr>
          </a:lstStyle>
          <a:p>
            <a:pPr marL="0" marR="0" lvl="0" indent="0" algn="ctr" fontAlgn="auto">
              <a:spcAft>
                <a:spcPts val="0"/>
              </a:spcAft>
              <a:buClrTx/>
              <a:buSzTx/>
              <a:buNone/>
              <a:tabLst/>
            </a:pPr>
            <a:r>
              <a:rPr lang="en-US" dirty="0"/>
              <a:t>Presentation name </a:t>
            </a:r>
            <a:fld id="{F44ECB47-85D4-6444-BCD4-F66C04D7443A}" type="datetime1">
              <a:rPr lang="fi-FI" smtClean="0"/>
              <a:pPr marL="0" marR="0" lvl="0" indent="0" algn="ctr" fontAlgn="auto">
                <a:spcAft>
                  <a:spcPts val="0"/>
                </a:spcAft>
                <a:buClrTx/>
                <a:buSzTx/>
                <a:buNone/>
                <a:tabLst/>
              </a:pPr>
              <a:t>19.3.2019</a:t>
            </a:fld>
            <a:endParaRPr lang="fi-FI" dirty="0"/>
          </a:p>
        </p:txBody>
      </p:sp>
    </p:spTree>
    <p:extLst>
      <p:ext uri="{BB962C8B-B14F-4D97-AF65-F5344CB8AC3E}">
        <p14:creationId xmlns:p14="http://schemas.microsoft.com/office/powerpoint/2010/main" val="1086535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iima as a Company">
    <p:bg>
      <p:bgPr>
        <a:blipFill dpi="0" rotWithShape="1">
          <a:blip r:embed="rId2">
            <a:duotone>
              <a:schemeClr val="bg2">
                <a:shade val="45000"/>
                <a:satMod val="135000"/>
              </a:schemeClr>
              <a:prstClr val="white"/>
            </a:duotone>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A16337E-0B31-F14D-8777-425480DD5F1E}"/>
              </a:ext>
            </a:extLst>
          </p:cNvPr>
          <p:cNvGrpSpPr/>
          <p:nvPr userDrawn="1"/>
        </p:nvGrpSpPr>
        <p:grpSpPr>
          <a:xfrm>
            <a:off x="3651487" y="4704984"/>
            <a:ext cx="4889026" cy="2012137"/>
            <a:chOff x="1107853" y="4534980"/>
            <a:chExt cx="4889026" cy="2012137"/>
          </a:xfrm>
        </p:grpSpPr>
        <p:pic>
          <p:nvPicPr>
            <p:cNvPr id="5" name="Picture 4">
              <a:extLst>
                <a:ext uri="{FF2B5EF4-FFF2-40B4-BE49-F238E27FC236}">
                  <a16:creationId xmlns:a16="http://schemas.microsoft.com/office/drawing/2014/main" id="{01061655-DC44-2041-94D7-2745FD6F544B}"/>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37218" y="4541204"/>
              <a:ext cx="1012617" cy="1012617"/>
            </a:xfrm>
            <a:prstGeom prst="rect">
              <a:avLst/>
            </a:prstGeom>
          </p:spPr>
        </p:pic>
        <p:pic>
          <p:nvPicPr>
            <p:cNvPr id="7" name="Picture 6">
              <a:extLst>
                <a:ext uri="{FF2B5EF4-FFF2-40B4-BE49-F238E27FC236}">
                  <a16:creationId xmlns:a16="http://schemas.microsoft.com/office/drawing/2014/main" id="{AF7B96B4-0C12-D142-B790-29A0C2B92D4F}"/>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107853" y="5386534"/>
              <a:ext cx="1012617" cy="1012617"/>
            </a:xfrm>
            <a:prstGeom prst="rect">
              <a:avLst/>
            </a:prstGeom>
          </p:spPr>
        </p:pic>
        <p:pic>
          <p:nvPicPr>
            <p:cNvPr id="8" name="Picture 7">
              <a:extLst>
                <a:ext uri="{FF2B5EF4-FFF2-40B4-BE49-F238E27FC236}">
                  <a16:creationId xmlns:a16="http://schemas.microsoft.com/office/drawing/2014/main" id="{E137F7DE-7F32-8745-A53A-6661CDD6D83F}"/>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3498642" y="4535021"/>
              <a:ext cx="1012617" cy="1012617"/>
            </a:xfrm>
            <a:prstGeom prst="rect">
              <a:avLst/>
            </a:prstGeom>
          </p:spPr>
        </p:pic>
        <p:pic>
          <p:nvPicPr>
            <p:cNvPr id="9" name="Graphic 8">
              <a:extLst>
                <a:ext uri="{FF2B5EF4-FFF2-40B4-BE49-F238E27FC236}">
                  <a16:creationId xmlns:a16="http://schemas.microsoft.com/office/drawing/2014/main" id="{536FDC0B-C5E6-1C4A-8C5F-ECA944860C42}"/>
                </a:ext>
              </a:extLst>
            </p:cNvPr>
            <p:cNvPicPr>
              <a:picLocks noChangeAspect="1"/>
            </p:cNvPicPr>
            <p:nvPr userDrawn="1"/>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446429" y="5386533"/>
              <a:ext cx="1012617" cy="1012617"/>
            </a:xfrm>
            <a:prstGeom prst="rect">
              <a:avLst/>
            </a:prstGeom>
          </p:spPr>
        </p:pic>
        <p:pic>
          <p:nvPicPr>
            <p:cNvPr id="10" name="Picture 9">
              <a:extLst>
                <a:ext uri="{FF2B5EF4-FFF2-40B4-BE49-F238E27FC236}">
                  <a16:creationId xmlns:a16="http://schemas.microsoft.com/office/drawing/2014/main" id="{EDD4AAF7-F357-BE49-8BB2-9FB2623FE389}"/>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482193" y="4696043"/>
              <a:ext cx="690490" cy="690490"/>
            </a:xfrm>
            <a:prstGeom prst="rect">
              <a:avLst/>
            </a:prstGeom>
          </p:spPr>
        </p:pic>
        <p:pic>
          <p:nvPicPr>
            <p:cNvPr id="11" name="Picture 10">
              <a:extLst>
                <a:ext uri="{FF2B5EF4-FFF2-40B4-BE49-F238E27FC236}">
                  <a16:creationId xmlns:a16="http://schemas.microsoft.com/office/drawing/2014/main" id="{CA2D9D6F-403E-0641-840F-8650A9B32A99}"/>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693572" y="5484921"/>
              <a:ext cx="815762" cy="815762"/>
            </a:xfrm>
            <a:prstGeom prst="rect">
              <a:avLst/>
            </a:prstGeom>
          </p:spPr>
        </p:pic>
        <p:pic>
          <p:nvPicPr>
            <p:cNvPr id="12" name="Picture 11">
              <a:extLst>
                <a:ext uri="{FF2B5EF4-FFF2-40B4-BE49-F238E27FC236}">
                  <a16:creationId xmlns:a16="http://schemas.microsoft.com/office/drawing/2014/main" id="{DD1C2757-657C-1247-BA1C-3364C5845D3D}"/>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107853" y="4534980"/>
              <a:ext cx="1012617" cy="1012617"/>
            </a:xfrm>
            <a:prstGeom prst="rect">
              <a:avLst/>
            </a:prstGeom>
          </p:spPr>
        </p:pic>
        <p:pic>
          <p:nvPicPr>
            <p:cNvPr id="13" name="Kuva 32">
              <a:extLst>
                <a:ext uri="{FF2B5EF4-FFF2-40B4-BE49-F238E27FC236}">
                  <a16:creationId xmlns:a16="http://schemas.microsoft.com/office/drawing/2014/main" id="{0D9F0CF3-C105-2448-8A9F-0BE5AEE53B55}"/>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4688248" y="5238486"/>
              <a:ext cx="1308631" cy="1308631"/>
            </a:xfrm>
            <a:prstGeom prst="rect">
              <a:avLst/>
            </a:prstGeom>
          </p:spPr>
        </p:pic>
      </p:grpSp>
      <p:sp>
        <p:nvSpPr>
          <p:cNvPr id="19" name="TextBox 18">
            <a:extLst>
              <a:ext uri="{FF2B5EF4-FFF2-40B4-BE49-F238E27FC236}">
                <a16:creationId xmlns:a16="http://schemas.microsoft.com/office/drawing/2014/main" id="{749ABD7A-9154-3E44-AF1A-0A48B403B727}"/>
              </a:ext>
            </a:extLst>
          </p:cNvPr>
          <p:cNvSpPr txBox="1"/>
          <p:nvPr/>
        </p:nvSpPr>
        <p:spPr>
          <a:xfrm>
            <a:off x="2403194" y="2765176"/>
            <a:ext cx="1736373"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NEW CUSTOMERS</a:t>
            </a:r>
          </a:p>
        </p:txBody>
      </p:sp>
      <p:sp>
        <p:nvSpPr>
          <p:cNvPr id="20" name="TextBox 19">
            <a:extLst>
              <a:ext uri="{FF2B5EF4-FFF2-40B4-BE49-F238E27FC236}">
                <a16:creationId xmlns:a16="http://schemas.microsoft.com/office/drawing/2014/main" id="{0C986620-2BE4-AB4E-A00A-18EFB330F71E}"/>
              </a:ext>
            </a:extLst>
          </p:cNvPr>
          <p:cNvSpPr txBox="1"/>
          <p:nvPr/>
        </p:nvSpPr>
        <p:spPr>
          <a:xfrm>
            <a:off x="5234681" y="2706471"/>
            <a:ext cx="1535998" cy="381066"/>
          </a:xfrm>
          <a:prstGeom prst="rect">
            <a:avLst/>
          </a:prstGeom>
          <a:noFill/>
        </p:spPr>
        <p:txBody>
          <a:bodyPr wrap="none" rtlCol="0" anchor="ctr">
            <a:spAutoFit/>
          </a:bodyPr>
          <a:lstStyle/>
          <a:p>
            <a:pPr algn="ctr">
              <a:lnSpc>
                <a:spcPct val="150000"/>
              </a:lnSpc>
            </a:pP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TEAM GROWTH</a:t>
            </a:r>
          </a:p>
        </p:txBody>
      </p:sp>
      <p:sp>
        <p:nvSpPr>
          <p:cNvPr id="21" name="TextBox 20">
            <a:extLst>
              <a:ext uri="{FF2B5EF4-FFF2-40B4-BE49-F238E27FC236}">
                <a16:creationId xmlns:a16="http://schemas.microsoft.com/office/drawing/2014/main" id="{BDEEE1F8-93C0-824B-B812-AA19AAE4099E}"/>
              </a:ext>
            </a:extLst>
          </p:cNvPr>
          <p:cNvSpPr txBox="1"/>
          <p:nvPr/>
        </p:nvSpPr>
        <p:spPr>
          <a:xfrm>
            <a:off x="7618544" y="2770481"/>
            <a:ext cx="2326278"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AVG. REVENUE GROWTH</a:t>
            </a:r>
          </a:p>
        </p:txBody>
      </p:sp>
      <p:pic>
        <p:nvPicPr>
          <p:cNvPr id="16" name="Graphic 15" descr="Handshake">
            <a:extLst>
              <a:ext uri="{FF2B5EF4-FFF2-40B4-BE49-F238E27FC236}">
                <a16:creationId xmlns:a16="http://schemas.microsoft.com/office/drawing/2014/main" id="{0833DAFB-57A0-FB4C-9A12-85CD7E5807D2}"/>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911162" y="2182656"/>
            <a:ext cx="720434" cy="720434"/>
          </a:xfrm>
          <a:prstGeom prst="rect">
            <a:avLst/>
          </a:prstGeom>
        </p:spPr>
      </p:pic>
      <p:pic>
        <p:nvPicPr>
          <p:cNvPr id="17" name="Picture 16" descr="A close up of a logo&#10;&#10;Description automatically generated">
            <a:extLst>
              <a:ext uri="{FF2B5EF4-FFF2-40B4-BE49-F238E27FC236}">
                <a16:creationId xmlns:a16="http://schemas.microsoft.com/office/drawing/2014/main" id="{C9339F0B-14D9-FF4A-B773-6B738414AFA0}"/>
              </a:ext>
            </a:extLst>
          </p:cNvPr>
          <p:cNvPicPr>
            <a:picLocks noChangeAspect="1"/>
          </p:cNvPicPr>
          <p:nvPr/>
        </p:nvPicPr>
        <p:blipFill>
          <a:blip r:embed="rId14">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5642600" y="2194991"/>
            <a:ext cx="720434" cy="720434"/>
          </a:xfrm>
          <a:prstGeom prst="rect">
            <a:avLst/>
          </a:prstGeom>
          <a:noFill/>
        </p:spPr>
      </p:pic>
      <p:sp>
        <p:nvSpPr>
          <p:cNvPr id="23" name="Text Placeholder 22">
            <a:extLst>
              <a:ext uri="{FF2B5EF4-FFF2-40B4-BE49-F238E27FC236}">
                <a16:creationId xmlns:a16="http://schemas.microsoft.com/office/drawing/2014/main" id="{FDEECD1D-9BBD-3348-9626-F1D943168053}"/>
              </a:ext>
            </a:extLst>
          </p:cNvPr>
          <p:cNvSpPr>
            <a:spLocks noGrp="1"/>
          </p:cNvSpPr>
          <p:nvPr>
            <p:ph type="body" sz="quarter" idx="10" hasCustomPrompt="1"/>
          </p:nvPr>
        </p:nvSpPr>
        <p:spPr>
          <a:xfrm>
            <a:off x="4082262" y="372689"/>
            <a:ext cx="4027475" cy="679760"/>
          </a:xfrm>
        </p:spPr>
        <p:txBody>
          <a:bodyPr anchor="ctr">
            <a:noAutofit/>
          </a:bodyPr>
          <a:lstStyle>
            <a:lvl1pPr marL="0" indent="0" algn="ctr">
              <a:buNone/>
              <a:defRPr sz="2800" b="1">
                <a:solidFill>
                  <a:schemeClr val="tx1"/>
                </a:solidFill>
              </a:defRPr>
            </a:lvl1pPr>
          </a:lstStyle>
          <a:p>
            <a:pPr lvl="0"/>
            <a:r>
              <a:rPr lang="en-US" dirty="0"/>
              <a:t>Viima as a company</a:t>
            </a:r>
          </a:p>
        </p:txBody>
      </p:sp>
      <p:sp>
        <p:nvSpPr>
          <p:cNvPr id="27" name="Text Placeholder 26">
            <a:extLst>
              <a:ext uri="{FF2B5EF4-FFF2-40B4-BE49-F238E27FC236}">
                <a16:creationId xmlns:a16="http://schemas.microsoft.com/office/drawing/2014/main" id="{E6461437-373A-DA4D-816F-708819CB425A}"/>
              </a:ext>
            </a:extLst>
          </p:cNvPr>
          <p:cNvSpPr>
            <a:spLocks noGrp="1"/>
          </p:cNvSpPr>
          <p:nvPr>
            <p:ph type="body" sz="quarter" idx="11" hasCustomPrompt="1"/>
          </p:nvPr>
        </p:nvSpPr>
        <p:spPr>
          <a:xfrm>
            <a:off x="2396818" y="3072952"/>
            <a:ext cx="1749121" cy="500063"/>
          </a:xfrm>
        </p:spPr>
        <p:txBody>
          <a:bodyPr anchor="ctr">
            <a:noAutofit/>
          </a:bodyPr>
          <a:lstStyle>
            <a:lvl1pPr marL="0" indent="0" algn="ctr">
              <a:buNone/>
              <a:defRPr sz="3600" b="1">
                <a:solidFill>
                  <a:schemeClr val="accent1"/>
                </a:solidFill>
              </a:defRPr>
            </a:lvl1pPr>
          </a:lstStyle>
          <a:p>
            <a:pPr lvl="0"/>
            <a:r>
              <a:rPr lang="en-US" dirty="0"/>
              <a:t>+105%</a:t>
            </a:r>
          </a:p>
        </p:txBody>
      </p:sp>
      <p:sp>
        <p:nvSpPr>
          <p:cNvPr id="29" name="Text Placeholder 26">
            <a:extLst>
              <a:ext uri="{FF2B5EF4-FFF2-40B4-BE49-F238E27FC236}">
                <a16:creationId xmlns:a16="http://schemas.microsoft.com/office/drawing/2014/main" id="{12B65525-2FBA-0C47-96FF-D6EC43AFBF7C}"/>
              </a:ext>
            </a:extLst>
          </p:cNvPr>
          <p:cNvSpPr>
            <a:spLocks noGrp="1"/>
          </p:cNvSpPr>
          <p:nvPr>
            <p:ph type="body" sz="quarter" idx="12" hasCustomPrompt="1"/>
          </p:nvPr>
        </p:nvSpPr>
        <p:spPr>
          <a:xfrm>
            <a:off x="5270063" y="3072953"/>
            <a:ext cx="1466112" cy="500063"/>
          </a:xfrm>
        </p:spPr>
        <p:txBody>
          <a:bodyPr anchor="ctr">
            <a:noAutofit/>
          </a:bodyPr>
          <a:lstStyle>
            <a:lvl1pPr marL="0" indent="0" algn="ctr">
              <a:buNone/>
              <a:defRPr sz="3600" b="1">
                <a:solidFill>
                  <a:schemeClr val="accent1"/>
                </a:solidFill>
              </a:defRPr>
            </a:lvl1pPr>
          </a:lstStyle>
          <a:p>
            <a:pPr lvl="0"/>
            <a:r>
              <a:rPr lang="en-US" dirty="0"/>
              <a:t>+33%</a:t>
            </a:r>
          </a:p>
        </p:txBody>
      </p:sp>
      <p:sp>
        <p:nvSpPr>
          <p:cNvPr id="30" name="Text Placeholder 26">
            <a:extLst>
              <a:ext uri="{FF2B5EF4-FFF2-40B4-BE49-F238E27FC236}">
                <a16:creationId xmlns:a16="http://schemas.microsoft.com/office/drawing/2014/main" id="{7496E1E7-763A-D34B-A4E0-84B18BD0849D}"/>
              </a:ext>
            </a:extLst>
          </p:cNvPr>
          <p:cNvSpPr>
            <a:spLocks noGrp="1"/>
          </p:cNvSpPr>
          <p:nvPr>
            <p:ph type="body" sz="quarter" idx="13" hasCustomPrompt="1"/>
          </p:nvPr>
        </p:nvSpPr>
        <p:spPr>
          <a:xfrm>
            <a:off x="7850351" y="3072952"/>
            <a:ext cx="1811633" cy="500063"/>
          </a:xfrm>
        </p:spPr>
        <p:txBody>
          <a:bodyPr anchor="ctr">
            <a:noAutofit/>
          </a:bodyPr>
          <a:lstStyle>
            <a:lvl1pPr marL="0" indent="0" algn="ctr">
              <a:buNone/>
              <a:defRPr sz="3600" b="1">
                <a:solidFill>
                  <a:schemeClr val="accent1"/>
                </a:solidFill>
              </a:defRPr>
            </a:lvl1pPr>
          </a:lstStyle>
          <a:p>
            <a:pPr lvl="0"/>
            <a:r>
              <a:rPr lang="en-US" dirty="0"/>
              <a:t>+144%</a:t>
            </a:r>
          </a:p>
        </p:txBody>
      </p:sp>
      <p:sp>
        <p:nvSpPr>
          <p:cNvPr id="33" name="Freeform 32">
            <a:extLst>
              <a:ext uri="{FF2B5EF4-FFF2-40B4-BE49-F238E27FC236}">
                <a16:creationId xmlns:a16="http://schemas.microsoft.com/office/drawing/2014/main" id="{80A7CAE3-9F7A-A346-8B8E-46A62CB04949}"/>
              </a:ext>
            </a:extLst>
          </p:cNvPr>
          <p:cNvSpPr>
            <a:spLocks noChangeAspect="1"/>
          </p:cNvSpPr>
          <p:nvPr/>
        </p:nvSpPr>
        <p:spPr>
          <a:xfrm>
            <a:off x="8421466" y="2332915"/>
            <a:ext cx="720434" cy="432261"/>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chemeClr val="bg1">
              <a:lumMod val="65000"/>
            </a:schemeClr>
          </a:solidFill>
          <a:ln w="6350" cap="flat">
            <a:noFill/>
            <a:prstDash val="solid"/>
            <a:miter/>
          </a:ln>
        </p:spPr>
        <p:txBody>
          <a:bodyPr rtlCol="0" anchor="ctr"/>
          <a:lstStyle/>
          <a:p>
            <a:endParaRPr lang="en-US" sz="1600" dirty="0"/>
          </a:p>
        </p:txBody>
      </p:sp>
    </p:spTree>
    <p:extLst>
      <p:ext uri="{BB962C8B-B14F-4D97-AF65-F5344CB8AC3E}">
        <p14:creationId xmlns:p14="http://schemas.microsoft.com/office/powerpoint/2010/main" val="1793681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p:txBody>
          <a:bodyPr>
            <a:normAutofit/>
          </a:bodyPr>
          <a:lstStyle>
            <a:lvl1pPr>
              <a:defRPr sz="3200" b="1"/>
            </a:lvl1pPr>
          </a:lstStyle>
          <a:p>
            <a:r>
              <a:rPr lang="en-US" dirty="0"/>
              <a:t>Let’s make innovation happen!</a:t>
            </a:r>
            <a:endParaRPr lang="fi-FI" dirty="0"/>
          </a:p>
        </p:txBody>
      </p:sp>
      <p:sp>
        <p:nvSpPr>
          <p:cNvPr id="3" name="Content Placeholder 2">
            <a:extLst>
              <a:ext uri="{FF2B5EF4-FFF2-40B4-BE49-F238E27FC236}">
                <a16:creationId xmlns:a16="http://schemas.microsoft.com/office/drawing/2014/main" id="{9C7D436D-D8D0-C847-8DD7-A78F98B0C365}"/>
              </a:ext>
            </a:extLst>
          </p:cNvPr>
          <p:cNvSpPr>
            <a:spLocks noGrp="1"/>
          </p:cNvSpPr>
          <p:nvPr>
            <p:ph idx="1"/>
          </p:nvPr>
        </p:nvSpPr>
        <p:spPr>
          <a:xfrm>
            <a:off x="697006" y="1825625"/>
            <a:ext cx="10797988" cy="4348375"/>
          </a:xfrm>
          <a:prstGeom prst="rect">
            <a:avLst/>
          </a:prstGeom>
        </p:spPr>
        <p:txBody>
          <a:bodyPr>
            <a:normAutofit/>
          </a:bodyPr>
          <a:lstStyle>
            <a:lvl1pPr>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5512708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A6444-7E51-9F48-8669-1FECBA38672D}"/>
              </a:ext>
            </a:extLst>
          </p:cNvPr>
          <p:cNvSpPr>
            <a:spLocks noGrp="1"/>
          </p:cNvSpPr>
          <p:nvPr>
            <p:ph type="title" hasCustomPrompt="1"/>
          </p:nvPr>
        </p:nvSpPr>
        <p:spPr>
          <a:xfrm>
            <a:off x="697006" y="332656"/>
            <a:ext cx="10797988" cy="1325563"/>
          </a:xfrm>
        </p:spPr>
        <p:txBody>
          <a:bodyPr>
            <a:normAutofit/>
          </a:bodyPr>
          <a:lstStyle>
            <a:lvl1pPr algn="ctr">
              <a:defRPr sz="3200" b="1"/>
            </a:lvl1pPr>
          </a:lstStyle>
          <a:p>
            <a:r>
              <a:rPr lang="en-US" dirty="0"/>
              <a:t>Let’s make innovation happen!</a:t>
            </a:r>
            <a:endParaRPr lang="fi-FI" dirty="0"/>
          </a:p>
        </p:txBody>
      </p:sp>
    </p:spTree>
    <p:extLst>
      <p:ext uri="{BB962C8B-B14F-4D97-AF65-F5344CB8AC3E}">
        <p14:creationId xmlns:p14="http://schemas.microsoft.com/office/powerpoint/2010/main" val="23854237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er Testimonial">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AEA69E2-2959-2F47-8B95-A880C35BDAAF}"/>
              </a:ext>
            </a:extLst>
          </p:cNvPr>
          <p:cNvSpPr/>
          <p:nvPr userDrawn="1"/>
        </p:nvSpPr>
        <p:spPr>
          <a:xfrm>
            <a:off x="7608168" y="0"/>
            <a:ext cx="458383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grpSp>
        <p:nvGrpSpPr>
          <p:cNvPr id="45" name="Group 44">
            <a:extLst>
              <a:ext uri="{FF2B5EF4-FFF2-40B4-BE49-F238E27FC236}">
                <a16:creationId xmlns:a16="http://schemas.microsoft.com/office/drawing/2014/main" id="{425B0925-F80B-0843-888B-4C2E538A54E2}"/>
              </a:ext>
            </a:extLst>
          </p:cNvPr>
          <p:cNvGrpSpPr/>
          <p:nvPr userDrawn="1"/>
        </p:nvGrpSpPr>
        <p:grpSpPr>
          <a:xfrm>
            <a:off x="8497513" y="459175"/>
            <a:ext cx="2904695" cy="5507314"/>
            <a:chOff x="8603114" y="657870"/>
            <a:chExt cx="2904695" cy="5507314"/>
          </a:xfrm>
        </p:grpSpPr>
        <p:pic>
          <p:nvPicPr>
            <p:cNvPr id="28" name="Graphic 27">
              <a:extLst>
                <a:ext uri="{FF2B5EF4-FFF2-40B4-BE49-F238E27FC236}">
                  <a16:creationId xmlns:a16="http://schemas.microsoft.com/office/drawing/2014/main" id="{8DF02FBC-22E2-F140-92B8-9303D893DED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46434" y="657870"/>
              <a:ext cx="1080000" cy="1080000"/>
            </a:xfrm>
            <a:prstGeom prst="rect">
              <a:avLst/>
            </a:prstGeom>
          </p:spPr>
        </p:pic>
        <p:pic>
          <p:nvPicPr>
            <p:cNvPr id="30" name="Picture 29" descr="A close up of a logo&#10;&#10;Description automatically generated">
              <a:extLst>
                <a:ext uri="{FF2B5EF4-FFF2-40B4-BE49-F238E27FC236}">
                  <a16:creationId xmlns:a16="http://schemas.microsoft.com/office/drawing/2014/main" id="{1EA625C7-2F95-BB4C-8208-F8F2B1CFA2E2}"/>
                </a:ext>
              </a:extLst>
            </p:cNvPr>
            <p:cNvPicPr>
              <a:picLocks noChangeAspect="1"/>
            </p:cNvPicPr>
            <p:nvPr userDrawn="1"/>
          </p:nvPicPr>
          <p:blipFill>
            <a:blip r:embed="rId4"/>
            <a:stretch>
              <a:fillRect/>
            </a:stretch>
          </p:blipFill>
          <p:spPr>
            <a:xfrm>
              <a:off x="10419217" y="657870"/>
              <a:ext cx="1080000" cy="1080000"/>
            </a:xfrm>
            <a:prstGeom prst="rect">
              <a:avLst/>
            </a:prstGeom>
          </p:spPr>
        </p:pic>
        <p:pic>
          <p:nvPicPr>
            <p:cNvPr id="32" name="Picture 31" descr="A close up of a logo&#10;&#10;Description automatically generated">
              <a:extLst>
                <a:ext uri="{FF2B5EF4-FFF2-40B4-BE49-F238E27FC236}">
                  <a16:creationId xmlns:a16="http://schemas.microsoft.com/office/drawing/2014/main" id="{99C1181E-BE9B-C943-8DB9-CDA0F89698DD}"/>
                </a:ext>
              </a:extLst>
            </p:cNvPr>
            <p:cNvPicPr>
              <a:picLocks noChangeAspect="1"/>
            </p:cNvPicPr>
            <p:nvPr userDrawn="1"/>
          </p:nvPicPr>
          <p:blipFill>
            <a:blip r:embed="rId5"/>
            <a:stretch>
              <a:fillRect/>
            </a:stretch>
          </p:blipFill>
          <p:spPr>
            <a:xfrm>
              <a:off x="10427809" y="5085184"/>
              <a:ext cx="1080000" cy="1080000"/>
            </a:xfrm>
            <a:prstGeom prst="rect">
              <a:avLst/>
            </a:prstGeom>
          </p:spPr>
        </p:pic>
        <p:pic>
          <p:nvPicPr>
            <p:cNvPr id="34" name="Picture 33" descr="A picture containing black, indoor&#10;&#10;Description automatically generated">
              <a:extLst>
                <a:ext uri="{FF2B5EF4-FFF2-40B4-BE49-F238E27FC236}">
                  <a16:creationId xmlns:a16="http://schemas.microsoft.com/office/drawing/2014/main" id="{AFB28499-8543-7B48-A467-246830B6838A}"/>
                </a:ext>
              </a:extLst>
            </p:cNvPr>
            <p:cNvPicPr>
              <a:picLocks noChangeAspect="1"/>
            </p:cNvPicPr>
            <p:nvPr userDrawn="1"/>
          </p:nvPicPr>
          <p:blipFill>
            <a:blip r:embed="rId6"/>
            <a:stretch>
              <a:fillRect/>
            </a:stretch>
          </p:blipFill>
          <p:spPr>
            <a:xfrm>
              <a:off x="8646434" y="2156691"/>
              <a:ext cx="1080000" cy="1080000"/>
            </a:xfrm>
            <a:prstGeom prst="rect">
              <a:avLst/>
            </a:prstGeom>
          </p:spPr>
        </p:pic>
        <p:pic>
          <p:nvPicPr>
            <p:cNvPr id="36" name="Picture 35" descr="A close up of a logo&#10;&#10;Description automatically generated">
              <a:extLst>
                <a:ext uri="{FF2B5EF4-FFF2-40B4-BE49-F238E27FC236}">
                  <a16:creationId xmlns:a16="http://schemas.microsoft.com/office/drawing/2014/main" id="{003E01A0-D0F5-2549-8A3D-1B9C587F4A35}"/>
                </a:ext>
              </a:extLst>
            </p:cNvPr>
            <p:cNvPicPr>
              <a:picLocks noChangeAspect="1"/>
            </p:cNvPicPr>
            <p:nvPr userDrawn="1"/>
          </p:nvPicPr>
          <p:blipFill>
            <a:blip r:embed="rId7"/>
            <a:stretch>
              <a:fillRect/>
            </a:stretch>
          </p:blipFill>
          <p:spPr>
            <a:xfrm>
              <a:off x="8655141" y="3655511"/>
              <a:ext cx="1080000" cy="1080000"/>
            </a:xfrm>
            <a:prstGeom prst="rect">
              <a:avLst/>
            </a:prstGeom>
          </p:spPr>
        </p:pic>
        <p:pic>
          <p:nvPicPr>
            <p:cNvPr id="38" name="Picture 37">
              <a:extLst>
                <a:ext uri="{FF2B5EF4-FFF2-40B4-BE49-F238E27FC236}">
                  <a16:creationId xmlns:a16="http://schemas.microsoft.com/office/drawing/2014/main" id="{0228239D-F10D-7840-9E1F-7216E471E447}"/>
                </a:ext>
              </a:extLst>
            </p:cNvPr>
            <p:cNvPicPr>
              <a:picLocks noChangeAspect="1"/>
            </p:cNvPicPr>
            <p:nvPr userDrawn="1"/>
          </p:nvPicPr>
          <p:blipFill>
            <a:blip r:embed="rId8"/>
            <a:stretch>
              <a:fillRect/>
            </a:stretch>
          </p:blipFill>
          <p:spPr>
            <a:xfrm>
              <a:off x="10419217" y="3586363"/>
              <a:ext cx="1080000" cy="1080000"/>
            </a:xfrm>
            <a:prstGeom prst="rect">
              <a:avLst/>
            </a:prstGeom>
          </p:spPr>
        </p:pic>
        <p:pic>
          <p:nvPicPr>
            <p:cNvPr id="40" name="Picture 39">
              <a:extLst>
                <a:ext uri="{FF2B5EF4-FFF2-40B4-BE49-F238E27FC236}">
                  <a16:creationId xmlns:a16="http://schemas.microsoft.com/office/drawing/2014/main" id="{922EDC30-0E50-6F4F-8C95-24757A03B98A}"/>
                </a:ext>
              </a:extLst>
            </p:cNvPr>
            <p:cNvPicPr>
              <a:picLocks noChangeAspect="1"/>
            </p:cNvPicPr>
            <p:nvPr userDrawn="1"/>
          </p:nvPicPr>
          <p:blipFill>
            <a:blip r:embed="rId9"/>
            <a:stretch>
              <a:fillRect/>
            </a:stretch>
          </p:blipFill>
          <p:spPr>
            <a:xfrm>
              <a:off x="10419217" y="2156691"/>
              <a:ext cx="1080000" cy="1080000"/>
            </a:xfrm>
            <a:prstGeom prst="rect">
              <a:avLst/>
            </a:prstGeom>
          </p:spPr>
        </p:pic>
        <p:pic>
          <p:nvPicPr>
            <p:cNvPr id="44" name="Picture 43">
              <a:extLst>
                <a:ext uri="{FF2B5EF4-FFF2-40B4-BE49-F238E27FC236}">
                  <a16:creationId xmlns:a16="http://schemas.microsoft.com/office/drawing/2014/main" id="{2D0CBD5C-9435-CD4C-AF24-E4D4AD74A965}"/>
                </a:ext>
              </a:extLst>
            </p:cNvPr>
            <p:cNvPicPr>
              <a:picLocks noChangeAspect="1"/>
            </p:cNvPicPr>
            <p:nvPr userDrawn="1"/>
          </p:nvPicPr>
          <p:blipFill>
            <a:blip r:embed="rId10"/>
            <a:stretch>
              <a:fillRect/>
            </a:stretch>
          </p:blipFill>
          <p:spPr>
            <a:xfrm>
              <a:off x="8603114" y="5085184"/>
              <a:ext cx="1080000" cy="1080000"/>
            </a:xfrm>
            <a:prstGeom prst="rect">
              <a:avLst/>
            </a:prstGeom>
          </p:spPr>
        </p:pic>
      </p:grpSp>
    </p:spTree>
    <p:extLst>
      <p:ext uri="{BB962C8B-B14F-4D97-AF65-F5344CB8AC3E}">
        <p14:creationId xmlns:p14="http://schemas.microsoft.com/office/powerpoint/2010/main" val="30748131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er Testimonial – Alternativ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sp>
        <p:nvSpPr>
          <p:cNvPr id="4" name="Picture Placeholder 3">
            <a:extLst>
              <a:ext uri="{FF2B5EF4-FFF2-40B4-BE49-F238E27FC236}">
                <a16:creationId xmlns:a16="http://schemas.microsoft.com/office/drawing/2014/main" id="{0B3E717C-2C6E-4A41-87A8-314297B21471}"/>
              </a:ext>
            </a:extLst>
          </p:cNvPr>
          <p:cNvSpPr>
            <a:spLocks noGrp="1"/>
          </p:cNvSpPr>
          <p:nvPr>
            <p:ph type="pic" sz="quarter" idx="16" hasCustomPrompt="1"/>
          </p:nvPr>
        </p:nvSpPr>
        <p:spPr>
          <a:xfrm>
            <a:off x="7608168" y="0"/>
            <a:ext cx="4583831" cy="6858000"/>
          </a:xfrm>
        </p:spPr>
        <p:txBody>
          <a:bodyPr anchor="ctr">
            <a:normAutofit/>
          </a:bodyPr>
          <a:lstStyle>
            <a:lvl1pPr marL="0" indent="0" algn="ctr">
              <a:buNone/>
              <a:defRPr sz="1800"/>
            </a:lvl1pPr>
          </a:lstStyle>
          <a:p>
            <a:r>
              <a:rPr lang="en-US" dirty="0"/>
              <a:t>Insert background image here</a:t>
            </a:r>
          </a:p>
        </p:txBody>
      </p:sp>
    </p:spTree>
    <p:extLst>
      <p:ext uri="{BB962C8B-B14F-4D97-AF65-F5344CB8AC3E}">
        <p14:creationId xmlns:p14="http://schemas.microsoft.com/office/powerpoint/2010/main" val="22526783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265A59C-90B8-974F-89D9-AF9031DAB8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7383970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separator">
    <p:bg>
      <p:bgPr>
        <a:solidFill>
          <a:schemeClr val="accent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1881DE1-9572-F848-A35C-59E8024B497F}"/>
              </a:ext>
            </a:extLst>
          </p:cNvPr>
          <p:cNvSpPr>
            <a:spLocks noGrp="1"/>
          </p:cNvSpPr>
          <p:nvPr>
            <p:ph type="body" sz="quarter" idx="10" hasCustomPrompt="1"/>
          </p:nvPr>
        </p:nvSpPr>
        <p:spPr>
          <a:xfrm>
            <a:off x="2855640" y="2888456"/>
            <a:ext cx="6480720" cy="1081087"/>
          </a:xfrm>
        </p:spPr>
        <p:txBody>
          <a:bodyPr anchor="ctr">
            <a:normAutofit/>
          </a:bodyPr>
          <a:lstStyle>
            <a:lvl1pPr marL="0" indent="0" algn="ctr">
              <a:buNone/>
              <a:defRPr sz="3200" b="1">
                <a:solidFill>
                  <a:schemeClr val="bg1"/>
                </a:solidFill>
              </a:defRPr>
            </a:lvl1pPr>
          </a:lstStyle>
          <a:p>
            <a:pPr lvl="0"/>
            <a:r>
              <a:rPr lang="en-US" dirty="0"/>
              <a:t>Customer Stories &amp; Examples</a:t>
            </a:r>
          </a:p>
        </p:txBody>
      </p:sp>
    </p:spTree>
    <p:extLst>
      <p:ext uri="{BB962C8B-B14F-4D97-AF65-F5344CB8AC3E}">
        <p14:creationId xmlns:p14="http://schemas.microsoft.com/office/powerpoint/2010/main" val="41474282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ricing">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a:xfrm>
            <a:off x="533909" y="102299"/>
            <a:ext cx="10797988" cy="1325563"/>
          </a:xfrm>
        </p:spPr>
        <p:txBody>
          <a:bodyPr>
            <a:normAutofit/>
          </a:bodyPr>
          <a:lstStyle>
            <a:lvl1pPr algn="l">
              <a:defRPr sz="3200" b="1">
                <a:solidFill>
                  <a:schemeClr val="accent1"/>
                </a:solidFill>
              </a:defRPr>
            </a:lvl1pPr>
          </a:lstStyle>
          <a:p>
            <a:r>
              <a:rPr lang="en-US" dirty="0"/>
              <a:t>Annual Contract Offers</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AE1EF9C3-34BF-DA4D-B975-C9C1F4CEA90C}"/>
              </a:ext>
            </a:extLst>
          </p:cNvPr>
          <p:cNvSpPr>
            <a:spLocks noGrp="1"/>
          </p:cNvSpPr>
          <p:nvPr>
            <p:ph type="body" sz="quarter" idx="10" hasCustomPrompt="1"/>
          </p:nvPr>
        </p:nvSpPr>
        <p:spPr>
          <a:xfrm>
            <a:off x="533909" y="6516860"/>
            <a:ext cx="4105027" cy="224508"/>
          </a:xfrm>
        </p:spPr>
        <p:txBody>
          <a:bodyPr>
            <a:noAutofit/>
          </a:bodyPr>
          <a:lstStyle>
            <a:lvl1pPr marL="0" indent="0">
              <a:buNone/>
              <a:defRPr sz="900">
                <a:solidFill>
                  <a:schemeClr val="accent1"/>
                </a:solidFill>
              </a:defRPr>
            </a:lvl1pPr>
          </a:lstStyle>
          <a:p>
            <a:pPr lvl="0"/>
            <a:r>
              <a:rPr lang="en" dirty="0"/>
              <a:t>The contract period is 12 months.</a:t>
            </a:r>
            <a:endParaRPr lang="en-US" dirty="0"/>
          </a:p>
        </p:txBody>
      </p:sp>
      <p:sp>
        <p:nvSpPr>
          <p:cNvPr id="7" name="Text Placeholder 5">
            <a:extLst>
              <a:ext uri="{FF2B5EF4-FFF2-40B4-BE49-F238E27FC236}">
                <a16:creationId xmlns:a16="http://schemas.microsoft.com/office/drawing/2014/main" id="{88E1080D-1688-094A-9829-5BD93945C0AB}"/>
              </a:ext>
            </a:extLst>
          </p:cNvPr>
          <p:cNvSpPr>
            <a:spLocks noGrp="1"/>
          </p:cNvSpPr>
          <p:nvPr>
            <p:ph type="body" sz="quarter" idx="11" hasCustomPrompt="1"/>
          </p:nvPr>
        </p:nvSpPr>
        <p:spPr>
          <a:xfrm>
            <a:off x="533909" y="6057504"/>
            <a:ext cx="8653873" cy="497089"/>
          </a:xfrm>
        </p:spPr>
        <p:txBody>
          <a:bodyPr>
            <a:noAutofit/>
          </a:bodyPr>
          <a:lstStyle>
            <a:lvl1pPr marL="0" indent="0">
              <a:buNone/>
              <a:defRPr sz="900">
                <a:solidFill>
                  <a:schemeClr val="tx2"/>
                </a:solidFill>
              </a:defRPr>
            </a:lvl1pPr>
          </a:lstStyle>
          <a:p>
            <a:pPr lvl="0"/>
            <a:r>
              <a:rPr lang="en" dirty="0"/>
              <a:t>*A value added tax or other country specific taxes such as import or withholding taxes pursuant to the legislation in force from time to time shall be added to all prices if applicable. Exchange rates will be applied as applicable on the date of signing. Travel costs to customer premises outside the capital city area of Finland will be invoiced separately per agreement.</a:t>
            </a:r>
          </a:p>
        </p:txBody>
      </p:sp>
      <p:sp>
        <p:nvSpPr>
          <p:cNvPr id="9" name="Text Placeholder 8">
            <a:extLst>
              <a:ext uri="{FF2B5EF4-FFF2-40B4-BE49-F238E27FC236}">
                <a16:creationId xmlns:a16="http://schemas.microsoft.com/office/drawing/2014/main" id="{E3A4B190-FA79-F047-AD29-991887300EBA}"/>
              </a:ext>
            </a:extLst>
          </p:cNvPr>
          <p:cNvSpPr>
            <a:spLocks noGrp="1"/>
          </p:cNvSpPr>
          <p:nvPr>
            <p:ph type="body" sz="quarter" idx="12" hasCustomPrompt="1"/>
          </p:nvPr>
        </p:nvSpPr>
        <p:spPr>
          <a:xfrm>
            <a:off x="533909" y="1727708"/>
            <a:ext cx="5562091" cy="497088"/>
          </a:xfrm>
        </p:spPr>
        <p:txBody>
          <a:bodyPr anchor="ctr">
            <a:normAutofit/>
          </a:bodyPr>
          <a:lstStyle>
            <a:lvl1pPr marL="0" indent="0">
              <a:buNone/>
              <a:defRPr sz="1600" b="1">
                <a:solidFill>
                  <a:schemeClr val="tx1"/>
                </a:solidFill>
              </a:defRPr>
            </a:lvl1pPr>
          </a:lstStyle>
          <a:p>
            <a:pPr lvl="0"/>
            <a:r>
              <a:rPr lang="en-US" dirty="0"/>
              <a:t>No installation fees. One fixed fee.</a:t>
            </a:r>
          </a:p>
        </p:txBody>
      </p:sp>
      <p:sp>
        <p:nvSpPr>
          <p:cNvPr id="11" name="Text Placeholder 10">
            <a:extLst>
              <a:ext uri="{FF2B5EF4-FFF2-40B4-BE49-F238E27FC236}">
                <a16:creationId xmlns:a16="http://schemas.microsoft.com/office/drawing/2014/main" id="{49DC2F55-223C-2D48-A86B-4A55CF6E74AB}"/>
              </a:ext>
            </a:extLst>
          </p:cNvPr>
          <p:cNvSpPr>
            <a:spLocks noGrp="1"/>
          </p:cNvSpPr>
          <p:nvPr>
            <p:ph type="body" sz="quarter" idx="13" hasCustomPrompt="1"/>
          </p:nvPr>
        </p:nvSpPr>
        <p:spPr>
          <a:xfrm>
            <a:off x="1625074" y="2554717"/>
            <a:ext cx="2016224" cy="591147"/>
          </a:xfrm>
        </p:spPr>
        <p:txBody>
          <a:bodyPr anchor="t">
            <a:noAutofit/>
          </a:bodyPr>
          <a:lstStyle>
            <a:lvl1pPr marL="0" indent="0">
              <a:buNone/>
              <a:defRPr sz="4000" b="1">
                <a:solidFill>
                  <a:schemeClr val="tx1"/>
                </a:solidFill>
              </a:defRPr>
            </a:lvl1pPr>
          </a:lstStyle>
          <a:p>
            <a:pPr lvl="0"/>
            <a:r>
              <a:rPr lang="en-US" dirty="0"/>
              <a:t>1 250</a:t>
            </a:r>
          </a:p>
        </p:txBody>
      </p:sp>
      <p:sp>
        <p:nvSpPr>
          <p:cNvPr id="12" name="Rectangle 11">
            <a:extLst>
              <a:ext uri="{FF2B5EF4-FFF2-40B4-BE49-F238E27FC236}">
                <a16:creationId xmlns:a16="http://schemas.microsoft.com/office/drawing/2014/main" id="{740ACAB2-1D75-FC48-A1D5-EA8241870D57}"/>
              </a:ext>
            </a:extLst>
          </p:cNvPr>
          <p:cNvSpPr/>
          <p:nvPr userDrawn="1"/>
        </p:nvSpPr>
        <p:spPr>
          <a:xfrm>
            <a:off x="62267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6B690C93-66AC-A34E-9B7E-713BCE034711}"/>
              </a:ext>
            </a:extLst>
          </p:cNvPr>
          <p:cNvSpPr txBox="1"/>
          <p:nvPr userDrawn="1"/>
        </p:nvSpPr>
        <p:spPr>
          <a:xfrm>
            <a:off x="808928" y="2685436"/>
            <a:ext cx="566181" cy="923330"/>
          </a:xfrm>
          <a:prstGeom prst="rect">
            <a:avLst/>
          </a:prstGeom>
          <a:noFill/>
        </p:spPr>
        <p:txBody>
          <a:bodyPr wrap="none" rtlCol="0">
            <a:spAutoFit/>
          </a:bodyPr>
          <a:lstStyle/>
          <a:p>
            <a:pPr algn="ctr"/>
            <a:r>
              <a:rPr lang="en-US" sz="5400" b="1" dirty="0">
                <a:solidFill>
                  <a:schemeClr val="bg1">
                    <a:lumMod val="95000"/>
                  </a:schemeClr>
                </a:solidFill>
              </a:rPr>
              <a:t>1</a:t>
            </a:r>
          </a:p>
        </p:txBody>
      </p:sp>
      <p:sp>
        <p:nvSpPr>
          <p:cNvPr id="14" name="Text Placeholder 10">
            <a:extLst>
              <a:ext uri="{FF2B5EF4-FFF2-40B4-BE49-F238E27FC236}">
                <a16:creationId xmlns:a16="http://schemas.microsoft.com/office/drawing/2014/main" id="{4C42B1A4-5D77-A74B-B661-96E39FA250FF}"/>
              </a:ext>
            </a:extLst>
          </p:cNvPr>
          <p:cNvSpPr>
            <a:spLocks noGrp="1"/>
          </p:cNvSpPr>
          <p:nvPr>
            <p:ph type="body" sz="quarter" idx="14" hasCustomPrompt="1"/>
          </p:nvPr>
        </p:nvSpPr>
        <p:spPr>
          <a:xfrm>
            <a:off x="1625074" y="3089255"/>
            <a:ext cx="2016224" cy="354606"/>
          </a:xfr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15" name="Text Placeholder 10">
            <a:extLst>
              <a:ext uri="{FF2B5EF4-FFF2-40B4-BE49-F238E27FC236}">
                <a16:creationId xmlns:a16="http://schemas.microsoft.com/office/drawing/2014/main" id="{FC5BDBF3-A81F-BF4C-9488-CBE9B068A096}"/>
              </a:ext>
            </a:extLst>
          </p:cNvPr>
          <p:cNvSpPr>
            <a:spLocks noGrp="1"/>
          </p:cNvSpPr>
          <p:nvPr>
            <p:ph type="body" sz="quarter" idx="15" hasCustomPrompt="1"/>
          </p:nvPr>
        </p:nvSpPr>
        <p:spPr>
          <a:xfrm>
            <a:off x="1625074" y="3505730"/>
            <a:ext cx="2016224" cy="252203"/>
          </a:xfrm>
        </p:spPr>
        <p:txBody>
          <a:bodyPr anchor="b">
            <a:noAutofit/>
          </a:bodyPr>
          <a:lstStyle>
            <a:lvl1pPr marL="0" indent="0">
              <a:buNone/>
              <a:defRPr sz="1200" b="0">
                <a:solidFill>
                  <a:schemeClr val="tx1">
                    <a:lumMod val="50000"/>
                    <a:lumOff val="50000"/>
                  </a:schemeClr>
                </a:solidFill>
              </a:defRPr>
            </a:lvl1pPr>
          </a:lstStyle>
          <a:p>
            <a:pPr lvl="0"/>
            <a:r>
              <a:rPr lang="en-US" dirty="0"/>
              <a:t>500 user licenses</a:t>
            </a:r>
          </a:p>
        </p:txBody>
      </p:sp>
      <p:sp>
        <p:nvSpPr>
          <p:cNvPr id="25" name="Text Placeholder 10">
            <a:extLst>
              <a:ext uri="{FF2B5EF4-FFF2-40B4-BE49-F238E27FC236}">
                <a16:creationId xmlns:a16="http://schemas.microsoft.com/office/drawing/2014/main" id="{257A8A95-8824-9947-A3A9-F1D981D62FF8}"/>
              </a:ext>
            </a:extLst>
          </p:cNvPr>
          <p:cNvSpPr>
            <a:spLocks noGrp="1"/>
          </p:cNvSpPr>
          <p:nvPr>
            <p:ph type="body" sz="quarter" idx="16" hasCustomPrompt="1"/>
          </p:nvPr>
        </p:nvSpPr>
        <p:spPr>
          <a:xfrm>
            <a:off x="5480145" y="2554717"/>
            <a:ext cx="2016224" cy="591147"/>
          </a:xfrm>
        </p:spPr>
        <p:txBody>
          <a:bodyPr anchor="t">
            <a:noAutofit/>
          </a:bodyPr>
          <a:lstStyle>
            <a:lvl1pPr marL="0" indent="0">
              <a:buNone/>
              <a:defRPr sz="4000" b="1">
                <a:solidFill>
                  <a:schemeClr val="tx1"/>
                </a:solidFill>
              </a:defRPr>
            </a:lvl1pPr>
          </a:lstStyle>
          <a:p>
            <a:pPr lvl="0"/>
            <a:r>
              <a:rPr lang="en-US" dirty="0"/>
              <a:t>2 000</a:t>
            </a:r>
          </a:p>
        </p:txBody>
      </p:sp>
      <p:sp>
        <p:nvSpPr>
          <p:cNvPr id="26" name="Rectangle 25">
            <a:extLst>
              <a:ext uri="{FF2B5EF4-FFF2-40B4-BE49-F238E27FC236}">
                <a16:creationId xmlns:a16="http://schemas.microsoft.com/office/drawing/2014/main" id="{9E95403B-4BEF-8E47-811B-3B3288F62EBD}"/>
              </a:ext>
            </a:extLst>
          </p:cNvPr>
          <p:cNvSpPr/>
          <p:nvPr userDrawn="1"/>
        </p:nvSpPr>
        <p:spPr>
          <a:xfrm>
            <a:off x="4461475"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EE6C6CDF-8653-9C45-BC02-D89526B3ADB8}"/>
              </a:ext>
            </a:extLst>
          </p:cNvPr>
          <p:cNvSpPr txBox="1"/>
          <p:nvPr userDrawn="1"/>
        </p:nvSpPr>
        <p:spPr>
          <a:xfrm>
            <a:off x="4647727" y="2707800"/>
            <a:ext cx="566181" cy="923330"/>
          </a:xfrm>
          <a:prstGeom prst="rect">
            <a:avLst/>
          </a:prstGeom>
          <a:noFill/>
        </p:spPr>
        <p:txBody>
          <a:bodyPr wrap="none" rtlCol="0">
            <a:spAutoFit/>
          </a:bodyPr>
          <a:lstStyle/>
          <a:p>
            <a:pPr algn="ctr"/>
            <a:r>
              <a:rPr lang="en-US" sz="5400" b="1" dirty="0">
                <a:solidFill>
                  <a:schemeClr val="bg1">
                    <a:lumMod val="95000"/>
                  </a:schemeClr>
                </a:solidFill>
              </a:rPr>
              <a:t>2</a:t>
            </a:r>
          </a:p>
        </p:txBody>
      </p:sp>
      <p:sp>
        <p:nvSpPr>
          <p:cNvPr id="28" name="Text Placeholder 10">
            <a:extLst>
              <a:ext uri="{FF2B5EF4-FFF2-40B4-BE49-F238E27FC236}">
                <a16:creationId xmlns:a16="http://schemas.microsoft.com/office/drawing/2014/main" id="{9428B89B-08EE-B44E-9CF5-C2F9A844A54B}"/>
              </a:ext>
            </a:extLst>
          </p:cNvPr>
          <p:cNvSpPr>
            <a:spLocks noGrp="1"/>
          </p:cNvSpPr>
          <p:nvPr>
            <p:ph type="body" sz="quarter" idx="17" hasCustomPrompt="1"/>
          </p:nvPr>
        </p:nvSpPr>
        <p:spPr>
          <a:xfrm>
            <a:off x="5480145" y="3093781"/>
            <a:ext cx="2016224" cy="354606"/>
          </a:xfr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29" name="Text Placeholder 10">
            <a:extLst>
              <a:ext uri="{FF2B5EF4-FFF2-40B4-BE49-F238E27FC236}">
                <a16:creationId xmlns:a16="http://schemas.microsoft.com/office/drawing/2014/main" id="{D01736CB-3785-A747-8FE8-AD9B8F7160A2}"/>
              </a:ext>
            </a:extLst>
          </p:cNvPr>
          <p:cNvSpPr>
            <a:spLocks noGrp="1"/>
          </p:cNvSpPr>
          <p:nvPr>
            <p:ph type="body" sz="quarter" idx="18" hasCustomPrompt="1"/>
          </p:nvPr>
        </p:nvSpPr>
        <p:spPr>
          <a:xfrm>
            <a:off x="5480145" y="3505730"/>
            <a:ext cx="2016224" cy="252203"/>
          </a:xfrm>
        </p:spPr>
        <p:txBody>
          <a:bodyPr anchor="b">
            <a:noAutofit/>
          </a:bodyPr>
          <a:lstStyle>
            <a:lvl1pPr marL="0" indent="0">
              <a:buNone/>
              <a:defRPr sz="1200" b="0">
                <a:solidFill>
                  <a:schemeClr val="tx1">
                    <a:lumMod val="50000"/>
                    <a:lumOff val="50000"/>
                  </a:schemeClr>
                </a:solidFill>
              </a:defRPr>
            </a:lvl1pPr>
          </a:lstStyle>
          <a:p>
            <a:pPr lvl="0"/>
            <a:r>
              <a:rPr lang="en-US" dirty="0"/>
              <a:t>2 000 user licenses</a:t>
            </a:r>
          </a:p>
        </p:txBody>
      </p:sp>
      <p:sp>
        <p:nvSpPr>
          <p:cNvPr id="30" name="Text Placeholder 10">
            <a:extLst>
              <a:ext uri="{FF2B5EF4-FFF2-40B4-BE49-F238E27FC236}">
                <a16:creationId xmlns:a16="http://schemas.microsoft.com/office/drawing/2014/main" id="{5810C4F9-8062-5B4C-B4D2-052857A9DF1C}"/>
              </a:ext>
            </a:extLst>
          </p:cNvPr>
          <p:cNvSpPr>
            <a:spLocks noGrp="1"/>
          </p:cNvSpPr>
          <p:nvPr>
            <p:ph type="body" sz="quarter" idx="19" hasCustomPrompt="1"/>
          </p:nvPr>
        </p:nvSpPr>
        <p:spPr>
          <a:xfrm>
            <a:off x="9366920" y="2554717"/>
            <a:ext cx="2016224" cy="591147"/>
          </a:xfrm>
        </p:spPr>
        <p:txBody>
          <a:bodyPr anchor="t">
            <a:noAutofit/>
          </a:bodyPr>
          <a:lstStyle>
            <a:lvl1pPr marL="0" indent="0">
              <a:buNone/>
              <a:defRPr sz="4000" b="1">
                <a:solidFill>
                  <a:schemeClr val="tx1"/>
                </a:solidFill>
              </a:defRPr>
            </a:lvl1pPr>
          </a:lstStyle>
          <a:p>
            <a:pPr lvl="0"/>
            <a:r>
              <a:rPr lang="en-US" dirty="0"/>
              <a:t>3 000</a:t>
            </a:r>
          </a:p>
        </p:txBody>
      </p:sp>
      <p:sp>
        <p:nvSpPr>
          <p:cNvPr id="31" name="Rectangle 30">
            <a:extLst>
              <a:ext uri="{FF2B5EF4-FFF2-40B4-BE49-F238E27FC236}">
                <a16:creationId xmlns:a16="http://schemas.microsoft.com/office/drawing/2014/main" id="{86327838-9D66-3F47-B6EE-C2FE1C991C28}"/>
              </a:ext>
            </a:extLst>
          </p:cNvPr>
          <p:cNvSpPr/>
          <p:nvPr userDrawn="1"/>
        </p:nvSpPr>
        <p:spPr>
          <a:xfrm>
            <a:off x="836443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D30100A8-29AC-A746-AC26-60D5763BCCED}"/>
              </a:ext>
            </a:extLst>
          </p:cNvPr>
          <p:cNvSpPr txBox="1"/>
          <p:nvPr userDrawn="1"/>
        </p:nvSpPr>
        <p:spPr>
          <a:xfrm>
            <a:off x="8550398" y="2704287"/>
            <a:ext cx="566181" cy="923330"/>
          </a:xfrm>
          <a:prstGeom prst="rect">
            <a:avLst/>
          </a:prstGeom>
          <a:noFill/>
        </p:spPr>
        <p:txBody>
          <a:bodyPr wrap="none" rtlCol="0">
            <a:spAutoFit/>
          </a:bodyPr>
          <a:lstStyle/>
          <a:p>
            <a:pPr algn="ctr"/>
            <a:r>
              <a:rPr lang="en-US" sz="5400" b="1" dirty="0">
                <a:solidFill>
                  <a:schemeClr val="bg1">
                    <a:lumMod val="95000"/>
                  </a:schemeClr>
                </a:solidFill>
              </a:rPr>
              <a:t>3</a:t>
            </a:r>
          </a:p>
        </p:txBody>
      </p:sp>
      <p:sp>
        <p:nvSpPr>
          <p:cNvPr id="33" name="Text Placeholder 10">
            <a:extLst>
              <a:ext uri="{FF2B5EF4-FFF2-40B4-BE49-F238E27FC236}">
                <a16:creationId xmlns:a16="http://schemas.microsoft.com/office/drawing/2014/main" id="{BD197ED1-AE27-D04C-8962-2B5D5E0D5E70}"/>
              </a:ext>
            </a:extLst>
          </p:cNvPr>
          <p:cNvSpPr>
            <a:spLocks noGrp="1"/>
          </p:cNvSpPr>
          <p:nvPr>
            <p:ph type="body" sz="quarter" idx="20" hasCustomPrompt="1"/>
          </p:nvPr>
        </p:nvSpPr>
        <p:spPr>
          <a:xfrm>
            <a:off x="9366920" y="3093781"/>
            <a:ext cx="2016224" cy="354606"/>
          </a:xfr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34" name="Text Placeholder 10">
            <a:extLst>
              <a:ext uri="{FF2B5EF4-FFF2-40B4-BE49-F238E27FC236}">
                <a16:creationId xmlns:a16="http://schemas.microsoft.com/office/drawing/2014/main" id="{220F9F7F-9BBD-2244-ADA0-D915E4BC8638}"/>
              </a:ext>
            </a:extLst>
          </p:cNvPr>
          <p:cNvSpPr>
            <a:spLocks noGrp="1"/>
          </p:cNvSpPr>
          <p:nvPr>
            <p:ph type="body" sz="quarter" idx="21" hasCustomPrompt="1"/>
          </p:nvPr>
        </p:nvSpPr>
        <p:spPr>
          <a:xfrm>
            <a:off x="9366920" y="3505730"/>
            <a:ext cx="2016224" cy="252203"/>
          </a:xfrm>
        </p:spPr>
        <p:txBody>
          <a:bodyPr anchor="b">
            <a:noAutofit/>
          </a:bodyPr>
          <a:lstStyle>
            <a:lvl1pPr marL="0" indent="0">
              <a:buNone/>
              <a:defRPr sz="1200" b="0">
                <a:solidFill>
                  <a:schemeClr val="tx1">
                    <a:lumMod val="50000"/>
                    <a:lumOff val="50000"/>
                  </a:schemeClr>
                </a:solidFill>
              </a:defRPr>
            </a:lvl1pPr>
          </a:lstStyle>
          <a:p>
            <a:pPr lvl="0"/>
            <a:r>
              <a:rPr lang="en-US" dirty="0"/>
              <a:t>5 000 user licenses</a:t>
            </a:r>
          </a:p>
        </p:txBody>
      </p:sp>
      <p:sp>
        <p:nvSpPr>
          <p:cNvPr id="35" name="Text Placeholder 8">
            <a:extLst>
              <a:ext uri="{FF2B5EF4-FFF2-40B4-BE49-F238E27FC236}">
                <a16:creationId xmlns:a16="http://schemas.microsoft.com/office/drawing/2014/main" id="{D2B51426-F71B-7D41-98C4-9FFEB6F91896}"/>
              </a:ext>
            </a:extLst>
          </p:cNvPr>
          <p:cNvSpPr>
            <a:spLocks noGrp="1"/>
          </p:cNvSpPr>
          <p:nvPr>
            <p:ph type="body" sz="quarter" idx="22" hasCustomPrompt="1"/>
          </p:nvPr>
        </p:nvSpPr>
        <p:spPr>
          <a:xfrm>
            <a:off x="566783" y="4523678"/>
            <a:ext cx="3672408" cy="219053"/>
          </a:xfrm>
        </p:spPr>
        <p:txBody>
          <a:bodyPr anchor="ctr">
            <a:normAutofit/>
          </a:bodyPr>
          <a:lstStyle>
            <a:lvl1pPr marL="0" indent="0">
              <a:buNone/>
              <a:defRPr sz="1200" b="1">
                <a:solidFill>
                  <a:schemeClr val="tx1"/>
                </a:solidFill>
              </a:defRPr>
            </a:lvl1pPr>
          </a:lstStyle>
          <a:p>
            <a:pPr lvl="0"/>
            <a:r>
              <a:rPr lang="en-US" dirty="0"/>
              <a:t>All three pricing offers include:</a:t>
            </a:r>
          </a:p>
        </p:txBody>
      </p:sp>
      <p:sp>
        <p:nvSpPr>
          <p:cNvPr id="37" name="Content Placeholder 36">
            <a:extLst>
              <a:ext uri="{FF2B5EF4-FFF2-40B4-BE49-F238E27FC236}">
                <a16:creationId xmlns:a16="http://schemas.microsoft.com/office/drawing/2014/main" id="{6CBF570E-AD3A-0349-B825-A46F4BFB8440}"/>
              </a:ext>
            </a:extLst>
          </p:cNvPr>
          <p:cNvSpPr>
            <a:spLocks noGrp="1"/>
          </p:cNvSpPr>
          <p:nvPr>
            <p:ph sz="quarter" idx="23" hasCustomPrompt="1"/>
          </p:nvPr>
        </p:nvSpPr>
        <p:spPr>
          <a:xfrm>
            <a:off x="567721" y="4825933"/>
            <a:ext cx="3927567" cy="814373"/>
          </a:xfrm>
        </p:spPr>
        <p:txBody>
          <a:bodyPr>
            <a:no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err="1"/>
              <a:t>Viima’s</a:t>
            </a:r>
            <a:r>
              <a:rPr lang="en-US" dirty="0"/>
              <a:t> enterprise plan and full feature list</a:t>
            </a:r>
          </a:p>
          <a:p>
            <a:pPr lvl="0"/>
            <a:r>
              <a:rPr lang="en-US" dirty="0"/>
              <a:t>Dedicated account manager</a:t>
            </a:r>
          </a:p>
          <a:p>
            <a:pPr lvl="0"/>
            <a:r>
              <a:rPr lang="en-US" dirty="0"/>
              <a:t>Technical priority support &amp; maintenance</a:t>
            </a:r>
          </a:p>
        </p:txBody>
      </p:sp>
      <p:sp>
        <p:nvSpPr>
          <p:cNvPr id="38" name="Content Placeholder 36">
            <a:extLst>
              <a:ext uri="{FF2B5EF4-FFF2-40B4-BE49-F238E27FC236}">
                <a16:creationId xmlns:a16="http://schemas.microsoft.com/office/drawing/2014/main" id="{D6DADD1B-40D7-894F-8BF6-F6BE659BAD70}"/>
              </a:ext>
            </a:extLst>
          </p:cNvPr>
          <p:cNvSpPr>
            <a:spLocks noGrp="1"/>
          </p:cNvSpPr>
          <p:nvPr>
            <p:ph sz="quarter" idx="24" hasCustomPrompt="1"/>
          </p:nvPr>
        </p:nvSpPr>
        <p:spPr>
          <a:xfrm>
            <a:off x="4494349" y="4832779"/>
            <a:ext cx="5562091" cy="809037"/>
          </a:xfrm>
        </p:spPr>
        <p:txBody>
          <a:bodyPr>
            <a:norm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a:t>Online planning workshop with customer</a:t>
            </a:r>
          </a:p>
          <a:p>
            <a:pPr lvl="0"/>
            <a:r>
              <a:rPr lang="en-US" dirty="0"/>
              <a:t>Constant updates &amp; new features</a:t>
            </a:r>
          </a:p>
          <a:p>
            <a:pPr lvl="0"/>
            <a:r>
              <a:rPr lang="en-US" dirty="0"/>
              <a:t>Option for custom development</a:t>
            </a:r>
          </a:p>
        </p:txBody>
      </p:sp>
    </p:spTree>
    <p:extLst>
      <p:ext uri="{BB962C8B-B14F-4D97-AF65-F5344CB8AC3E}">
        <p14:creationId xmlns:p14="http://schemas.microsoft.com/office/powerpoint/2010/main" val="13543100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69F06D6-E765-B849-9F66-DE235E80E02D}"/>
              </a:ext>
            </a:extLst>
          </p:cNvPr>
          <p:cNvSpPr>
            <a:spLocks noGrp="1"/>
          </p:cNvSpPr>
          <p:nvPr>
            <p:ph type="title" orient="vert" hasCustomPrompt="1"/>
          </p:nvPr>
        </p:nvSpPr>
        <p:spPr>
          <a:xfrm>
            <a:off x="10200456" y="365125"/>
            <a:ext cx="1657400" cy="5811838"/>
          </a:xfrm>
        </p:spPr>
        <p:txBody>
          <a:bodyPr vert="eaVert">
            <a:normAutofit/>
          </a:bodyPr>
          <a:lstStyle>
            <a:lvl1pPr>
              <a:defRPr sz="3200" b="1"/>
            </a:lvl1pPr>
          </a:lstStyle>
          <a:p>
            <a:r>
              <a:rPr lang="en-US" dirty="0"/>
              <a:t>Make more innovation happen!</a:t>
            </a:r>
            <a:endParaRPr lang="fi-FI" dirty="0"/>
          </a:p>
        </p:txBody>
      </p:sp>
      <p:sp>
        <p:nvSpPr>
          <p:cNvPr id="3" name="Vertical Text Placeholder 2">
            <a:extLst>
              <a:ext uri="{FF2B5EF4-FFF2-40B4-BE49-F238E27FC236}">
                <a16:creationId xmlns:a16="http://schemas.microsoft.com/office/drawing/2014/main" id="{0B27B202-0FE5-E64C-A1AF-58E186B9BAAC}"/>
              </a:ext>
            </a:extLst>
          </p:cNvPr>
          <p:cNvSpPr>
            <a:spLocks noGrp="1"/>
          </p:cNvSpPr>
          <p:nvPr>
            <p:ph type="body" orient="vert" idx="1"/>
          </p:nvPr>
        </p:nvSpPr>
        <p:spPr>
          <a:xfrm>
            <a:off x="839416" y="359520"/>
            <a:ext cx="9030444" cy="5811838"/>
          </a:xfrm>
          <a:prstGeom prst="rect">
            <a:avLst/>
          </a:prstGeom>
        </p:spPr>
        <p:txBody>
          <a:bodyPr vert="eaVert"/>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pic>
        <p:nvPicPr>
          <p:cNvPr id="5" name="Graphic 4">
            <a:extLst>
              <a:ext uri="{FF2B5EF4-FFF2-40B4-BE49-F238E27FC236}">
                <a16:creationId xmlns:a16="http://schemas.microsoft.com/office/drawing/2014/main" id="{229AB12C-0044-2B47-A497-2944AF55672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274627" y="5752863"/>
            <a:ext cx="1400400" cy="497089"/>
          </a:xfrm>
          <a:prstGeom prst="rect">
            <a:avLst/>
          </a:prstGeom>
        </p:spPr>
      </p:pic>
    </p:spTree>
    <p:extLst>
      <p:ext uri="{BB962C8B-B14F-4D97-AF65-F5344CB8AC3E}">
        <p14:creationId xmlns:p14="http://schemas.microsoft.com/office/powerpoint/2010/main" val="23758855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act Slid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1D9BAA2-52BA-A44C-82B9-E0ACFE68988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Picture Placeholder 5">
            <a:extLst>
              <a:ext uri="{FF2B5EF4-FFF2-40B4-BE49-F238E27FC236}">
                <a16:creationId xmlns:a16="http://schemas.microsoft.com/office/drawing/2014/main" id="{4BFD508C-0433-6148-9266-7EB81FC11504}"/>
              </a:ext>
            </a:extLst>
          </p:cNvPr>
          <p:cNvSpPr>
            <a:spLocks noGrp="1"/>
          </p:cNvSpPr>
          <p:nvPr>
            <p:ph type="pic" sz="quarter" idx="10" hasCustomPrompt="1"/>
          </p:nvPr>
        </p:nvSpPr>
        <p:spPr>
          <a:xfrm>
            <a:off x="3647728" y="2277269"/>
            <a:ext cx="2303463" cy="2303462"/>
          </a:xfrm>
          <a:prstGeom prst="ellipse">
            <a:avLst/>
          </a:prstGeom>
        </p:spPr>
        <p:txBody>
          <a:bodyPr anchor="ctr"/>
          <a:lstStyle>
            <a:lvl1pPr marL="0" indent="0" algn="ctr">
              <a:lnSpc>
                <a:spcPct val="100000"/>
              </a:lnSpc>
              <a:buNone/>
              <a:defRPr/>
            </a:lvl1pPr>
          </a:lstStyle>
          <a:p>
            <a:r>
              <a:rPr lang="en-US" dirty="0"/>
              <a:t>Insert image here</a:t>
            </a:r>
          </a:p>
        </p:txBody>
      </p:sp>
      <p:sp>
        <p:nvSpPr>
          <p:cNvPr id="10" name="Text Placeholder 9">
            <a:extLst>
              <a:ext uri="{FF2B5EF4-FFF2-40B4-BE49-F238E27FC236}">
                <a16:creationId xmlns:a16="http://schemas.microsoft.com/office/drawing/2014/main" id="{EC67474B-C56A-024B-8A22-834C0C92DD31}"/>
              </a:ext>
            </a:extLst>
          </p:cNvPr>
          <p:cNvSpPr>
            <a:spLocks noGrp="1"/>
          </p:cNvSpPr>
          <p:nvPr>
            <p:ph type="body" sz="quarter" idx="11" hasCustomPrompt="1"/>
          </p:nvPr>
        </p:nvSpPr>
        <p:spPr>
          <a:xfrm>
            <a:off x="6240811" y="2807113"/>
            <a:ext cx="2376488" cy="359544"/>
          </a:xfrm>
        </p:spPr>
        <p:txBody>
          <a:bodyPr anchor="ctr">
            <a:normAutofit/>
          </a:bodyPr>
          <a:lstStyle>
            <a:lvl1pPr marL="0" indent="0">
              <a:lnSpc>
                <a:spcPct val="100000"/>
              </a:lnSpc>
              <a:buNone/>
              <a:defRPr sz="1600" b="1">
                <a:solidFill>
                  <a:schemeClr val="accent1"/>
                </a:solidFill>
              </a:defRPr>
            </a:lvl1pPr>
          </a:lstStyle>
          <a:p>
            <a:pPr lvl="0"/>
            <a:r>
              <a:rPr lang="en-US" dirty="0" err="1"/>
              <a:t>Erkka</a:t>
            </a:r>
            <a:r>
              <a:rPr lang="en-US" dirty="0"/>
              <a:t> </a:t>
            </a:r>
            <a:r>
              <a:rPr lang="en-US" dirty="0" err="1"/>
              <a:t>Isomäki</a:t>
            </a:r>
            <a:endParaRPr lang="en-US" dirty="0"/>
          </a:p>
        </p:txBody>
      </p:sp>
      <p:sp>
        <p:nvSpPr>
          <p:cNvPr id="11" name="Text Placeholder 9">
            <a:extLst>
              <a:ext uri="{FF2B5EF4-FFF2-40B4-BE49-F238E27FC236}">
                <a16:creationId xmlns:a16="http://schemas.microsoft.com/office/drawing/2014/main" id="{9998AB01-4290-EE44-859D-9AB9735B3471}"/>
              </a:ext>
            </a:extLst>
          </p:cNvPr>
          <p:cNvSpPr>
            <a:spLocks noGrp="1"/>
          </p:cNvSpPr>
          <p:nvPr>
            <p:ph type="body" sz="quarter" idx="12" hasCustomPrompt="1"/>
          </p:nvPr>
        </p:nvSpPr>
        <p:spPr>
          <a:xfrm>
            <a:off x="6240811" y="3095145"/>
            <a:ext cx="2376488" cy="981927"/>
          </a:xfrm>
        </p:spPr>
        <p:txBody>
          <a:bodyPr anchor="t">
            <a:normAutofit/>
          </a:bodyPr>
          <a:lstStyle>
            <a:lvl1pPr marL="0" indent="0">
              <a:lnSpc>
                <a:spcPct val="100000"/>
              </a:lnSpc>
              <a:buNone/>
              <a:defRPr sz="1600" b="0">
                <a:solidFill>
                  <a:schemeClr val="bg1">
                    <a:lumMod val="50000"/>
                  </a:schemeClr>
                </a:solidFill>
              </a:defRPr>
            </a:lvl1pPr>
          </a:lstStyle>
          <a:p>
            <a:pPr lvl="0"/>
            <a:r>
              <a:rPr lang="en-US" dirty="0"/>
              <a:t>Co-founder &amp; CEO</a:t>
            </a:r>
            <a:br>
              <a:rPr lang="en-US" dirty="0"/>
            </a:br>
            <a:r>
              <a:rPr lang="en-US" dirty="0" err="1"/>
              <a:t>erkka@viima.com</a:t>
            </a:r>
            <a:br>
              <a:rPr lang="en-US" dirty="0"/>
            </a:br>
            <a:r>
              <a:rPr lang="en-US" dirty="0"/>
              <a:t>+358 40 829 7811</a:t>
            </a:r>
          </a:p>
        </p:txBody>
      </p:sp>
      <p:sp>
        <p:nvSpPr>
          <p:cNvPr id="12" name="Rectangle 11">
            <a:extLst>
              <a:ext uri="{FF2B5EF4-FFF2-40B4-BE49-F238E27FC236}">
                <a16:creationId xmlns:a16="http://schemas.microsoft.com/office/drawing/2014/main" id="{7530E79D-98AA-0042-8589-66ABA8B44681}"/>
              </a:ext>
            </a:extLst>
          </p:cNvPr>
          <p:cNvSpPr/>
          <p:nvPr userDrawn="1"/>
        </p:nvSpPr>
        <p:spPr>
          <a:xfrm>
            <a:off x="2400" y="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9304E116-48B8-474E-B66A-C2DE3B795439}"/>
              </a:ext>
            </a:extLst>
          </p:cNvPr>
          <p:cNvSpPr txBox="1"/>
          <p:nvPr userDrawn="1"/>
        </p:nvSpPr>
        <p:spPr>
          <a:xfrm>
            <a:off x="5431395" y="6284044"/>
            <a:ext cx="1329210" cy="276999"/>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dirty="0">
                <a:solidFill>
                  <a:schemeClr val="tx2"/>
                </a:solidFill>
                <a:hlinkClick r:id="rId4">
                  <a:extLst>
                    <a:ext uri="{A12FA001-AC4F-418D-AE19-62706E023703}">
                      <ahyp:hlinkClr xmlns:ahyp="http://schemas.microsoft.com/office/drawing/2018/hyperlinkcolor" val="tx"/>
                    </a:ext>
                  </a:extLst>
                </a:hlinkClick>
              </a:rPr>
              <a:t>www.viima.com</a:t>
            </a:r>
            <a:endParaRPr lang="en-US" sz="1200" u="none" dirty="0">
              <a:solidFill>
                <a:schemeClr val="tx2"/>
              </a:solidFill>
            </a:endParaRPr>
          </a:p>
        </p:txBody>
      </p:sp>
      <p:sp>
        <p:nvSpPr>
          <p:cNvPr id="18" name="Picture Placeholder 17">
            <a:extLst>
              <a:ext uri="{FF2B5EF4-FFF2-40B4-BE49-F238E27FC236}">
                <a16:creationId xmlns:a16="http://schemas.microsoft.com/office/drawing/2014/main" id="{9C79B884-7E75-A041-9CF0-A2F80C3BE925}"/>
              </a:ext>
            </a:extLst>
          </p:cNvPr>
          <p:cNvSpPr>
            <a:spLocks noGrp="1"/>
          </p:cNvSpPr>
          <p:nvPr>
            <p:ph type="pic" sz="quarter" idx="13" hasCustomPrompt="1"/>
          </p:nvPr>
        </p:nvSpPr>
        <p:spPr>
          <a:xfrm>
            <a:off x="6240707" y="3789040"/>
            <a:ext cx="493712" cy="493712"/>
          </a:xfrm>
        </p:spPr>
        <p:txBody>
          <a:bodyPr>
            <a:normAutofit/>
          </a:bodyPr>
          <a:lstStyle>
            <a:lvl1pPr marL="0" indent="0" algn="ctr">
              <a:buNone/>
              <a:defRPr sz="1000"/>
            </a:lvl1pPr>
          </a:lstStyle>
          <a:p>
            <a:r>
              <a:rPr lang="en-US" dirty="0"/>
              <a:t>LI icon here</a:t>
            </a:r>
          </a:p>
        </p:txBody>
      </p:sp>
    </p:spTree>
    <p:extLst>
      <p:ext uri="{BB962C8B-B14F-4D97-AF65-F5344CB8AC3E}">
        <p14:creationId xmlns:p14="http://schemas.microsoft.com/office/powerpoint/2010/main" val="999323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51384" y="188640"/>
            <a:ext cx="6120680" cy="1327735"/>
          </a:xfrm>
        </p:spPr>
        <p:txBody>
          <a:bodyPr anchor="ctr">
            <a:normAutofit/>
          </a:bodyPr>
          <a:lstStyle>
            <a:lvl1pPr algn="l">
              <a:defRPr sz="3200" b="1"/>
            </a:lvl1pPr>
          </a:lstStyle>
          <a:p>
            <a:r>
              <a:rPr lang="en-US" dirty="0"/>
              <a:t>Agenda</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7248128"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51384" y="1772816"/>
            <a:ext cx="6120680" cy="4401184"/>
          </a:xfrm>
          <a:prstGeom prst="rect">
            <a:avLst/>
          </a:prstGeom>
        </p:spPr>
        <p:txBody>
          <a:bodyPr>
            <a:normAutofit/>
          </a:bodyPr>
          <a:lstStyle>
            <a:lvl1pPr marL="342900" indent="-342900">
              <a:lnSpc>
                <a:spcPct val="150000"/>
              </a:lnSpc>
              <a:buFont typeface="+mj-lt"/>
              <a:buAutoNum type="arabicPeriod"/>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Viima as a partner</a:t>
            </a:r>
          </a:p>
          <a:p>
            <a:pPr lvl="0"/>
            <a:r>
              <a:rPr lang="en-US" dirty="0"/>
              <a:t>Use cases</a:t>
            </a:r>
          </a:p>
        </p:txBody>
      </p:sp>
      <p:sp>
        <p:nvSpPr>
          <p:cNvPr id="11" name="Picture Placeholder 10">
            <a:extLst>
              <a:ext uri="{FF2B5EF4-FFF2-40B4-BE49-F238E27FC236}">
                <a16:creationId xmlns:a16="http://schemas.microsoft.com/office/drawing/2014/main" id="{D8847EF3-0044-0545-AB85-86096296B3E9}"/>
              </a:ext>
            </a:extLst>
          </p:cNvPr>
          <p:cNvSpPr>
            <a:spLocks noGrp="1" noChangeAspect="1"/>
          </p:cNvSpPr>
          <p:nvPr>
            <p:ph type="pic" sz="quarter" idx="10" hasCustomPrompt="1"/>
          </p:nvPr>
        </p:nvSpPr>
        <p:spPr>
          <a:xfrm>
            <a:off x="10440000" y="6174000"/>
            <a:ext cx="1400400" cy="496799"/>
          </a:xfrm>
          <a:blipFill>
            <a:blip r:embed="rId3">
              <a:extLst>
                <a:ext uri="{96DAC541-7B7A-43D3-8B79-37D633B846F1}">
                  <asvg:svgBlip xmlns:asvg="http://schemas.microsoft.com/office/drawing/2016/SVG/main" r:embed="rId4"/>
                </a:ext>
              </a:extLst>
            </a:blip>
            <a:stretch>
              <a:fillRect/>
            </a:stretch>
          </a:blipFill>
        </p:spPr>
        <p:txBody>
          <a:bodyPr>
            <a:normAutofit/>
          </a:bodyPr>
          <a:lstStyle>
            <a:lvl1pPr marL="0" indent="0">
              <a:buNone/>
              <a:defRPr sz="1200"/>
            </a:lvl1pPr>
          </a:lstStyle>
          <a:p>
            <a:r>
              <a:rPr lang="fi-FI" dirty="0" err="1"/>
              <a:t>Remove</a:t>
            </a:r>
            <a:r>
              <a:rPr lang="fi-FI" dirty="0"/>
              <a:t> logo </a:t>
            </a:r>
            <a:r>
              <a:rPr lang="fi-FI" dirty="0" err="1"/>
              <a:t>if</a:t>
            </a:r>
            <a:r>
              <a:rPr lang="fi-FI" dirty="0"/>
              <a:t> </a:t>
            </a:r>
            <a:r>
              <a:rPr lang="fi-FI" dirty="0" err="1"/>
              <a:t>needed</a:t>
            </a:r>
            <a:endParaRPr lang="fi-FI" dirty="0"/>
          </a:p>
        </p:txBody>
      </p:sp>
    </p:spTree>
    <p:extLst>
      <p:ext uri="{BB962C8B-B14F-4D97-AF65-F5344CB8AC3E}">
        <p14:creationId xmlns:p14="http://schemas.microsoft.com/office/powerpoint/2010/main" val="41016662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ogo slid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265A59C-90B8-974F-89D9-AF9031DAB8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675800" y="2924883"/>
            <a:ext cx="2840400" cy="1008234"/>
          </a:xfrm>
          <a:prstGeom prst="rect">
            <a:avLst/>
          </a:prstGeom>
        </p:spPr>
      </p:pic>
      <p:sp>
        <p:nvSpPr>
          <p:cNvPr id="3" name="Rectangle 2">
            <a:extLst>
              <a:ext uri="{FF2B5EF4-FFF2-40B4-BE49-F238E27FC236}">
                <a16:creationId xmlns:a16="http://schemas.microsoft.com/office/drawing/2014/main" id="{FDC31D81-06F9-A343-BEBF-0D155A77528B}"/>
              </a:ext>
            </a:extLst>
          </p:cNvPr>
          <p:cNvSpPr/>
          <p:nvPr userDrawn="1"/>
        </p:nvSpPr>
        <p:spPr>
          <a:xfrm>
            <a:off x="2400" y="678600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31555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663952" y="187201"/>
            <a:ext cx="6176448" cy="1327735"/>
          </a:xfrm>
        </p:spPr>
        <p:txBody>
          <a:bodyPr anchor="ctr">
            <a:normAutofit/>
          </a:bodyPr>
          <a:lstStyle>
            <a:lvl1pPr algn="l">
              <a:defRPr sz="3200" b="1"/>
            </a:lvl1pPr>
          </a:lstStyle>
          <a:p>
            <a:r>
              <a:rPr lang="en-US" dirty="0"/>
              <a:t>Cool Stuff</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0"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663952" y="1771376"/>
            <a:ext cx="6176448" cy="4402623"/>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We’re on a mission to help organizations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make more innovation happen.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…but we can’t do it alone.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Our Partner Program is designed to give you the tools to help your customers innovate better – and to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grow your business</a:t>
            </a: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 in the process.</a:t>
            </a:r>
          </a:p>
        </p:txBody>
      </p:sp>
      <p:pic>
        <p:nvPicPr>
          <p:cNvPr id="8" name="Graphic 7">
            <a:extLst>
              <a:ext uri="{FF2B5EF4-FFF2-40B4-BE49-F238E27FC236}">
                <a16:creationId xmlns:a16="http://schemas.microsoft.com/office/drawing/2014/main" id="{34595B80-48D8-AC4D-8106-FA6E428E3EC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798495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creensho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708ED-3A22-D347-803C-79CD9B5B9E6B}"/>
              </a:ext>
            </a:extLst>
          </p:cNvPr>
          <p:cNvSpPr>
            <a:spLocks noGrp="1"/>
          </p:cNvSpPr>
          <p:nvPr>
            <p:ph type="title" hasCustomPrompt="1"/>
          </p:nvPr>
        </p:nvSpPr>
        <p:spPr>
          <a:xfrm>
            <a:off x="697007" y="400558"/>
            <a:ext cx="5648170" cy="1325563"/>
          </a:xfrm>
        </p:spPr>
        <p:txBody>
          <a:bodyPr>
            <a:normAutofit/>
          </a:bodyPr>
          <a:lstStyle>
            <a:lvl1pPr algn="l">
              <a:defRPr sz="3200" b="1"/>
            </a:lvl1pPr>
          </a:lstStyle>
          <a:p>
            <a:r>
              <a:rPr lang="en-US" dirty="0"/>
              <a:t>About Viima</a:t>
            </a:r>
            <a:endParaRPr lang="fi-FI" dirty="0"/>
          </a:p>
        </p:txBody>
      </p:sp>
      <p:sp>
        <p:nvSpPr>
          <p:cNvPr id="3" name="Content Placeholder 2">
            <a:extLst>
              <a:ext uri="{FF2B5EF4-FFF2-40B4-BE49-F238E27FC236}">
                <a16:creationId xmlns:a16="http://schemas.microsoft.com/office/drawing/2014/main" id="{B807F8EA-316A-6949-A207-A5964149E854}"/>
              </a:ext>
            </a:extLst>
          </p:cNvPr>
          <p:cNvSpPr>
            <a:spLocks noGrp="1"/>
          </p:cNvSpPr>
          <p:nvPr>
            <p:ph sz="half" idx="1" hasCustomPrompt="1"/>
          </p:nvPr>
        </p:nvSpPr>
        <p:spPr>
          <a:xfrm>
            <a:off x="697006" y="1825625"/>
            <a:ext cx="5648170" cy="4348375"/>
          </a:xfrm>
          <a:prstGeom prst="rect">
            <a:avLst/>
          </a:prstGeom>
        </p:spPr>
        <p:txBody>
          <a:bodyPr>
            <a:normAutofit/>
          </a:bodyPr>
          <a:lstStyle>
            <a:lvl1pPr marL="0" indent="0">
              <a:buNone/>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marL="0" indent="0">
              <a:buNone/>
            </a:pPr>
            <a:r>
              <a:rPr lang="en-US" sz="2400" dirty="0"/>
              <a:t>We’re on a mission to help organizations </a:t>
            </a:r>
            <a:r>
              <a:rPr lang="en-US" sz="2400" b="1" dirty="0"/>
              <a:t>make more innovation happen.</a:t>
            </a:r>
          </a:p>
          <a:p>
            <a:pPr marL="0" indent="0">
              <a:buNone/>
            </a:pPr>
            <a:endParaRPr lang="en-US" sz="2400" b="1" dirty="0"/>
          </a:p>
          <a:p>
            <a:pPr marL="0" indent="0">
              <a:buNone/>
            </a:pPr>
            <a:r>
              <a:rPr lang="en-US" sz="2400" b="1" dirty="0"/>
              <a:t>…but we can’t do it alone.</a:t>
            </a:r>
          </a:p>
          <a:p>
            <a:pPr marL="0" indent="0">
              <a:buNone/>
            </a:pPr>
            <a:endParaRPr lang="en-US" sz="2400" b="1" dirty="0"/>
          </a:p>
          <a:p>
            <a:pPr marL="0" indent="0">
              <a:buNone/>
            </a:pPr>
            <a:r>
              <a:rPr lang="en-US" sz="2400" dirty="0"/>
              <a:t>Our Partner Program is designed to give you the tools to help your customers innovate better – and to </a:t>
            </a:r>
            <a:r>
              <a:rPr lang="en-US" sz="2400" b="1" dirty="0"/>
              <a:t>grow your business</a:t>
            </a:r>
            <a:r>
              <a:rPr lang="en-US" sz="2400" dirty="0"/>
              <a:t> in the process.</a:t>
            </a:r>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6705217" y="1063339"/>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2727937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oduct">
    <p:spTree>
      <p:nvGrpSpPr>
        <p:cNvPr id="1" name=""/>
        <p:cNvGrpSpPr/>
        <p:nvPr/>
      </p:nvGrpSpPr>
      <p:grpSpPr>
        <a:xfrm>
          <a:off x="0" y="0"/>
          <a:ext cx="0" cy="0"/>
          <a:chOff x="0" y="0"/>
          <a:chExt cx="0" cy="0"/>
        </a:xfrm>
      </p:grpSpPr>
      <p:sp>
        <p:nvSpPr>
          <p:cNvPr id="20" name="Content Placeholder 18">
            <a:extLst>
              <a:ext uri="{FF2B5EF4-FFF2-40B4-BE49-F238E27FC236}">
                <a16:creationId xmlns:a16="http://schemas.microsoft.com/office/drawing/2014/main" id="{D999757C-9152-4E42-A0CA-35401BD12F57}"/>
              </a:ext>
            </a:extLst>
          </p:cNvPr>
          <p:cNvSpPr>
            <a:spLocks noGrp="1" noChangeAspect="1"/>
          </p:cNvSpPr>
          <p:nvPr>
            <p:ph sz="quarter" idx="12" hasCustomPrompt="1"/>
          </p:nvPr>
        </p:nvSpPr>
        <p:spPr>
          <a:xfrm>
            <a:off x="1127448" y="3964090"/>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9" name="Content Placeholder 18">
            <a:extLst>
              <a:ext uri="{FF2B5EF4-FFF2-40B4-BE49-F238E27FC236}">
                <a16:creationId xmlns:a16="http://schemas.microsoft.com/office/drawing/2014/main" id="{5122B097-262F-F847-8152-FADDC4693DF9}"/>
              </a:ext>
            </a:extLst>
          </p:cNvPr>
          <p:cNvSpPr>
            <a:spLocks noGrp="1" noChangeAspect="1"/>
          </p:cNvSpPr>
          <p:nvPr>
            <p:ph sz="quarter" idx="11" hasCustomPrompt="1"/>
          </p:nvPr>
        </p:nvSpPr>
        <p:spPr>
          <a:xfrm>
            <a:off x="9237439" y="4221289"/>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2207568" y="1257102"/>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69115"/>
            <a:ext cx="3887788" cy="407987"/>
          </a:xfrm>
        </p:spPr>
        <p:txBody>
          <a:bodyPr anchor="ctr">
            <a:noAutofit/>
          </a:bodyPr>
          <a:lstStyle>
            <a:lvl1pPr marL="0" indent="0" algn="ctr">
              <a:buNone/>
              <a:defRPr sz="2800" b="1" cap="none" spc="0">
                <a:ln w="0"/>
                <a:solidFill>
                  <a:schemeClr val="tx1"/>
                </a:solidFill>
                <a:effectLst/>
              </a:defRPr>
            </a:lvl1pPr>
          </a:lstStyle>
          <a:p>
            <a:pPr lvl="0"/>
            <a:r>
              <a:rPr lang="fi-FI" dirty="0" err="1"/>
              <a:t>The</a:t>
            </a:r>
            <a:r>
              <a:rPr lang="fi-FI" dirty="0"/>
              <a:t> </a:t>
            </a:r>
            <a:r>
              <a:rPr lang="fi-FI" dirty="0" err="1"/>
              <a:t>Tool</a:t>
            </a:r>
            <a:r>
              <a:rPr lang="fi-FI" dirty="0"/>
              <a:t> in </a:t>
            </a:r>
            <a:r>
              <a:rPr lang="fi-FI" dirty="0" err="1"/>
              <a:t>Brief</a:t>
            </a:r>
            <a:endParaRPr lang="fi-FI" dirty="0"/>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361224" y="1314950"/>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22" name="Content Placeholder 18">
            <a:extLst>
              <a:ext uri="{FF2B5EF4-FFF2-40B4-BE49-F238E27FC236}">
                <a16:creationId xmlns:a16="http://schemas.microsoft.com/office/drawing/2014/main" id="{53F4EA65-677B-244F-9240-D1D01108CA8B}"/>
              </a:ext>
            </a:extLst>
          </p:cNvPr>
          <p:cNvSpPr>
            <a:spLocks noGrp="1" noChangeAspect="1"/>
          </p:cNvSpPr>
          <p:nvPr>
            <p:ph sz="quarter" idx="14" hasCustomPrompt="1"/>
          </p:nvPr>
        </p:nvSpPr>
        <p:spPr>
          <a:xfrm>
            <a:off x="9540000" y="1257102"/>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Tree>
    <p:extLst>
      <p:ext uri="{BB962C8B-B14F-4D97-AF65-F5344CB8AC3E}">
        <p14:creationId xmlns:p14="http://schemas.microsoft.com/office/powerpoint/2010/main" val="5605530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oduct – Simpl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2168713" y="1257101"/>
            <a:ext cx="7887727" cy="4764187"/>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716757"/>
            <a:ext cx="3887788" cy="407987"/>
          </a:xfrm>
        </p:spPr>
        <p:txBody>
          <a:bodyPr anchor="ctr">
            <a:noAutofit/>
          </a:bodyPr>
          <a:lstStyle>
            <a:lvl1pPr marL="0" indent="0" algn="ctr">
              <a:buNone/>
              <a:defRPr sz="2800" b="1" cap="none" spc="0">
                <a:ln w="0"/>
                <a:solidFill>
                  <a:schemeClr val="tx1"/>
                </a:solidFill>
                <a:effectLst/>
              </a:defRPr>
            </a:lvl1pPr>
          </a:lstStyle>
          <a:p>
            <a:pPr lvl="0"/>
            <a:r>
              <a:rPr lang="fi-FI" dirty="0"/>
              <a:t>Enter Viima.</a:t>
            </a:r>
          </a:p>
        </p:txBody>
      </p:sp>
    </p:spTree>
    <p:extLst>
      <p:ext uri="{BB962C8B-B14F-4D97-AF65-F5344CB8AC3E}">
        <p14:creationId xmlns:p14="http://schemas.microsoft.com/office/powerpoint/2010/main" val="3098322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 points">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692696"/>
            <a:ext cx="3887788" cy="407987"/>
          </a:xfrm>
        </p:spPr>
        <p:txBody>
          <a:bodyPr>
            <a:noAutofit/>
          </a:bodyPr>
          <a:lstStyle>
            <a:lvl1pPr marL="0" indent="0" algn="ctr">
              <a:buNone/>
              <a:defRPr sz="2800" b="1" cap="none" spc="0">
                <a:ln w="0"/>
                <a:solidFill>
                  <a:schemeClr val="tx2"/>
                </a:solidFill>
                <a:effectLst/>
              </a:defRPr>
            </a:lvl1pPr>
          </a:lstStyle>
          <a:p>
            <a:pPr lvl="0"/>
            <a:r>
              <a:rPr lang="fi-FI" dirty="0"/>
              <a:t>How </a:t>
            </a:r>
            <a:r>
              <a:rPr lang="fi-FI" dirty="0" err="1"/>
              <a:t>We</a:t>
            </a:r>
            <a:r>
              <a:rPr lang="fi-FI" dirty="0"/>
              <a:t> Can Help</a:t>
            </a:r>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1415481" y="223529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2" name="Content Placeholder 18">
            <a:extLst>
              <a:ext uri="{FF2B5EF4-FFF2-40B4-BE49-F238E27FC236}">
                <a16:creationId xmlns:a16="http://schemas.microsoft.com/office/drawing/2014/main" id="{56D4E451-1219-D34D-BAFE-93C156EA8C47}"/>
              </a:ext>
            </a:extLst>
          </p:cNvPr>
          <p:cNvSpPr>
            <a:spLocks noGrp="1" noChangeAspect="1"/>
          </p:cNvSpPr>
          <p:nvPr>
            <p:ph sz="quarter" idx="14" hasCustomPrompt="1"/>
          </p:nvPr>
        </p:nvSpPr>
        <p:spPr>
          <a:xfrm>
            <a:off x="4907868" y="2240868"/>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3" name="Content Placeholder 18">
            <a:extLst>
              <a:ext uri="{FF2B5EF4-FFF2-40B4-BE49-F238E27FC236}">
                <a16:creationId xmlns:a16="http://schemas.microsoft.com/office/drawing/2014/main" id="{31F42E0D-8AF9-0A4E-BB9C-BE1FA6590625}"/>
              </a:ext>
            </a:extLst>
          </p:cNvPr>
          <p:cNvSpPr>
            <a:spLocks noGrp="1" noChangeAspect="1"/>
          </p:cNvSpPr>
          <p:nvPr>
            <p:ph sz="quarter" idx="15" hasCustomPrompt="1"/>
          </p:nvPr>
        </p:nvSpPr>
        <p:spPr>
          <a:xfrm>
            <a:off x="8400257" y="224545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Tree>
    <p:extLst>
      <p:ext uri="{BB962C8B-B14F-4D97-AF65-F5344CB8AC3E}">
        <p14:creationId xmlns:p14="http://schemas.microsoft.com/office/powerpoint/2010/main" val="3696660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ey Points Alternate">
    <p:bg>
      <p:bgPr>
        <a:blipFill dpi="0" rotWithShape="1">
          <a:blip r:embed="rId2">
            <a:extLst>
              <a:ext uri="{BEBA8EAE-BF5A-486C-A8C5-ECC9F3942E4B}">
                <a14:imgProps xmlns:a14="http://schemas.microsoft.com/office/drawing/2010/main">
                  <a14:imgLayer r:embed="rId3">
                    <a14:imgEffect>
                      <a14:brightnessContrast bright="5000" contrast="50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92696"/>
            <a:ext cx="3887788" cy="407987"/>
          </a:xfrm>
        </p:spPr>
        <p:txBody>
          <a:bodyPr>
            <a:noAutofit/>
          </a:bodyPr>
          <a:lstStyle>
            <a:lvl1pPr marL="0" indent="0" algn="l">
              <a:buNone/>
              <a:defRPr sz="2800" b="1" cap="none" spc="0">
                <a:ln w="0"/>
                <a:solidFill>
                  <a:schemeClr val="accent1"/>
                </a:solidFill>
                <a:effectLst/>
              </a:defRPr>
            </a:lvl1pPr>
          </a:lstStyle>
          <a:p>
            <a:pPr lvl="0"/>
            <a:r>
              <a:rPr lang="fi-FI" dirty="0" err="1"/>
              <a:t>Our</a:t>
            </a:r>
            <a:r>
              <a:rPr lang="fi-FI" dirty="0"/>
              <a:t> Innovation </a:t>
            </a:r>
            <a:r>
              <a:rPr lang="fi-FI" dirty="0" err="1"/>
              <a:t>Tool</a:t>
            </a:r>
            <a:endParaRPr lang="fi-FI" dirty="0"/>
          </a:p>
        </p:txBody>
      </p:sp>
      <p:sp>
        <p:nvSpPr>
          <p:cNvPr id="5" name="Picture Placeholder 4">
            <a:extLst>
              <a:ext uri="{FF2B5EF4-FFF2-40B4-BE49-F238E27FC236}">
                <a16:creationId xmlns:a16="http://schemas.microsoft.com/office/drawing/2014/main" id="{58B7F479-7FE2-1848-B836-53AB82696B95}"/>
              </a:ext>
            </a:extLst>
          </p:cNvPr>
          <p:cNvSpPr>
            <a:spLocks noGrp="1"/>
          </p:cNvSpPr>
          <p:nvPr>
            <p:ph type="pic" sz="quarter" idx="11" hasCustomPrompt="1"/>
          </p:nvPr>
        </p:nvSpPr>
        <p:spPr>
          <a:xfrm>
            <a:off x="4219488" y="2349500"/>
            <a:ext cx="1079500" cy="1079500"/>
          </a:xfrm>
        </p:spPr>
        <p:txBody>
          <a:bodyPr anchor="ctr"/>
          <a:lstStyle>
            <a:lvl1pPr marL="0" indent="0" algn="ctr">
              <a:buNone/>
              <a:defRPr/>
            </a:lvl1pPr>
          </a:lstStyle>
          <a:p>
            <a:r>
              <a:rPr lang="en-US" dirty="0"/>
              <a:t>Insert icon</a:t>
            </a:r>
          </a:p>
        </p:txBody>
      </p:sp>
      <p:sp>
        <p:nvSpPr>
          <p:cNvPr id="14" name="Picture Placeholder 4">
            <a:extLst>
              <a:ext uri="{FF2B5EF4-FFF2-40B4-BE49-F238E27FC236}">
                <a16:creationId xmlns:a16="http://schemas.microsoft.com/office/drawing/2014/main" id="{52164F7C-4673-AD43-B2B9-670AAAA21221}"/>
              </a:ext>
            </a:extLst>
          </p:cNvPr>
          <p:cNvSpPr>
            <a:spLocks noGrp="1"/>
          </p:cNvSpPr>
          <p:nvPr>
            <p:ph type="pic" sz="quarter" idx="12" hasCustomPrompt="1"/>
          </p:nvPr>
        </p:nvSpPr>
        <p:spPr>
          <a:xfrm>
            <a:off x="6904006" y="2349500"/>
            <a:ext cx="1079500" cy="1079500"/>
          </a:xfrm>
        </p:spPr>
        <p:txBody>
          <a:bodyPr anchor="ctr"/>
          <a:lstStyle>
            <a:lvl1pPr marL="0" indent="0" algn="ctr">
              <a:buNone/>
              <a:defRPr/>
            </a:lvl1pPr>
          </a:lstStyle>
          <a:p>
            <a:r>
              <a:rPr lang="en-US" dirty="0"/>
              <a:t>Insert icon</a:t>
            </a:r>
          </a:p>
        </p:txBody>
      </p:sp>
      <p:sp>
        <p:nvSpPr>
          <p:cNvPr id="15" name="Picture Placeholder 4">
            <a:extLst>
              <a:ext uri="{FF2B5EF4-FFF2-40B4-BE49-F238E27FC236}">
                <a16:creationId xmlns:a16="http://schemas.microsoft.com/office/drawing/2014/main" id="{B2F37662-19D7-2846-B453-1B942DD6697F}"/>
              </a:ext>
            </a:extLst>
          </p:cNvPr>
          <p:cNvSpPr>
            <a:spLocks noGrp="1"/>
          </p:cNvSpPr>
          <p:nvPr>
            <p:ph type="pic" sz="quarter" idx="13" hasCustomPrompt="1"/>
          </p:nvPr>
        </p:nvSpPr>
        <p:spPr>
          <a:xfrm>
            <a:off x="9588524" y="2349500"/>
            <a:ext cx="1079500" cy="1079500"/>
          </a:xfrm>
        </p:spPr>
        <p:txBody>
          <a:bodyPr anchor="ctr"/>
          <a:lstStyle>
            <a:lvl1pPr marL="0" indent="0" algn="ctr">
              <a:buNone/>
              <a:defRPr/>
            </a:lvl1pPr>
          </a:lstStyle>
          <a:p>
            <a:r>
              <a:rPr lang="en-US" dirty="0"/>
              <a:t>Insert icon</a:t>
            </a:r>
          </a:p>
        </p:txBody>
      </p:sp>
      <p:sp>
        <p:nvSpPr>
          <p:cNvPr id="16" name="Picture Placeholder 4">
            <a:extLst>
              <a:ext uri="{FF2B5EF4-FFF2-40B4-BE49-F238E27FC236}">
                <a16:creationId xmlns:a16="http://schemas.microsoft.com/office/drawing/2014/main" id="{E45F4152-2BA3-4942-AA7E-31E5D21F89EC}"/>
              </a:ext>
            </a:extLst>
          </p:cNvPr>
          <p:cNvSpPr>
            <a:spLocks noGrp="1"/>
          </p:cNvSpPr>
          <p:nvPr>
            <p:ph type="pic" sz="quarter" idx="14" hasCustomPrompt="1"/>
          </p:nvPr>
        </p:nvSpPr>
        <p:spPr>
          <a:xfrm>
            <a:off x="1534970" y="2349500"/>
            <a:ext cx="1079500" cy="1079500"/>
          </a:xfrm>
        </p:spPr>
        <p:txBody>
          <a:bodyPr anchor="ctr"/>
          <a:lstStyle>
            <a:lvl1pPr marL="0" indent="0" algn="ctr">
              <a:buNone/>
              <a:defRPr/>
            </a:lvl1pPr>
          </a:lstStyle>
          <a:p>
            <a:r>
              <a:rPr lang="en-US" dirty="0"/>
              <a:t>Insert icon</a:t>
            </a:r>
          </a:p>
        </p:txBody>
      </p:sp>
      <p:sp>
        <p:nvSpPr>
          <p:cNvPr id="8" name="Text Placeholder 7">
            <a:extLst>
              <a:ext uri="{FF2B5EF4-FFF2-40B4-BE49-F238E27FC236}">
                <a16:creationId xmlns:a16="http://schemas.microsoft.com/office/drawing/2014/main" id="{89A43A86-94E1-5043-B364-3E21EE380120}"/>
              </a:ext>
            </a:extLst>
          </p:cNvPr>
          <p:cNvSpPr>
            <a:spLocks noGrp="1"/>
          </p:cNvSpPr>
          <p:nvPr>
            <p:ph type="body" sz="quarter" idx="15" hasCustomPrompt="1"/>
          </p:nvPr>
        </p:nvSpPr>
        <p:spPr>
          <a:xfrm>
            <a:off x="994426"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8" name="Text Placeholder 7">
            <a:extLst>
              <a:ext uri="{FF2B5EF4-FFF2-40B4-BE49-F238E27FC236}">
                <a16:creationId xmlns:a16="http://schemas.microsoft.com/office/drawing/2014/main" id="{A9937176-E7E5-8F47-AE20-9C59695A2091}"/>
              </a:ext>
            </a:extLst>
          </p:cNvPr>
          <p:cNvSpPr>
            <a:spLocks noGrp="1"/>
          </p:cNvSpPr>
          <p:nvPr>
            <p:ph type="body" sz="quarter" idx="17" hasCustomPrompt="1"/>
          </p:nvPr>
        </p:nvSpPr>
        <p:spPr>
          <a:xfrm>
            <a:off x="6363462"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9" name="Text Placeholder 7">
            <a:extLst>
              <a:ext uri="{FF2B5EF4-FFF2-40B4-BE49-F238E27FC236}">
                <a16:creationId xmlns:a16="http://schemas.microsoft.com/office/drawing/2014/main" id="{B6B6112F-73E1-BF4A-AD93-9158197396BF}"/>
              </a:ext>
            </a:extLst>
          </p:cNvPr>
          <p:cNvSpPr>
            <a:spLocks noGrp="1"/>
          </p:cNvSpPr>
          <p:nvPr>
            <p:ph type="body" sz="quarter" idx="18" hasCustomPrompt="1"/>
          </p:nvPr>
        </p:nvSpPr>
        <p:spPr>
          <a:xfrm>
            <a:off x="9047980"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20" name="Text Placeholder 7">
            <a:extLst>
              <a:ext uri="{FF2B5EF4-FFF2-40B4-BE49-F238E27FC236}">
                <a16:creationId xmlns:a16="http://schemas.microsoft.com/office/drawing/2014/main" id="{C7FEFB3C-7477-2540-924E-E56E189F6F57}"/>
              </a:ext>
            </a:extLst>
          </p:cNvPr>
          <p:cNvSpPr>
            <a:spLocks noGrp="1"/>
          </p:cNvSpPr>
          <p:nvPr>
            <p:ph type="body" sz="quarter" idx="19" hasCustomPrompt="1"/>
          </p:nvPr>
        </p:nvSpPr>
        <p:spPr>
          <a:xfrm>
            <a:off x="3678944"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Tree>
    <p:extLst>
      <p:ext uri="{BB962C8B-B14F-4D97-AF65-F5344CB8AC3E}">
        <p14:creationId xmlns:p14="http://schemas.microsoft.com/office/powerpoint/2010/main" val="3094994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Use Cases">
    <p:bg>
      <p:bgPr>
        <a:gradFill>
          <a:gsLst>
            <a:gs pos="0">
              <a:schemeClr val="bg1"/>
            </a:gs>
            <a:gs pos="87000">
              <a:srgbClr val="F0F0F0"/>
            </a:gs>
            <a:gs pos="100000">
              <a:srgbClr val="F0F0F0"/>
            </a:gs>
          </a:gsLst>
          <a:lin ang="4800000" scaled="0"/>
        </a:gra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33197" y="408409"/>
            <a:ext cx="3887788" cy="407987"/>
          </a:xfrm>
        </p:spPr>
        <p:txBody>
          <a:bodyPr>
            <a:noAutofit/>
          </a:bodyPr>
          <a:lstStyle>
            <a:lvl1pPr marL="0" indent="0" algn="ctr">
              <a:buNone/>
              <a:defRPr sz="2800" b="1" cap="none" spc="0">
                <a:ln w="0"/>
                <a:solidFill>
                  <a:schemeClr val="tx1"/>
                </a:solidFill>
                <a:effectLst/>
              </a:defRPr>
            </a:lvl1pPr>
          </a:lstStyle>
          <a:p>
            <a:pPr lvl="0"/>
            <a:r>
              <a:rPr lang="fi-FI" dirty="0" err="1"/>
              <a:t>Use</a:t>
            </a:r>
            <a:r>
              <a:rPr lang="fi-FI" dirty="0"/>
              <a:t> </a:t>
            </a:r>
            <a:r>
              <a:rPr lang="fi-FI" dirty="0" err="1"/>
              <a:t>Cases</a:t>
            </a:r>
            <a:endParaRPr lang="fi-FI" dirty="0"/>
          </a:p>
        </p:txBody>
      </p:sp>
      <p:grpSp>
        <p:nvGrpSpPr>
          <p:cNvPr id="104" name="Group 103">
            <a:extLst>
              <a:ext uri="{FF2B5EF4-FFF2-40B4-BE49-F238E27FC236}">
                <a16:creationId xmlns:a16="http://schemas.microsoft.com/office/drawing/2014/main" id="{61C5CBEB-D11E-8543-AA9B-388CB8C496D2}"/>
              </a:ext>
            </a:extLst>
          </p:cNvPr>
          <p:cNvGrpSpPr>
            <a:grpSpLocks noChangeAspect="1"/>
          </p:cNvGrpSpPr>
          <p:nvPr userDrawn="1"/>
        </p:nvGrpSpPr>
        <p:grpSpPr>
          <a:xfrm>
            <a:off x="1768325" y="1840976"/>
            <a:ext cx="2088000" cy="2088000"/>
            <a:chOff x="7431634" y="4558804"/>
            <a:chExt cx="1980000" cy="1980000"/>
          </a:xfrm>
        </p:grpSpPr>
        <p:grpSp>
          <p:nvGrpSpPr>
            <p:cNvPr id="78" name="Group 77">
              <a:extLst>
                <a:ext uri="{FF2B5EF4-FFF2-40B4-BE49-F238E27FC236}">
                  <a16:creationId xmlns:a16="http://schemas.microsoft.com/office/drawing/2014/main" id="{3878E678-2D91-D54C-8F3D-D5CEFF4CCAFE}"/>
                </a:ext>
              </a:extLst>
            </p:cNvPr>
            <p:cNvGrpSpPr>
              <a:grpSpLocks noChangeAspect="1"/>
            </p:cNvGrpSpPr>
            <p:nvPr userDrawn="1"/>
          </p:nvGrpSpPr>
          <p:grpSpPr>
            <a:xfrm>
              <a:off x="7431634" y="4558804"/>
              <a:ext cx="1980000" cy="1980000"/>
              <a:chOff x="4476311" y="947220"/>
              <a:chExt cx="5238750" cy="5238750"/>
            </a:xfrm>
          </p:grpSpPr>
          <p:sp>
            <p:nvSpPr>
              <p:cNvPr id="73" name="Freeform 72">
                <a:extLst>
                  <a:ext uri="{FF2B5EF4-FFF2-40B4-BE49-F238E27FC236}">
                    <a16:creationId xmlns:a16="http://schemas.microsoft.com/office/drawing/2014/main" id="{808DED58-A4FA-1F49-B6EC-B9EC4EC19DAE}"/>
                  </a:ext>
                </a:extLst>
              </p:cNvPr>
              <p:cNvSpPr/>
              <p:nvPr/>
            </p:nvSpPr>
            <p:spPr>
              <a:xfrm>
                <a:off x="4476311" y="94722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75" name="Freeform 74">
                <a:extLst>
                  <a:ext uri="{FF2B5EF4-FFF2-40B4-BE49-F238E27FC236}">
                    <a16:creationId xmlns:a16="http://schemas.microsoft.com/office/drawing/2014/main" id="{2ACCB937-808E-C54D-AF81-6ED9CA748B96}"/>
                  </a:ext>
                </a:extLst>
              </p:cNvPr>
              <p:cNvSpPr/>
              <p:nvPr/>
            </p:nvSpPr>
            <p:spPr>
              <a:xfrm>
                <a:off x="6283950" y="2578413"/>
                <a:ext cx="590550" cy="590550"/>
              </a:xfrm>
              <a:custGeom>
                <a:avLst/>
                <a:gdLst>
                  <a:gd name="connsiteX0" fmla="*/ 296354 w 590550"/>
                  <a:gd name="connsiteY0" fmla="*/ 0 h 590550"/>
                  <a:gd name="connsiteX1" fmla="*/ 592665 w 590550"/>
                  <a:gd name="connsiteY1" fmla="*/ 296348 h 590550"/>
                  <a:gd name="connsiteX2" fmla="*/ 296354 w 590550"/>
                  <a:gd name="connsiteY2" fmla="*/ 592601 h 590550"/>
                  <a:gd name="connsiteX3" fmla="*/ 0 w 590550"/>
                  <a:gd name="connsiteY3" fmla="*/ 296348 h 590550"/>
                  <a:gd name="connsiteX4" fmla="*/ 296354 w 590550"/>
                  <a:gd name="connsiteY4" fmla="*/ 0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0" h="590550">
                    <a:moveTo>
                      <a:pt x="296354" y="0"/>
                    </a:moveTo>
                    <a:cubicBezTo>
                      <a:pt x="459994" y="0"/>
                      <a:pt x="592665" y="132664"/>
                      <a:pt x="592665" y="296348"/>
                    </a:cubicBezTo>
                    <a:cubicBezTo>
                      <a:pt x="592665" y="460026"/>
                      <a:pt x="459988" y="592601"/>
                      <a:pt x="296354" y="592601"/>
                    </a:cubicBezTo>
                    <a:cubicBezTo>
                      <a:pt x="132671" y="592601"/>
                      <a:pt x="0" y="460026"/>
                      <a:pt x="0" y="296348"/>
                    </a:cubicBezTo>
                    <a:cubicBezTo>
                      <a:pt x="0" y="132664"/>
                      <a:pt x="132671" y="0"/>
                      <a:pt x="296354" y="0"/>
                    </a:cubicBezTo>
                    <a:close/>
                  </a:path>
                </a:pathLst>
              </a:custGeom>
              <a:solidFill>
                <a:srgbClr val="FFFFFF"/>
              </a:solidFill>
              <a:ln w="6350" cap="flat">
                <a:noFill/>
                <a:prstDash val="solid"/>
                <a:miter/>
              </a:ln>
            </p:spPr>
            <p:txBody>
              <a:bodyPr rtlCol="0" anchor="ctr"/>
              <a:lstStyle/>
              <a:p>
                <a:endParaRPr lang="en-US" sz="1600" dirty="0"/>
              </a:p>
            </p:txBody>
          </p:sp>
          <p:sp>
            <p:nvSpPr>
              <p:cNvPr id="76" name="Freeform 75">
                <a:extLst>
                  <a:ext uri="{FF2B5EF4-FFF2-40B4-BE49-F238E27FC236}">
                    <a16:creationId xmlns:a16="http://schemas.microsoft.com/office/drawing/2014/main" id="{A3E38AC8-7F44-7949-9E21-5D02B89E1844}"/>
                  </a:ext>
                </a:extLst>
              </p:cNvPr>
              <p:cNvSpPr/>
              <p:nvPr/>
            </p:nvSpPr>
            <p:spPr>
              <a:xfrm>
                <a:off x="7098864" y="3022895"/>
                <a:ext cx="368300" cy="368300"/>
              </a:xfrm>
              <a:custGeom>
                <a:avLst/>
                <a:gdLst>
                  <a:gd name="connsiteX0" fmla="*/ 370408 w 368300"/>
                  <a:gd name="connsiteY0" fmla="*/ 185204 h 368300"/>
                  <a:gd name="connsiteX1" fmla="*/ 185204 w 368300"/>
                  <a:gd name="connsiteY1" fmla="*/ 370408 h 368300"/>
                  <a:gd name="connsiteX2" fmla="*/ 0 w 368300"/>
                  <a:gd name="connsiteY2" fmla="*/ 185204 h 368300"/>
                  <a:gd name="connsiteX3" fmla="*/ 185204 w 368300"/>
                  <a:gd name="connsiteY3" fmla="*/ 0 h 368300"/>
                  <a:gd name="connsiteX4" fmla="*/ 370408 w 368300"/>
                  <a:gd name="connsiteY4" fmla="*/ 185204 h 36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00" h="368300">
                    <a:moveTo>
                      <a:pt x="370408" y="185204"/>
                    </a:moveTo>
                    <a:cubicBezTo>
                      <a:pt x="370408" y="287489"/>
                      <a:pt x="287490" y="370408"/>
                      <a:pt x="185204" y="370408"/>
                    </a:cubicBezTo>
                    <a:cubicBezTo>
                      <a:pt x="82919" y="370408"/>
                      <a:pt x="0" y="287490"/>
                      <a:pt x="0" y="185204"/>
                    </a:cubicBezTo>
                    <a:cubicBezTo>
                      <a:pt x="0" y="82919"/>
                      <a:pt x="82918" y="0"/>
                      <a:pt x="185204" y="0"/>
                    </a:cubicBezTo>
                    <a:cubicBezTo>
                      <a:pt x="287489" y="0"/>
                      <a:pt x="370408" y="82918"/>
                      <a:pt x="370408" y="185204"/>
                    </a:cubicBezTo>
                    <a:close/>
                  </a:path>
                </a:pathLst>
              </a:custGeom>
              <a:solidFill>
                <a:srgbClr val="FFFFFF"/>
              </a:solidFill>
              <a:ln w="6350" cap="flat">
                <a:noFill/>
                <a:prstDash val="solid"/>
                <a:miter/>
              </a:ln>
            </p:spPr>
            <p:txBody>
              <a:bodyPr rtlCol="0" anchor="ctr"/>
              <a:lstStyle/>
              <a:p>
                <a:endParaRPr lang="en-US" sz="1600" dirty="0"/>
              </a:p>
            </p:txBody>
          </p:sp>
          <p:sp>
            <p:nvSpPr>
              <p:cNvPr id="77" name="Freeform 76">
                <a:extLst>
                  <a:ext uri="{FF2B5EF4-FFF2-40B4-BE49-F238E27FC236}">
                    <a16:creationId xmlns:a16="http://schemas.microsoft.com/office/drawing/2014/main" id="{003F29EF-1948-2743-ACB3-0C2F85A1E23A}"/>
                  </a:ext>
                </a:extLst>
              </p:cNvPr>
              <p:cNvSpPr/>
              <p:nvPr/>
            </p:nvSpPr>
            <p:spPr>
              <a:xfrm>
                <a:off x="6876614" y="1911637"/>
                <a:ext cx="889000" cy="882650"/>
              </a:xfrm>
              <a:custGeom>
                <a:avLst/>
                <a:gdLst>
                  <a:gd name="connsiteX0" fmla="*/ 444513 w 889000"/>
                  <a:gd name="connsiteY0" fmla="*/ 0 h 882650"/>
                  <a:gd name="connsiteX1" fmla="*/ 889000 w 889000"/>
                  <a:gd name="connsiteY1" fmla="*/ 444481 h 882650"/>
                  <a:gd name="connsiteX2" fmla="*/ 444513 w 889000"/>
                  <a:gd name="connsiteY2" fmla="*/ 888955 h 882650"/>
                  <a:gd name="connsiteX3" fmla="*/ 0 w 889000"/>
                  <a:gd name="connsiteY3" fmla="*/ 444481 h 882650"/>
                  <a:gd name="connsiteX4" fmla="*/ 444513 w 889000"/>
                  <a:gd name="connsiteY4" fmla="*/ 0 h 88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0" h="882650">
                    <a:moveTo>
                      <a:pt x="444513" y="0"/>
                    </a:moveTo>
                    <a:cubicBezTo>
                      <a:pt x="690054" y="0"/>
                      <a:pt x="889000" y="198996"/>
                      <a:pt x="889000" y="444481"/>
                    </a:cubicBezTo>
                    <a:cubicBezTo>
                      <a:pt x="889000" y="690016"/>
                      <a:pt x="690054" y="888955"/>
                      <a:pt x="444513" y="888955"/>
                    </a:cubicBezTo>
                    <a:cubicBezTo>
                      <a:pt x="198996" y="888955"/>
                      <a:pt x="0" y="690010"/>
                      <a:pt x="0" y="444481"/>
                    </a:cubicBezTo>
                    <a:cubicBezTo>
                      <a:pt x="0" y="198996"/>
                      <a:pt x="198996" y="0"/>
                      <a:pt x="444513" y="0"/>
                    </a:cubicBezTo>
                    <a:close/>
                  </a:path>
                </a:pathLst>
              </a:custGeom>
              <a:solidFill>
                <a:srgbClr val="FFFFFF"/>
              </a:solidFill>
              <a:ln w="6350" cap="flat">
                <a:noFill/>
                <a:prstDash val="solid"/>
                <a:miter/>
              </a:ln>
            </p:spPr>
            <p:txBody>
              <a:bodyPr rtlCol="0" anchor="ctr"/>
              <a:lstStyle/>
              <a:p>
                <a:endParaRPr lang="en-US" sz="1600" dirty="0"/>
              </a:p>
            </p:txBody>
          </p:sp>
        </p:grpSp>
        <p:sp>
          <p:nvSpPr>
            <p:cNvPr id="103" name="TextBox 102">
              <a:extLst>
                <a:ext uri="{FF2B5EF4-FFF2-40B4-BE49-F238E27FC236}">
                  <a16:creationId xmlns:a16="http://schemas.microsoft.com/office/drawing/2014/main" id="{D0AE55BD-0245-5544-B497-CAF196DF67E3}"/>
                </a:ext>
              </a:extLst>
            </p:cNvPr>
            <p:cNvSpPr txBox="1"/>
            <p:nvPr userDrawn="1"/>
          </p:nvSpPr>
          <p:spPr>
            <a:xfrm>
              <a:off x="7712620" y="5657148"/>
              <a:ext cx="1436611" cy="523220"/>
            </a:xfrm>
            <a:prstGeom prst="rect">
              <a:avLst/>
            </a:prstGeom>
            <a:noFill/>
          </p:spPr>
          <p:txBody>
            <a:bodyPr wrap="none" rtlCol="0">
              <a:spAutoFit/>
            </a:bodyPr>
            <a:lstStyle/>
            <a:p>
              <a:pPr algn="ctr"/>
              <a:r>
                <a:rPr lang="en-US" sz="1400" b="1" dirty="0">
                  <a:solidFill>
                    <a:schemeClr val="bg1"/>
                  </a:solidFill>
                </a:rPr>
                <a:t>Idea</a:t>
              </a:r>
              <a:br>
                <a:rPr lang="en-US" sz="1400" b="1" dirty="0">
                  <a:solidFill>
                    <a:schemeClr val="bg1"/>
                  </a:solidFill>
                </a:rPr>
              </a:br>
              <a:r>
                <a:rPr lang="en-US" sz="1400" b="1" dirty="0">
                  <a:solidFill>
                    <a:schemeClr val="bg1"/>
                  </a:solidFill>
                </a:rPr>
                <a:t> Management</a:t>
              </a:r>
            </a:p>
          </p:txBody>
        </p:sp>
      </p:grpSp>
      <p:grpSp>
        <p:nvGrpSpPr>
          <p:cNvPr id="106" name="Group 105">
            <a:extLst>
              <a:ext uri="{FF2B5EF4-FFF2-40B4-BE49-F238E27FC236}">
                <a16:creationId xmlns:a16="http://schemas.microsoft.com/office/drawing/2014/main" id="{89B06DB3-C7C2-6445-B5CE-4598569EF60E}"/>
              </a:ext>
            </a:extLst>
          </p:cNvPr>
          <p:cNvGrpSpPr>
            <a:grpSpLocks noChangeAspect="1"/>
          </p:cNvGrpSpPr>
          <p:nvPr userDrawn="1"/>
        </p:nvGrpSpPr>
        <p:grpSpPr>
          <a:xfrm>
            <a:off x="8442473" y="1845056"/>
            <a:ext cx="2088000" cy="2088000"/>
            <a:chOff x="7165234" y="2178326"/>
            <a:chExt cx="1980000" cy="1980000"/>
          </a:xfrm>
        </p:grpSpPr>
        <p:grpSp>
          <p:nvGrpSpPr>
            <p:cNvPr id="97" name="Graphic 84">
              <a:extLst>
                <a:ext uri="{FF2B5EF4-FFF2-40B4-BE49-F238E27FC236}">
                  <a16:creationId xmlns:a16="http://schemas.microsoft.com/office/drawing/2014/main" id="{6DA90AF1-9E9C-C243-93EF-5F177100D8E1}"/>
                </a:ext>
              </a:extLst>
            </p:cNvPr>
            <p:cNvGrpSpPr>
              <a:grpSpLocks noChangeAspect="1"/>
            </p:cNvGrpSpPr>
            <p:nvPr/>
          </p:nvGrpSpPr>
          <p:grpSpPr>
            <a:xfrm>
              <a:off x="7165234" y="2178326"/>
              <a:ext cx="1980000" cy="1980000"/>
              <a:chOff x="4491000" y="1824000"/>
              <a:chExt cx="5238750" cy="5238750"/>
            </a:xfrm>
          </p:grpSpPr>
          <p:sp>
            <p:nvSpPr>
              <p:cNvPr id="100" name="Freeform 99">
                <a:extLst>
                  <a:ext uri="{FF2B5EF4-FFF2-40B4-BE49-F238E27FC236}">
                    <a16:creationId xmlns:a16="http://schemas.microsoft.com/office/drawing/2014/main" id="{2823F014-DB7F-9140-AA5D-679742E8B171}"/>
                  </a:ext>
                </a:extLst>
              </p:cNvPr>
              <p:cNvSpPr>
                <a:spLocks noChangeAspect="1"/>
              </p:cNvSpPr>
              <p:nvPr/>
            </p:nvSpPr>
            <p:spPr>
              <a:xfrm>
                <a:off x="4491000" y="18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101" name="Freeform 100">
                <a:extLst>
                  <a:ext uri="{FF2B5EF4-FFF2-40B4-BE49-F238E27FC236}">
                    <a16:creationId xmlns:a16="http://schemas.microsoft.com/office/drawing/2014/main" id="{87E3BABD-AD5A-F24B-8DD0-3ED01C07F1F3}"/>
                  </a:ext>
                </a:extLst>
              </p:cNvPr>
              <p:cNvSpPr/>
              <p:nvPr/>
            </p:nvSpPr>
            <p:spPr>
              <a:xfrm>
                <a:off x="6280427" y="2550942"/>
                <a:ext cx="1898650" cy="1905001"/>
              </a:xfrm>
              <a:custGeom>
                <a:avLst/>
                <a:gdLst>
                  <a:gd name="connsiteX0" fmla="*/ 1678210 w 1898650"/>
                  <a:gd name="connsiteY0" fmla="*/ 907142 h 1905000"/>
                  <a:gd name="connsiteX1" fmla="*/ 1542136 w 1898650"/>
                  <a:gd name="connsiteY1" fmla="*/ 907142 h 1905000"/>
                  <a:gd name="connsiteX2" fmla="*/ 1542136 w 1898650"/>
                  <a:gd name="connsiteY2" fmla="*/ 544284 h 1905000"/>
                  <a:gd name="connsiteX3" fmla="*/ 1360710 w 1898650"/>
                  <a:gd name="connsiteY3" fmla="*/ 362858 h 1905000"/>
                  <a:gd name="connsiteX4" fmla="*/ 997852 w 1898650"/>
                  <a:gd name="connsiteY4" fmla="*/ 362858 h 1905000"/>
                  <a:gd name="connsiteX5" fmla="*/ 997852 w 1898650"/>
                  <a:gd name="connsiteY5" fmla="*/ 226790 h 1905000"/>
                  <a:gd name="connsiteX6" fmla="*/ 771068 w 1898650"/>
                  <a:gd name="connsiteY6" fmla="*/ 0 h 1905000"/>
                  <a:gd name="connsiteX7" fmla="*/ 544284 w 1898650"/>
                  <a:gd name="connsiteY7" fmla="*/ 226790 h 1905000"/>
                  <a:gd name="connsiteX8" fmla="*/ 544284 w 1898650"/>
                  <a:gd name="connsiteY8" fmla="*/ 362858 h 1905000"/>
                  <a:gd name="connsiteX9" fmla="*/ 181426 w 1898650"/>
                  <a:gd name="connsiteY9" fmla="*/ 362858 h 1905000"/>
                  <a:gd name="connsiteX10" fmla="*/ 883 w 1898650"/>
                  <a:gd name="connsiteY10" fmla="*/ 544284 h 1905000"/>
                  <a:gd name="connsiteX11" fmla="*/ 883 w 1898650"/>
                  <a:gd name="connsiteY11" fmla="*/ 888981 h 1905000"/>
                  <a:gd name="connsiteX12" fmla="*/ 136068 w 1898650"/>
                  <a:gd name="connsiteY12" fmla="*/ 888981 h 1905000"/>
                  <a:gd name="connsiteX13" fmla="*/ 381019 w 1898650"/>
                  <a:gd name="connsiteY13" fmla="*/ 1133926 h 1905000"/>
                  <a:gd name="connsiteX14" fmla="*/ 136068 w 1898650"/>
                  <a:gd name="connsiteY14" fmla="*/ 1378871 h 1905000"/>
                  <a:gd name="connsiteX15" fmla="*/ 0 w 1898650"/>
                  <a:gd name="connsiteY15" fmla="*/ 1378871 h 1905000"/>
                  <a:gd name="connsiteX16" fmla="*/ 0 w 1898650"/>
                  <a:gd name="connsiteY16" fmla="*/ 1723568 h 1905000"/>
                  <a:gd name="connsiteX17" fmla="*/ 181426 w 1898650"/>
                  <a:gd name="connsiteY17" fmla="*/ 1904987 h 1905000"/>
                  <a:gd name="connsiteX18" fmla="*/ 526123 w 1898650"/>
                  <a:gd name="connsiteY18" fmla="*/ 1904987 h 1905000"/>
                  <a:gd name="connsiteX19" fmla="*/ 526123 w 1898650"/>
                  <a:gd name="connsiteY19" fmla="*/ 1768920 h 1905000"/>
                  <a:gd name="connsiteX20" fmla="*/ 771068 w 1898650"/>
                  <a:gd name="connsiteY20" fmla="*/ 1523974 h 1905000"/>
                  <a:gd name="connsiteX21" fmla="*/ 1016013 w 1898650"/>
                  <a:gd name="connsiteY21" fmla="*/ 1768920 h 1905000"/>
                  <a:gd name="connsiteX22" fmla="*/ 1016013 w 1898650"/>
                  <a:gd name="connsiteY22" fmla="*/ 1905000 h 1905000"/>
                  <a:gd name="connsiteX23" fmla="*/ 1360703 w 1898650"/>
                  <a:gd name="connsiteY23" fmla="*/ 1905000 h 1905000"/>
                  <a:gd name="connsiteX24" fmla="*/ 1542129 w 1898650"/>
                  <a:gd name="connsiteY24" fmla="*/ 1723581 h 1905000"/>
                  <a:gd name="connsiteX25" fmla="*/ 1542129 w 1898650"/>
                  <a:gd name="connsiteY25" fmla="*/ 1360710 h 1905000"/>
                  <a:gd name="connsiteX26" fmla="*/ 1678203 w 1898650"/>
                  <a:gd name="connsiteY26" fmla="*/ 1360710 h 1905000"/>
                  <a:gd name="connsiteX27" fmla="*/ 1904994 w 1898650"/>
                  <a:gd name="connsiteY27" fmla="*/ 1133932 h 1905000"/>
                  <a:gd name="connsiteX28" fmla="*/ 1678210 w 1898650"/>
                  <a:gd name="connsiteY28" fmla="*/ 90714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98650" h="1905000">
                    <a:moveTo>
                      <a:pt x="1678210" y="907142"/>
                    </a:moveTo>
                    <a:lnTo>
                      <a:pt x="1542136" y="907142"/>
                    </a:lnTo>
                    <a:lnTo>
                      <a:pt x="1542136" y="544284"/>
                    </a:lnTo>
                    <a:cubicBezTo>
                      <a:pt x="1542136" y="444538"/>
                      <a:pt x="1460462" y="362858"/>
                      <a:pt x="1360710" y="362858"/>
                    </a:cubicBezTo>
                    <a:lnTo>
                      <a:pt x="997852" y="362858"/>
                    </a:lnTo>
                    <a:lnTo>
                      <a:pt x="997852" y="226790"/>
                    </a:lnTo>
                    <a:cubicBezTo>
                      <a:pt x="997852" y="101613"/>
                      <a:pt x="896239" y="0"/>
                      <a:pt x="771068" y="0"/>
                    </a:cubicBezTo>
                    <a:cubicBezTo>
                      <a:pt x="645890" y="0"/>
                      <a:pt x="544284" y="101613"/>
                      <a:pt x="544284" y="226790"/>
                    </a:cubicBezTo>
                    <a:lnTo>
                      <a:pt x="544284" y="362858"/>
                    </a:lnTo>
                    <a:lnTo>
                      <a:pt x="181426" y="362858"/>
                    </a:lnTo>
                    <a:cubicBezTo>
                      <a:pt x="81629" y="362858"/>
                      <a:pt x="883" y="444538"/>
                      <a:pt x="883" y="544284"/>
                    </a:cubicBezTo>
                    <a:lnTo>
                      <a:pt x="883" y="888981"/>
                    </a:lnTo>
                    <a:lnTo>
                      <a:pt x="136068" y="888981"/>
                    </a:lnTo>
                    <a:cubicBezTo>
                      <a:pt x="271259" y="888981"/>
                      <a:pt x="381019" y="998741"/>
                      <a:pt x="381019" y="1133926"/>
                    </a:cubicBezTo>
                    <a:cubicBezTo>
                      <a:pt x="381019" y="1269111"/>
                      <a:pt x="271259" y="1378871"/>
                      <a:pt x="136068" y="1378871"/>
                    </a:cubicBezTo>
                    <a:lnTo>
                      <a:pt x="0" y="1378871"/>
                    </a:lnTo>
                    <a:lnTo>
                      <a:pt x="0" y="1723568"/>
                    </a:lnTo>
                    <a:cubicBezTo>
                      <a:pt x="0" y="1823320"/>
                      <a:pt x="81629" y="1904987"/>
                      <a:pt x="181426" y="1904987"/>
                    </a:cubicBezTo>
                    <a:lnTo>
                      <a:pt x="526123" y="1904987"/>
                    </a:lnTo>
                    <a:lnTo>
                      <a:pt x="526123" y="1768920"/>
                    </a:lnTo>
                    <a:cubicBezTo>
                      <a:pt x="526123" y="1633734"/>
                      <a:pt x="635883" y="1523974"/>
                      <a:pt x="771068" y="1523974"/>
                    </a:cubicBezTo>
                    <a:cubicBezTo>
                      <a:pt x="906253" y="1523974"/>
                      <a:pt x="1016013" y="1633734"/>
                      <a:pt x="1016013" y="1768920"/>
                    </a:cubicBezTo>
                    <a:lnTo>
                      <a:pt x="1016013" y="1905000"/>
                    </a:lnTo>
                    <a:lnTo>
                      <a:pt x="1360703" y="1905000"/>
                    </a:lnTo>
                    <a:cubicBezTo>
                      <a:pt x="1460456" y="1905000"/>
                      <a:pt x="1542129" y="1823333"/>
                      <a:pt x="1542129" y="1723581"/>
                    </a:cubicBezTo>
                    <a:lnTo>
                      <a:pt x="1542129" y="1360710"/>
                    </a:lnTo>
                    <a:lnTo>
                      <a:pt x="1678203" y="1360710"/>
                    </a:lnTo>
                    <a:cubicBezTo>
                      <a:pt x="1803381" y="1360710"/>
                      <a:pt x="1904994" y="1259110"/>
                      <a:pt x="1904994" y="1133932"/>
                    </a:cubicBezTo>
                    <a:cubicBezTo>
                      <a:pt x="1904994" y="1008755"/>
                      <a:pt x="1803387" y="907142"/>
                      <a:pt x="1678210" y="907142"/>
                    </a:cubicBezTo>
                    <a:close/>
                  </a:path>
                </a:pathLst>
              </a:custGeom>
              <a:solidFill>
                <a:srgbClr val="FFFFFF"/>
              </a:solidFill>
              <a:ln w="6350" cap="flat">
                <a:noFill/>
                <a:prstDash val="solid"/>
                <a:miter/>
              </a:ln>
            </p:spPr>
            <p:txBody>
              <a:bodyPr rtlCol="0" anchor="ctr"/>
              <a:lstStyle/>
              <a:p>
                <a:endParaRPr lang="en-US" sz="1600" dirty="0"/>
              </a:p>
            </p:txBody>
          </p:sp>
          <p:sp>
            <p:nvSpPr>
              <p:cNvPr id="102" name="Freeform 101">
                <a:extLst>
                  <a:ext uri="{FF2B5EF4-FFF2-40B4-BE49-F238E27FC236}">
                    <a16:creationId xmlns:a16="http://schemas.microsoft.com/office/drawing/2014/main" id="{42E8167F-401B-2C44-AD27-6ACA12FFDA84}"/>
                  </a:ext>
                </a:extLst>
              </p:cNvPr>
              <p:cNvSpPr/>
              <p:nvPr/>
            </p:nvSpPr>
            <p:spPr>
              <a:xfrm>
                <a:off x="5278400" y="26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dirty="0"/>
              </a:p>
            </p:txBody>
          </p:sp>
        </p:grpSp>
        <p:sp>
          <p:nvSpPr>
            <p:cNvPr id="105" name="TextBox 104">
              <a:extLst>
                <a:ext uri="{FF2B5EF4-FFF2-40B4-BE49-F238E27FC236}">
                  <a16:creationId xmlns:a16="http://schemas.microsoft.com/office/drawing/2014/main" id="{56BDD7F6-BC15-BC48-8560-19C3AD315AC9}"/>
                </a:ext>
              </a:extLst>
            </p:cNvPr>
            <p:cNvSpPr txBox="1"/>
            <p:nvPr userDrawn="1"/>
          </p:nvSpPr>
          <p:spPr>
            <a:xfrm>
              <a:off x="7435234" y="3295129"/>
              <a:ext cx="1440000" cy="523220"/>
            </a:xfrm>
            <a:prstGeom prst="rect">
              <a:avLst/>
            </a:prstGeom>
            <a:noFill/>
          </p:spPr>
          <p:txBody>
            <a:bodyPr wrap="square" rtlCol="0">
              <a:spAutoFit/>
            </a:bodyPr>
            <a:lstStyle/>
            <a:p>
              <a:pPr algn="ctr"/>
              <a:r>
                <a:rPr lang="en-US" sz="1400" b="1" dirty="0">
                  <a:solidFill>
                    <a:schemeClr val="bg1"/>
                  </a:solidFill>
                </a:rPr>
                <a:t>Idea </a:t>
              </a:r>
              <a:br>
                <a:rPr lang="en-US" sz="1400" b="1" dirty="0">
                  <a:solidFill>
                    <a:schemeClr val="bg1"/>
                  </a:solidFill>
                </a:rPr>
              </a:br>
              <a:r>
                <a:rPr lang="en-US" sz="1400" b="1" dirty="0">
                  <a:solidFill>
                    <a:schemeClr val="bg1"/>
                  </a:solidFill>
                </a:rPr>
                <a:t>Challenges</a:t>
              </a:r>
            </a:p>
          </p:txBody>
        </p:sp>
      </p:grpSp>
      <p:grpSp>
        <p:nvGrpSpPr>
          <p:cNvPr id="108" name="Group 107">
            <a:extLst>
              <a:ext uri="{FF2B5EF4-FFF2-40B4-BE49-F238E27FC236}">
                <a16:creationId xmlns:a16="http://schemas.microsoft.com/office/drawing/2014/main" id="{0E109FD9-A5E1-6841-88B6-87AC8D266F91}"/>
              </a:ext>
            </a:extLst>
          </p:cNvPr>
          <p:cNvGrpSpPr>
            <a:grpSpLocks noChangeAspect="1"/>
          </p:cNvGrpSpPr>
          <p:nvPr userDrawn="1"/>
        </p:nvGrpSpPr>
        <p:grpSpPr>
          <a:xfrm>
            <a:off x="1768325" y="4437344"/>
            <a:ext cx="2088000" cy="2088000"/>
            <a:chOff x="6771561" y="1694377"/>
            <a:chExt cx="1980000" cy="1980000"/>
          </a:xfrm>
        </p:grpSpPr>
        <p:grpSp>
          <p:nvGrpSpPr>
            <p:cNvPr id="86" name="Graphic 80">
              <a:extLst>
                <a:ext uri="{FF2B5EF4-FFF2-40B4-BE49-F238E27FC236}">
                  <a16:creationId xmlns:a16="http://schemas.microsoft.com/office/drawing/2014/main" id="{EFB8E618-16C0-164A-8769-73CEA348910E}"/>
                </a:ext>
              </a:extLst>
            </p:cNvPr>
            <p:cNvGrpSpPr>
              <a:grpSpLocks noChangeAspect="1"/>
            </p:cNvGrpSpPr>
            <p:nvPr/>
          </p:nvGrpSpPr>
          <p:grpSpPr>
            <a:xfrm>
              <a:off x="6771561" y="1694377"/>
              <a:ext cx="1980000" cy="1980000"/>
              <a:chOff x="3591949" y="1360945"/>
              <a:chExt cx="5238750" cy="5238750"/>
            </a:xfrm>
          </p:grpSpPr>
          <p:sp>
            <p:nvSpPr>
              <p:cNvPr id="89" name="Freeform 88">
                <a:extLst>
                  <a:ext uri="{FF2B5EF4-FFF2-40B4-BE49-F238E27FC236}">
                    <a16:creationId xmlns:a16="http://schemas.microsoft.com/office/drawing/2014/main" id="{A56B640E-E8CB-DD4C-90D3-5C4902E16A36}"/>
                  </a:ext>
                </a:extLst>
              </p:cNvPr>
              <p:cNvSpPr>
                <a:spLocks noChangeAspect="1"/>
              </p:cNvSpPr>
              <p:nvPr/>
            </p:nvSpPr>
            <p:spPr>
              <a:xfrm>
                <a:off x="3591949" y="1360945"/>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90" name="Freeform 89">
                <a:extLst>
                  <a:ext uri="{FF2B5EF4-FFF2-40B4-BE49-F238E27FC236}">
                    <a16:creationId xmlns:a16="http://schemas.microsoft.com/office/drawing/2014/main" id="{7C5AA0FE-5D53-BF4D-B2F7-967979B9A79C}"/>
                  </a:ext>
                </a:extLst>
              </p:cNvPr>
              <p:cNvSpPr/>
              <p:nvPr/>
            </p:nvSpPr>
            <p:spPr>
              <a:xfrm>
                <a:off x="5232797" y="2053981"/>
                <a:ext cx="1879600" cy="2095500"/>
              </a:xfrm>
              <a:custGeom>
                <a:avLst/>
                <a:gdLst>
                  <a:gd name="connsiteX0" fmla="*/ 1552090 w 1879600"/>
                  <a:gd name="connsiteY0" fmla="*/ 258763 h 2095500"/>
                  <a:gd name="connsiteX1" fmla="*/ 1527941 w 1879600"/>
                  <a:gd name="connsiteY1" fmla="*/ 252520 h 2095500"/>
                  <a:gd name="connsiteX2" fmla="*/ 944319 w 1879600"/>
                  <a:gd name="connsiteY2" fmla="*/ 104775 h 2095500"/>
                  <a:gd name="connsiteX3" fmla="*/ 360754 w 1879600"/>
                  <a:gd name="connsiteY3" fmla="*/ 252520 h 2095500"/>
                  <a:gd name="connsiteX4" fmla="*/ 289475 w 1879600"/>
                  <a:gd name="connsiteY4" fmla="*/ 231546 h 2095500"/>
                  <a:gd name="connsiteX5" fmla="*/ 310455 w 1879600"/>
                  <a:gd name="connsiteY5" fmla="*/ 160338 h 2095500"/>
                  <a:gd name="connsiteX6" fmla="*/ 944319 w 1879600"/>
                  <a:gd name="connsiteY6" fmla="*/ 0 h 2095500"/>
                  <a:gd name="connsiteX7" fmla="*/ 1576137 w 1879600"/>
                  <a:gd name="connsiteY7" fmla="*/ 159258 h 2095500"/>
                  <a:gd name="connsiteX8" fmla="*/ 1598140 w 1879600"/>
                  <a:gd name="connsiteY8" fmla="*/ 229445 h 2095500"/>
                  <a:gd name="connsiteX9" fmla="*/ 1552090 w 1879600"/>
                  <a:gd name="connsiteY9" fmla="*/ 258763 h 2095500"/>
                  <a:gd name="connsiteX10" fmla="*/ 52709 w 1879600"/>
                  <a:gd name="connsiteY10" fmla="*/ 808831 h 2095500"/>
                  <a:gd name="connsiteX11" fmla="*/ 22324 w 1879600"/>
                  <a:gd name="connsiteY11" fmla="*/ 799427 h 2095500"/>
                  <a:gd name="connsiteX12" fmla="*/ 9745 w 1879600"/>
                  <a:gd name="connsiteY12" fmla="*/ 726116 h 2095500"/>
                  <a:gd name="connsiteX13" fmla="*/ 402651 w 1879600"/>
                  <a:gd name="connsiteY13" fmla="*/ 383502 h 2095500"/>
                  <a:gd name="connsiteX14" fmla="*/ 1482932 w 1879600"/>
                  <a:gd name="connsiteY14" fmla="*/ 382429 h 2095500"/>
                  <a:gd name="connsiteX15" fmla="*/ 1875838 w 1879600"/>
                  <a:gd name="connsiteY15" fmla="*/ 722948 h 2095500"/>
                  <a:gd name="connsiteX16" fmla="*/ 1863259 w 1879600"/>
                  <a:gd name="connsiteY16" fmla="*/ 796309 h 2095500"/>
                  <a:gd name="connsiteX17" fmla="*/ 1789898 w 1879600"/>
                  <a:gd name="connsiteY17" fmla="*/ 783730 h 2095500"/>
                  <a:gd name="connsiteX18" fmla="*/ 1434640 w 1879600"/>
                  <a:gd name="connsiteY18" fmla="*/ 475698 h 2095500"/>
                  <a:gd name="connsiteX19" fmla="*/ 449819 w 1879600"/>
                  <a:gd name="connsiteY19" fmla="*/ 476720 h 2095500"/>
                  <a:gd name="connsiteX20" fmla="*/ 93590 w 1879600"/>
                  <a:gd name="connsiteY20" fmla="*/ 786848 h 2095500"/>
                  <a:gd name="connsiteX21" fmla="*/ 52709 w 1879600"/>
                  <a:gd name="connsiteY21" fmla="*/ 808831 h 2095500"/>
                  <a:gd name="connsiteX22" fmla="*/ 707559 w 1879600"/>
                  <a:gd name="connsiteY22" fmla="*/ 2073497 h 2095500"/>
                  <a:gd name="connsiteX23" fmla="*/ 670875 w 1879600"/>
                  <a:gd name="connsiteY23" fmla="*/ 2057845 h 2095500"/>
                  <a:gd name="connsiteX24" fmla="*/ 460309 w 1879600"/>
                  <a:gd name="connsiteY24" fmla="*/ 1781169 h 2095500"/>
                  <a:gd name="connsiteX25" fmla="*/ 350251 w 1879600"/>
                  <a:gd name="connsiteY25" fmla="*/ 1326464 h 2095500"/>
                  <a:gd name="connsiteX26" fmla="*/ 943309 w 1879600"/>
                  <a:gd name="connsiteY26" fmla="*/ 761714 h 2095500"/>
                  <a:gd name="connsiteX27" fmla="*/ 1536348 w 1879600"/>
                  <a:gd name="connsiteY27" fmla="*/ 1326464 h 2095500"/>
                  <a:gd name="connsiteX28" fmla="*/ 1483955 w 1879600"/>
                  <a:gd name="connsiteY28" fmla="*/ 1378852 h 2095500"/>
                  <a:gd name="connsiteX29" fmla="*/ 1431573 w 1879600"/>
                  <a:gd name="connsiteY29" fmla="*/ 1326464 h 2095500"/>
                  <a:gd name="connsiteX30" fmla="*/ 943309 w 1879600"/>
                  <a:gd name="connsiteY30" fmla="*/ 866489 h 2095500"/>
                  <a:gd name="connsiteX31" fmla="*/ 455026 w 1879600"/>
                  <a:gd name="connsiteY31" fmla="*/ 1326464 h 2095500"/>
                  <a:gd name="connsiteX32" fmla="*/ 552492 w 1879600"/>
                  <a:gd name="connsiteY32" fmla="*/ 1729816 h 2095500"/>
                  <a:gd name="connsiteX33" fmla="*/ 746338 w 1879600"/>
                  <a:gd name="connsiteY33" fmla="*/ 1983365 h 2095500"/>
                  <a:gd name="connsiteX34" fmla="*/ 746338 w 1879600"/>
                  <a:gd name="connsiteY34" fmla="*/ 2057851 h 2095500"/>
                  <a:gd name="connsiteX35" fmla="*/ 707559 w 1879600"/>
                  <a:gd name="connsiteY35" fmla="*/ 2073497 h 2095500"/>
                  <a:gd name="connsiteX36" fmla="*/ 1458783 w 1879600"/>
                  <a:gd name="connsiteY36" fmla="*/ 1879606 h 2095500"/>
                  <a:gd name="connsiteX37" fmla="*/ 1134019 w 1879600"/>
                  <a:gd name="connsiteY37" fmla="*/ 1786388 h 2095500"/>
                  <a:gd name="connsiteX38" fmla="*/ 884629 w 1879600"/>
                  <a:gd name="connsiteY38" fmla="*/ 1326458 h 2095500"/>
                  <a:gd name="connsiteX39" fmla="*/ 937003 w 1879600"/>
                  <a:gd name="connsiteY39" fmla="*/ 1274070 h 2095500"/>
                  <a:gd name="connsiteX40" fmla="*/ 989391 w 1879600"/>
                  <a:gd name="connsiteY40" fmla="*/ 1326458 h 2095500"/>
                  <a:gd name="connsiteX41" fmla="*/ 1192655 w 1879600"/>
                  <a:gd name="connsiteY41" fmla="*/ 1699413 h 2095500"/>
                  <a:gd name="connsiteX42" fmla="*/ 1458783 w 1879600"/>
                  <a:gd name="connsiteY42" fmla="*/ 1773803 h 2095500"/>
                  <a:gd name="connsiteX43" fmla="*/ 1567755 w 1879600"/>
                  <a:gd name="connsiteY43" fmla="*/ 1763363 h 2095500"/>
                  <a:gd name="connsiteX44" fmla="*/ 1628531 w 1879600"/>
                  <a:gd name="connsiteY44" fmla="*/ 1806340 h 2095500"/>
                  <a:gd name="connsiteX45" fmla="*/ 1585555 w 1879600"/>
                  <a:gd name="connsiteY45" fmla="*/ 1867116 h 2095500"/>
                  <a:gd name="connsiteX46" fmla="*/ 1458783 w 1879600"/>
                  <a:gd name="connsiteY46" fmla="*/ 1879606 h 2095500"/>
                  <a:gd name="connsiteX47" fmla="*/ 1248217 w 1879600"/>
                  <a:gd name="connsiteY47" fmla="*/ 2095500 h 2095500"/>
                  <a:gd name="connsiteX48" fmla="*/ 1234596 w 1879600"/>
                  <a:gd name="connsiteY48" fmla="*/ 2093455 h 2095500"/>
                  <a:gd name="connsiteX49" fmla="*/ 844814 w 1879600"/>
                  <a:gd name="connsiteY49" fmla="*/ 1873364 h 2095500"/>
                  <a:gd name="connsiteX50" fmla="*/ 617459 w 1879600"/>
                  <a:gd name="connsiteY50" fmla="*/ 1326464 h 2095500"/>
                  <a:gd name="connsiteX51" fmla="*/ 940122 w 1879600"/>
                  <a:gd name="connsiteY51" fmla="*/ 1018381 h 2095500"/>
                  <a:gd name="connsiteX52" fmla="*/ 1262841 w 1879600"/>
                  <a:gd name="connsiteY52" fmla="*/ 1326464 h 2095500"/>
                  <a:gd name="connsiteX53" fmla="*/ 1480773 w 1879600"/>
                  <a:gd name="connsiteY53" fmla="*/ 1529677 h 2095500"/>
                  <a:gd name="connsiteX54" fmla="*/ 1698705 w 1879600"/>
                  <a:gd name="connsiteY54" fmla="*/ 1326464 h 2095500"/>
                  <a:gd name="connsiteX55" fmla="*/ 939093 w 1879600"/>
                  <a:gd name="connsiteY55" fmla="*/ 610845 h 2095500"/>
                  <a:gd name="connsiteX56" fmla="*/ 246549 w 1879600"/>
                  <a:gd name="connsiteY56" fmla="*/ 1033012 h 2095500"/>
                  <a:gd name="connsiteX57" fmla="*/ 184694 w 1879600"/>
                  <a:gd name="connsiteY57" fmla="*/ 1326458 h 2095500"/>
                  <a:gd name="connsiteX58" fmla="*/ 254937 w 1879600"/>
                  <a:gd name="connsiteY58" fmla="*/ 1704632 h 2095500"/>
                  <a:gd name="connsiteX59" fmla="*/ 224559 w 1879600"/>
                  <a:gd name="connsiteY59" fmla="*/ 1771758 h 2095500"/>
                  <a:gd name="connsiteX60" fmla="*/ 157484 w 1879600"/>
                  <a:gd name="connsiteY60" fmla="*/ 1741367 h 2095500"/>
                  <a:gd name="connsiteX61" fmla="*/ 81005 w 1879600"/>
                  <a:gd name="connsiteY61" fmla="*/ 1326458 h 2095500"/>
                  <a:gd name="connsiteX62" fmla="*/ 152271 w 1879600"/>
                  <a:gd name="connsiteY62" fmla="*/ 986968 h 2095500"/>
                  <a:gd name="connsiteX63" fmla="*/ 939105 w 1879600"/>
                  <a:gd name="connsiteY63" fmla="*/ 504990 h 2095500"/>
                  <a:gd name="connsiteX64" fmla="*/ 1803493 w 1879600"/>
                  <a:gd name="connsiteY64" fmla="*/ 1325442 h 2095500"/>
                  <a:gd name="connsiteX65" fmla="*/ 1480786 w 1879600"/>
                  <a:gd name="connsiteY65" fmla="*/ 1633423 h 2095500"/>
                  <a:gd name="connsiteX66" fmla="*/ 1158079 w 1879600"/>
                  <a:gd name="connsiteY66" fmla="*/ 1325442 h 2095500"/>
                  <a:gd name="connsiteX67" fmla="*/ 940134 w 1879600"/>
                  <a:gd name="connsiteY67" fmla="*/ 1122128 h 2095500"/>
                  <a:gd name="connsiteX68" fmla="*/ 722247 w 1879600"/>
                  <a:gd name="connsiteY68" fmla="*/ 1325442 h 2095500"/>
                  <a:gd name="connsiteX69" fmla="*/ 918138 w 1879600"/>
                  <a:gd name="connsiteY69" fmla="*/ 1797952 h 2095500"/>
                  <a:gd name="connsiteX70" fmla="*/ 1260809 w 1879600"/>
                  <a:gd name="connsiteY70" fmla="*/ 1991747 h 2095500"/>
                  <a:gd name="connsiteX71" fmla="*/ 1297442 w 1879600"/>
                  <a:gd name="connsiteY71" fmla="*/ 2055698 h 2095500"/>
                  <a:gd name="connsiteX72" fmla="*/ 1248217 w 1879600"/>
                  <a:gd name="connsiteY72" fmla="*/ 209550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879600" h="2095500">
                    <a:moveTo>
                      <a:pt x="1552090" y="258763"/>
                    </a:moveTo>
                    <a:cubicBezTo>
                      <a:pt x="1543708" y="258763"/>
                      <a:pt x="1535320" y="256718"/>
                      <a:pt x="1527941" y="252520"/>
                    </a:cubicBezTo>
                    <a:cubicBezTo>
                      <a:pt x="1326786" y="148774"/>
                      <a:pt x="1152853" y="104775"/>
                      <a:pt x="944319" y="104775"/>
                    </a:cubicBezTo>
                    <a:cubicBezTo>
                      <a:pt x="736915" y="104775"/>
                      <a:pt x="539900" y="153988"/>
                      <a:pt x="360754" y="252520"/>
                    </a:cubicBezTo>
                    <a:cubicBezTo>
                      <a:pt x="335620" y="266129"/>
                      <a:pt x="304156" y="256724"/>
                      <a:pt x="289475" y="231546"/>
                    </a:cubicBezTo>
                    <a:cubicBezTo>
                      <a:pt x="275867" y="206375"/>
                      <a:pt x="285284" y="173939"/>
                      <a:pt x="310455" y="160338"/>
                    </a:cubicBezTo>
                    <a:cubicBezTo>
                      <a:pt x="505324" y="54483"/>
                      <a:pt x="719072" y="0"/>
                      <a:pt x="944319" y="0"/>
                    </a:cubicBezTo>
                    <a:cubicBezTo>
                      <a:pt x="1167585" y="0"/>
                      <a:pt x="1362403" y="49213"/>
                      <a:pt x="1576137" y="159258"/>
                    </a:cubicBezTo>
                    <a:cubicBezTo>
                      <a:pt x="1602338" y="172866"/>
                      <a:pt x="1611748" y="204330"/>
                      <a:pt x="1598140" y="229445"/>
                    </a:cubicBezTo>
                    <a:cubicBezTo>
                      <a:pt x="1588730" y="248323"/>
                      <a:pt x="1570924" y="258763"/>
                      <a:pt x="1552090" y="258763"/>
                    </a:cubicBezTo>
                    <a:close/>
                    <a:moveTo>
                      <a:pt x="52709" y="808831"/>
                    </a:moveTo>
                    <a:cubicBezTo>
                      <a:pt x="42225" y="808831"/>
                      <a:pt x="31741" y="805713"/>
                      <a:pt x="22324" y="799427"/>
                    </a:cubicBezTo>
                    <a:cubicBezTo>
                      <a:pt x="-1774" y="782644"/>
                      <a:pt x="-6988" y="750215"/>
                      <a:pt x="9745" y="726116"/>
                    </a:cubicBezTo>
                    <a:cubicBezTo>
                      <a:pt x="113491" y="579444"/>
                      <a:pt x="245476" y="464179"/>
                      <a:pt x="402651" y="383502"/>
                    </a:cubicBezTo>
                    <a:cubicBezTo>
                      <a:pt x="731657" y="213754"/>
                      <a:pt x="1152859" y="212731"/>
                      <a:pt x="1482932" y="382429"/>
                    </a:cubicBezTo>
                    <a:cubicBezTo>
                      <a:pt x="1640101" y="463105"/>
                      <a:pt x="1772092" y="577291"/>
                      <a:pt x="1875838" y="722948"/>
                    </a:cubicBezTo>
                    <a:cubicBezTo>
                      <a:pt x="1892622" y="746017"/>
                      <a:pt x="1887306" y="779526"/>
                      <a:pt x="1863259" y="796309"/>
                    </a:cubicBezTo>
                    <a:cubicBezTo>
                      <a:pt x="1839110" y="813041"/>
                      <a:pt x="1806681" y="807822"/>
                      <a:pt x="1789898" y="783730"/>
                    </a:cubicBezTo>
                    <a:cubicBezTo>
                      <a:pt x="1695556" y="651682"/>
                      <a:pt x="1576144" y="547986"/>
                      <a:pt x="1434640" y="475698"/>
                    </a:cubicBezTo>
                    <a:cubicBezTo>
                      <a:pt x="1134025" y="321659"/>
                      <a:pt x="749463" y="321659"/>
                      <a:pt x="449819" y="476720"/>
                    </a:cubicBezTo>
                    <a:cubicBezTo>
                      <a:pt x="307337" y="550082"/>
                      <a:pt x="187881" y="654857"/>
                      <a:pt x="93590" y="786848"/>
                    </a:cubicBezTo>
                    <a:cubicBezTo>
                      <a:pt x="85196" y="801522"/>
                      <a:pt x="69492" y="808831"/>
                      <a:pt x="52709" y="808831"/>
                    </a:cubicBezTo>
                    <a:close/>
                    <a:moveTo>
                      <a:pt x="707559" y="2073497"/>
                    </a:moveTo>
                    <a:cubicBezTo>
                      <a:pt x="693938" y="2073497"/>
                      <a:pt x="680337" y="2068284"/>
                      <a:pt x="670875" y="2057845"/>
                    </a:cubicBezTo>
                    <a:cubicBezTo>
                      <a:pt x="579765" y="1966576"/>
                      <a:pt x="530496" y="1907946"/>
                      <a:pt x="460309" y="1781169"/>
                    </a:cubicBezTo>
                    <a:cubicBezTo>
                      <a:pt x="388014" y="1652245"/>
                      <a:pt x="350251" y="1495082"/>
                      <a:pt x="350251" y="1326464"/>
                    </a:cubicBezTo>
                    <a:cubicBezTo>
                      <a:pt x="350251" y="1015212"/>
                      <a:pt x="616386" y="761714"/>
                      <a:pt x="943309" y="761714"/>
                    </a:cubicBezTo>
                    <a:cubicBezTo>
                      <a:pt x="1270213" y="761714"/>
                      <a:pt x="1536348" y="1015212"/>
                      <a:pt x="1536348" y="1326464"/>
                    </a:cubicBezTo>
                    <a:cubicBezTo>
                      <a:pt x="1536348" y="1355731"/>
                      <a:pt x="1513221" y="1378852"/>
                      <a:pt x="1483955" y="1378852"/>
                    </a:cubicBezTo>
                    <a:cubicBezTo>
                      <a:pt x="1454592" y="1378852"/>
                      <a:pt x="1431573" y="1355731"/>
                      <a:pt x="1431573" y="1326464"/>
                    </a:cubicBezTo>
                    <a:cubicBezTo>
                      <a:pt x="1431573" y="1072915"/>
                      <a:pt x="1212613" y="866489"/>
                      <a:pt x="943309" y="866489"/>
                    </a:cubicBezTo>
                    <a:cubicBezTo>
                      <a:pt x="674050" y="866489"/>
                      <a:pt x="455026" y="1072915"/>
                      <a:pt x="455026" y="1326464"/>
                    </a:cubicBezTo>
                    <a:cubicBezTo>
                      <a:pt x="455026" y="1477289"/>
                      <a:pt x="488592" y="1616647"/>
                      <a:pt x="552492" y="1729816"/>
                    </a:cubicBezTo>
                    <a:cubicBezTo>
                      <a:pt x="619567" y="1850346"/>
                      <a:pt x="665662" y="1901705"/>
                      <a:pt x="746338" y="1983365"/>
                    </a:cubicBezTo>
                    <a:cubicBezTo>
                      <a:pt x="766240" y="2004339"/>
                      <a:pt x="766240" y="2036775"/>
                      <a:pt x="746338" y="2057851"/>
                    </a:cubicBezTo>
                    <a:cubicBezTo>
                      <a:pt x="734769" y="2068284"/>
                      <a:pt x="721161" y="2073497"/>
                      <a:pt x="707559" y="2073497"/>
                    </a:cubicBezTo>
                    <a:close/>
                    <a:moveTo>
                      <a:pt x="1458783" y="1879606"/>
                    </a:moveTo>
                    <a:cubicBezTo>
                      <a:pt x="1334158" y="1879606"/>
                      <a:pt x="1224068" y="1848295"/>
                      <a:pt x="1134019" y="1786388"/>
                    </a:cubicBezTo>
                    <a:cubicBezTo>
                      <a:pt x="977885" y="1680591"/>
                      <a:pt x="884629" y="1508798"/>
                      <a:pt x="884629" y="1326458"/>
                    </a:cubicBezTo>
                    <a:cubicBezTo>
                      <a:pt x="884629" y="1297096"/>
                      <a:pt x="907692" y="1274070"/>
                      <a:pt x="937003" y="1274070"/>
                    </a:cubicBezTo>
                    <a:cubicBezTo>
                      <a:pt x="966321" y="1274070"/>
                      <a:pt x="989391" y="1297096"/>
                      <a:pt x="989391" y="1326458"/>
                    </a:cubicBezTo>
                    <a:cubicBezTo>
                      <a:pt x="989391" y="1474216"/>
                      <a:pt x="1064861" y="1613573"/>
                      <a:pt x="1192655" y="1699413"/>
                    </a:cubicBezTo>
                    <a:cubicBezTo>
                      <a:pt x="1267038" y="1749761"/>
                      <a:pt x="1354008" y="1773803"/>
                      <a:pt x="1458783" y="1773803"/>
                    </a:cubicBezTo>
                    <a:cubicBezTo>
                      <a:pt x="1483948" y="1773803"/>
                      <a:pt x="1525909" y="1770736"/>
                      <a:pt x="1567755" y="1763363"/>
                    </a:cubicBezTo>
                    <a:cubicBezTo>
                      <a:pt x="1596102" y="1758150"/>
                      <a:pt x="1623318" y="1776971"/>
                      <a:pt x="1628531" y="1806340"/>
                    </a:cubicBezTo>
                    <a:cubicBezTo>
                      <a:pt x="1633751" y="1834578"/>
                      <a:pt x="1614917" y="1861795"/>
                      <a:pt x="1585555" y="1867116"/>
                    </a:cubicBezTo>
                    <a:cubicBezTo>
                      <a:pt x="1525909" y="1878584"/>
                      <a:pt x="1473515" y="1879606"/>
                      <a:pt x="1458783" y="1879606"/>
                    </a:cubicBezTo>
                    <a:close/>
                    <a:moveTo>
                      <a:pt x="1248217" y="2095500"/>
                    </a:moveTo>
                    <a:cubicBezTo>
                      <a:pt x="1244020" y="2095500"/>
                      <a:pt x="1238800" y="2094471"/>
                      <a:pt x="1234596" y="2093455"/>
                    </a:cubicBezTo>
                    <a:cubicBezTo>
                      <a:pt x="1067928" y="2047310"/>
                      <a:pt x="959006" y="1985505"/>
                      <a:pt x="844814" y="1873364"/>
                    </a:cubicBezTo>
                    <a:cubicBezTo>
                      <a:pt x="698136" y="1727765"/>
                      <a:pt x="617459" y="1533976"/>
                      <a:pt x="617459" y="1326464"/>
                    </a:cubicBezTo>
                    <a:cubicBezTo>
                      <a:pt x="617459" y="1156722"/>
                      <a:pt x="762036" y="1018381"/>
                      <a:pt x="940122" y="1018381"/>
                    </a:cubicBezTo>
                    <a:cubicBezTo>
                      <a:pt x="1118252" y="1018381"/>
                      <a:pt x="1262841" y="1156716"/>
                      <a:pt x="1262841" y="1326464"/>
                    </a:cubicBezTo>
                    <a:cubicBezTo>
                      <a:pt x="1262841" y="1438605"/>
                      <a:pt x="1360346" y="1529677"/>
                      <a:pt x="1480773" y="1529677"/>
                    </a:cubicBezTo>
                    <a:cubicBezTo>
                      <a:pt x="1601309" y="1529677"/>
                      <a:pt x="1698705" y="1438605"/>
                      <a:pt x="1698705" y="1326464"/>
                    </a:cubicBezTo>
                    <a:cubicBezTo>
                      <a:pt x="1698705" y="931463"/>
                      <a:pt x="1358193" y="610845"/>
                      <a:pt x="939093" y="610845"/>
                    </a:cubicBezTo>
                    <a:cubicBezTo>
                      <a:pt x="641551" y="610845"/>
                      <a:pt x="369123" y="776395"/>
                      <a:pt x="246549" y="1033012"/>
                    </a:cubicBezTo>
                    <a:cubicBezTo>
                      <a:pt x="205668" y="1117936"/>
                      <a:pt x="184694" y="1217492"/>
                      <a:pt x="184694" y="1326458"/>
                    </a:cubicBezTo>
                    <a:cubicBezTo>
                      <a:pt x="184694" y="1408113"/>
                      <a:pt x="192053" y="1537036"/>
                      <a:pt x="254937" y="1704632"/>
                    </a:cubicBezTo>
                    <a:cubicBezTo>
                      <a:pt x="265434" y="1731956"/>
                      <a:pt x="251769" y="1762347"/>
                      <a:pt x="224559" y="1771758"/>
                    </a:cubicBezTo>
                    <a:cubicBezTo>
                      <a:pt x="197286" y="1782197"/>
                      <a:pt x="166895" y="1767561"/>
                      <a:pt x="157484" y="1741367"/>
                    </a:cubicBezTo>
                    <a:cubicBezTo>
                      <a:pt x="106119" y="1604156"/>
                      <a:pt x="81005" y="1467866"/>
                      <a:pt x="81005" y="1326458"/>
                    </a:cubicBezTo>
                    <a:cubicBezTo>
                      <a:pt x="81005" y="1200709"/>
                      <a:pt x="105103" y="1086523"/>
                      <a:pt x="152271" y="986968"/>
                    </a:cubicBezTo>
                    <a:cubicBezTo>
                      <a:pt x="291621" y="694639"/>
                      <a:pt x="600682" y="504990"/>
                      <a:pt x="939105" y="504990"/>
                    </a:cubicBezTo>
                    <a:cubicBezTo>
                      <a:pt x="1415806" y="504990"/>
                      <a:pt x="1803493" y="872776"/>
                      <a:pt x="1803493" y="1325442"/>
                    </a:cubicBezTo>
                    <a:cubicBezTo>
                      <a:pt x="1803493" y="1495082"/>
                      <a:pt x="1658916" y="1633423"/>
                      <a:pt x="1480786" y="1633423"/>
                    </a:cubicBezTo>
                    <a:cubicBezTo>
                      <a:pt x="1302643" y="1633423"/>
                      <a:pt x="1158079" y="1495082"/>
                      <a:pt x="1158079" y="1325442"/>
                    </a:cubicBezTo>
                    <a:cubicBezTo>
                      <a:pt x="1158079" y="1213295"/>
                      <a:pt x="1060663" y="1122128"/>
                      <a:pt x="940134" y="1122128"/>
                    </a:cubicBezTo>
                    <a:cubicBezTo>
                      <a:pt x="819656" y="1122128"/>
                      <a:pt x="722247" y="1213288"/>
                      <a:pt x="722247" y="1325442"/>
                    </a:cubicBezTo>
                    <a:cubicBezTo>
                      <a:pt x="722247" y="1504499"/>
                      <a:pt x="791360" y="1672196"/>
                      <a:pt x="918138" y="1797952"/>
                    </a:cubicBezTo>
                    <a:cubicBezTo>
                      <a:pt x="1017699" y="1896383"/>
                      <a:pt x="1113051" y="1950923"/>
                      <a:pt x="1260809" y="1991747"/>
                    </a:cubicBezTo>
                    <a:cubicBezTo>
                      <a:pt x="1289041" y="1999107"/>
                      <a:pt x="1304808" y="2028381"/>
                      <a:pt x="1297442" y="2055698"/>
                    </a:cubicBezTo>
                    <a:cubicBezTo>
                      <a:pt x="1292210" y="2079746"/>
                      <a:pt x="1270207" y="2095500"/>
                      <a:pt x="1248217" y="2095500"/>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07" name="TextBox 106">
              <a:extLst>
                <a:ext uri="{FF2B5EF4-FFF2-40B4-BE49-F238E27FC236}">
                  <a16:creationId xmlns:a16="http://schemas.microsoft.com/office/drawing/2014/main" id="{A9CE2742-BA89-D94D-BEAE-974170248838}"/>
                </a:ext>
              </a:extLst>
            </p:cNvPr>
            <p:cNvSpPr txBox="1"/>
            <p:nvPr userDrawn="1"/>
          </p:nvSpPr>
          <p:spPr>
            <a:xfrm>
              <a:off x="6905187" y="2834873"/>
              <a:ext cx="1683474" cy="523220"/>
            </a:xfrm>
            <a:prstGeom prst="rect">
              <a:avLst/>
            </a:prstGeom>
            <a:noFill/>
          </p:spPr>
          <p:txBody>
            <a:bodyPr wrap="none" rtlCol="0">
              <a:spAutoFit/>
            </a:bodyPr>
            <a:lstStyle/>
            <a:p>
              <a:pPr algn="ctr"/>
              <a:r>
                <a:rPr lang="en-US" sz="1400" b="1" dirty="0">
                  <a:solidFill>
                    <a:schemeClr val="bg1"/>
                  </a:solidFill>
                </a:rPr>
                <a:t>Collaborative </a:t>
              </a:r>
              <a:br>
                <a:rPr lang="en-US" sz="1400" b="1" dirty="0">
                  <a:solidFill>
                    <a:schemeClr val="bg1"/>
                  </a:solidFill>
                </a:rPr>
              </a:br>
              <a:r>
                <a:rPr lang="en-US" sz="1400" b="1" dirty="0">
                  <a:solidFill>
                    <a:schemeClr val="bg1"/>
                  </a:solidFill>
                </a:rPr>
                <a:t>Strategy Process</a:t>
              </a:r>
            </a:p>
          </p:txBody>
        </p:sp>
      </p:grpSp>
      <p:grpSp>
        <p:nvGrpSpPr>
          <p:cNvPr id="110" name="Group 109">
            <a:extLst>
              <a:ext uri="{FF2B5EF4-FFF2-40B4-BE49-F238E27FC236}">
                <a16:creationId xmlns:a16="http://schemas.microsoft.com/office/drawing/2014/main" id="{6D4BB94E-E674-C547-AF80-37E79C608402}"/>
              </a:ext>
            </a:extLst>
          </p:cNvPr>
          <p:cNvGrpSpPr>
            <a:grpSpLocks noChangeAspect="1"/>
          </p:cNvGrpSpPr>
          <p:nvPr userDrawn="1"/>
        </p:nvGrpSpPr>
        <p:grpSpPr>
          <a:xfrm>
            <a:off x="8442473" y="4437344"/>
            <a:ext cx="2088000" cy="2088000"/>
            <a:chOff x="5131514" y="4412654"/>
            <a:chExt cx="1980000" cy="1980000"/>
          </a:xfrm>
        </p:grpSpPr>
        <p:grpSp>
          <p:nvGrpSpPr>
            <p:cNvPr id="36" name="Graphic 34">
              <a:extLst>
                <a:ext uri="{FF2B5EF4-FFF2-40B4-BE49-F238E27FC236}">
                  <a16:creationId xmlns:a16="http://schemas.microsoft.com/office/drawing/2014/main" id="{51C3066F-BAF9-6E4C-8DF9-62845DED0E0F}"/>
                </a:ext>
              </a:extLst>
            </p:cNvPr>
            <p:cNvGrpSpPr>
              <a:grpSpLocks noChangeAspect="1"/>
            </p:cNvGrpSpPr>
            <p:nvPr/>
          </p:nvGrpSpPr>
          <p:grpSpPr>
            <a:xfrm>
              <a:off x="5131514" y="4412654"/>
              <a:ext cx="1980000" cy="1980000"/>
              <a:chOff x="5091000" y="2424000"/>
              <a:chExt cx="5238750" cy="5238750"/>
            </a:xfrm>
          </p:grpSpPr>
          <p:sp>
            <p:nvSpPr>
              <p:cNvPr id="39" name="Freeform 38">
                <a:extLst>
                  <a:ext uri="{FF2B5EF4-FFF2-40B4-BE49-F238E27FC236}">
                    <a16:creationId xmlns:a16="http://schemas.microsoft.com/office/drawing/2014/main" id="{2C5531DF-9FEB-9341-82AD-1F795DBD6581}"/>
                  </a:ext>
                </a:extLst>
              </p:cNvPr>
              <p:cNvSpPr>
                <a:spLocks noChangeAspect="1"/>
              </p:cNvSpPr>
              <p:nvPr/>
            </p:nvSpPr>
            <p:spPr>
              <a:xfrm>
                <a:off x="5091000" y="24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0" name="Freeform 39">
                <a:extLst>
                  <a:ext uri="{FF2B5EF4-FFF2-40B4-BE49-F238E27FC236}">
                    <a16:creationId xmlns:a16="http://schemas.microsoft.com/office/drawing/2014/main" id="{0318C9D6-6B8C-0541-A080-25E378924640}"/>
                  </a:ext>
                </a:extLst>
              </p:cNvPr>
              <p:cNvSpPr/>
              <p:nvPr/>
            </p:nvSpPr>
            <p:spPr>
              <a:xfrm>
                <a:off x="5878400" y="32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dirty="0">
                  <a:solidFill>
                    <a:schemeClr val="bg1"/>
                  </a:solidFill>
                </a:endParaRPr>
              </a:p>
            </p:txBody>
          </p:sp>
          <p:sp>
            <p:nvSpPr>
              <p:cNvPr id="41" name="Freeform 40">
                <a:extLst>
                  <a:ext uri="{FF2B5EF4-FFF2-40B4-BE49-F238E27FC236}">
                    <a16:creationId xmlns:a16="http://schemas.microsoft.com/office/drawing/2014/main" id="{12DDAA7D-4F8B-A542-AE77-F535592A3D4E}"/>
                  </a:ext>
                </a:extLst>
              </p:cNvPr>
              <p:cNvSpPr/>
              <p:nvPr/>
            </p:nvSpPr>
            <p:spPr>
              <a:xfrm>
                <a:off x="6662625" y="3210609"/>
                <a:ext cx="2095500" cy="2095500"/>
              </a:xfrm>
              <a:custGeom>
                <a:avLst/>
                <a:gdLst>
                  <a:gd name="connsiteX0" fmla="*/ 1111250 w 2222500"/>
                  <a:gd name="connsiteY0" fmla="*/ 0 h 2222500"/>
                  <a:gd name="connsiteX1" fmla="*/ 0 w 2222500"/>
                  <a:gd name="connsiteY1" fmla="*/ 1111250 h 2222500"/>
                  <a:gd name="connsiteX2" fmla="*/ 1111250 w 2222500"/>
                  <a:gd name="connsiteY2" fmla="*/ 2222500 h 2222500"/>
                  <a:gd name="connsiteX3" fmla="*/ 2222500 w 2222500"/>
                  <a:gd name="connsiteY3" fmla="*/ 1111250 h 2222500"/>
                  <a:gd name="connsiteX4" fmla="*/ 1111250 w 2222500"/>
                  <a:gd name="connsiteY4" fmla="*/ 0 h 2222500"/>
                  <a:gd name="connsiteX5" fmla="*/ 1000125 w 2222500"/>
                  <a:gd name="connsiteY5" fmla="*/ 1992440 h 2222500"/>
                  <a:gd name="connsiteX6" fmla="*/ 222250 w 2222500"/>
                  <a:gd name="connsiteY6" fmla="*/ 1111250 h 2222500"/>
                  <a:gd name="connsiteX7" fmla="*/ 245586 w 2222500"/>
                  <a:gd name="connsiteY7" fmla="*/ 912336 h 2222500"/>
                  <a:gd name="connsiteX8" fmla="*/ 777875 w 2222500"/>
                  <a:gd name="connsiteY8" fmla="*/ 1444625 h 2222500"/>
                  <a:gd name="connsiteX9" fmla="*/ 777875 w 2222500"/>
                  <a:gd name="connsiteY9" fmla="*/ 1555750 h 2222500"/>
                  <a:gd name="connsiteX10" fmla="*/ 1000125 w 2222500"/>
                  <a:gd name="connsiteY10" fmla="*/ 1778000 h 2222500"/>
                  <a:gd name="connsiteX11" fmla="*/ 1000125 w 2222500"/>
                  <a:gd name="connsiteY11" fmla="*/ 1992440 h 2222500"/>
                  <a:gd name="connsiteX12" fmla="*/ 1766932 w 2222500"/>
                  <a:gd name="connsiteY12" fmla="*/ 1710284 h 2222500"/>
                  <a:gd name="connsiteX13" fmla="*/ 1555750 w 2222500"/>
                  <a:gd name="connsiteY13" fmla="*/ 1555750 h 2222500"/>
                  <a:gd name="connsiteX14" fmla="*/ 1444625 w 2222500"/>
                  <a:gd name="connsiteY14" fmla="*/ 1555750 h 2222500"/>
                  <a:gd name="connsiteX15" fmla="*/ 1444625 w 2222500"/>
                  <a:gd name="connsiteY15" fmla="*/ 1222375 h 2222500"/>
                  <a:gd name="connsiteX16" fmla="*/ 1333500 w 2222500"/>
                  <a:gd name="connsiteY16" fmla="*/ 1111250 h 2222500"/>
                  <a:gd name="connsiteX17" fmla="*/ 666750 w 2222500"/>
                  <a:gd name="connsiteY17" fmla="*/ 1111250 h 2222500"/>
                  <a:gd name="connsiteX18" fmla="*/ 666750 w 2222500"/>
                  <a:gd name="connsiteY18" fmla="*/ 889000 h 2222500"/>
                  <a:gd name="connsiteX19" fmla="*/ 889000 w 2222500"/>
                  <a:gd name="connsiteY19" fmla="*/ 889000 h 2222500"/>
                  <a:gd name="connsiteX20" fmla="*/ 1000125 w 2222500"/>
                  <a:gd name="connsiteY20" fmla="*/ 777875 h 2222500"/>
                  <a:gd name="connsiteX21" fmla="*/ 1000125 w 2222500"/>
                  <a:gd name="connsiteY21" fmla="*/ 555625 h 2222500"/>
                  <a:gd name="connsiteX22" fmla="*/ 1222375 w 2222500"/>
                  <a:gd name="connsiteY22" fmla="*/ 555625 h 2222500"/>
                  <a:gd name="connsiteX23" fmla="*/ 1444625 w 2222500"/>
                  <a:gd name="connsiteY23" fmla="*/ 333375 h 2222500"/>
                  <a:gd name="connsiteX24" fmla="*/ 1444625 w 2222500"/>
                  <a:gd name="connsiteY24" fmla="*/ 287795 h 2222500"/>
                  <a:gd name="connsiteX25" fmla="*/ 2000250 w 2222500"/>
                  <a:gd name="connsiteY25" fmla="*/ 1111250 h 2222500"/>
                  <a:gd name="connsiteX26" fmla="*/ 1766932 w 2222500"/>
                  <a:gd name="connsiteY26" fmla="*/ 1710284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22500" h="2222500">
                    <a:moveTo>
                      <a:pt x="1111250" y="0"/>
                    </a:moveTo>
                    <a:cubicBezTo>
                      <a:pt x="497840" y="0"/>
                      <a:pt x="0" y="497891"/>
                      <a:pt x="0" y="1111250"/>
                    </a:cubicBezTo>
                    <a:cubicBezTo>
                      <a:pt x="0" y="1724609"/>
                      <a:pt x="497840" y="2222500"/>
                      <a:pt x="1111250" y="2222500"/>
                    </a:cubicBezTo>
                    <a:cubicBezTo>
                      <a:pt x="1724609" y="2222500"/>
                      <a:pt x="2222500" y="1724609"/>
                      <a:pt x="2222500" y="1111250"/>
                    </a:cubicBezTo>
                    <a:cubicBezTo>
                      <a:pt x="2222500" y="497891"/>
                      <a:pt x="1724609" y="0"/>
                      <a:pt x="1111250" y="0"/>
                    </a:cubicBezTo>
                    <a:close/>
                    <a:moveTo>
                      <a:pt x="1000125" y="1992440"/>
                    </a:moveTo>
                    <a:cubicBezTo>
                      <a:pt x="561162" y="1937957"/>
                      <a:pt x="222250" y="1564646"/>
                      <a:pt x="222250" y="1111250"/>
                    </a:cubicBezTo>
                    <a:cubicBezTo>
                      <a:pt x="222250" y="1042333"/>
                      <a:pt x="231146" y="976789"/>
                      <a:pt x="245586" y="912336"/>
                    </a:cubicBezTo>
                    <a:lnTo>
                      <a:pt x="777875" y="1444625"/>
                    </a:lnTo>
                    <a:lnTo>
                      <a:pt x="777875" y="1555750"/>
                    </a:lnTo>
                    <a:cubicBezTo>
                      <a:pt x="777875" y="1677943"/>
                      <a:pt x="877881" y="1778000"/>
                      <a:pt x="1000125" y="1778000"/>
                    </a:cubicBezTo>
                    <a:lnTo>
                      <a:pt x="1000125" y="1992440"/>
                    </a:lnTo>
                    <a:close/>
                    <a:moveTo>
                      <a:pt x="1766932" y="1710284"/>
                    </a:moveTo>
                    <a:cubicBezTo>
                      <a:pt x="1738065" y="1620209"/>
                      <a:pt x="1655807" y="1555750"/>
                      <a:pt x="1555750" y="1555750"/>
                    </a:cubicBezTo>
                    <a:lnTo>
                      <a:pt x="1444625" y="1555750"/>
                    </a:lnTo>
                    <a:lnTo>
                      <a:pt x="1444625" y="1222375"/>
                    </a:lnTo>
                    <a:cubicBezTo>
                      <a:pt x="1444625" y="1161275"/>
                      <a:pt x="1394600" y="1111250"/>
                      <a:pt x="1333500" y="1111250"/>
                    </a:cubicBezTo>
                    <a:lnTo>
                      <a:pt x="666750" y="1111250"/>
                    </a:lnTo>
                    <a:lnTo>
                      <a:pt x="666750" y="889000"/>
                    </a:lnTo>
                    <a:lnTo>
                      <a:pt x="889000" y="889000"/>
                    </a:lnTo>
                    <a:cubicBezTo>
                      <a:pt x="950100" y="889000"/>
                      <a:pt x="1000125" y="838975"/>
                      <a:pt x="1000125" y="777875"/>
                    </a:cubicBezTo>
                    <a:lnTo>
                      <a:pt x="1000125" y="555625"/>
                    </a:lnTo>
                    <a:lnTo>
                      <a:pt x="1222375" y="555625"/>
                    </a:lnTo>
                    <a:cubicBezTo>
                      <a:pt x="1344568" y="555625"/>
                      <a:pt x="1444625" y="455568"/>
                      <a:pt x="1444625" y="333375"/>
                    </a:cubicBezTo>
                    <a:lnTo>
                      <a:pt x="1444625" y="287795"/>
                    </a:lnTo>
                    <a:cubicBezTo>
                      <a:pt x="1770190" y="420084"/>
                      <a:pt x="2000250" y="739026"/>
                      <a:pt x="2000250" y="1111250"/>
                    </a:cubicBezTo>
                    <a:cubicBezTo>
                      <a:pt x="2000250" y="1342396"/>
                      <a:pt x="1911369" y="1552384"/>
                      <a:pt x="1766932" y="1710284"/>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09" name="TextBox 108">
              <a:extLst>
                <a:ext uri="{FF2B5EF4-FFF2-40B4-BE49-F238E27FC236}">
                  <a16:creationId xmlns:a16="http://schemas.microsoft.com/office/drawing/2014/main" id="{85324F42-F81F-CB47-B476-A5B9AC61B14F}"/>
                </a:ext>
              </a:extLst>
            </p:cNvPr>
            <p:cNvSpPr txBox="1"/>
            <p:nvPr userDrawn="1"/>
          </p:nvSpPr>
          <p:spPr>
            <a:xfrm>
              <a:off x="5500992" y="5588366"/>
              <a:ext cx="1241044" cy="523220"/>
            </a:xfrm>
            <a:prstGeom prst="rect">
              <a:avLst/>
            </a:prstGeom>
            <a:noFill/>
          </p:spPr>
          <p:txBody>
            <a:bodyPr wrap="none" rtlCol="0">
              <a:spAutoFit/>
            </a:bodyPr>
            <a:lstStyle/>
            <a:p>
              <a:pPr algn="ctr"/>
              <a:r>
                <a:rPr lang="en-US" sz="1400" b="1" dirty="0">
                  <a:solidFill>
                    <a:schemeClr val="bg1"/>
                  </a:solidFill>
                </a:rPr>
                <a:t>Voice of the</a:t>
              </a:r>
              <a:br>
                <a:rPr lang="en-US" sz="1400" b="1" dirty="0">
                  <a:solidFill>
                    <a:schemeClr val="bg1"/>
                  </a:solidFill>
                </a:rPr>
              </a:br>
              <a:r>
                <a:rPr lang="en-US" sz="1400" b="1" dirty="0">
                  <a:solidFill>
                    <a:schemeClr val="bg1"/>
                  </a:solidFill>
                </a:rPr>
                <a:t>Customer</a:t>
              </a:r>
            </a:p>
          </p:txBody>
        </p:sp>
      </p:grpSp>
      <p:grpSp>
        <p:nvGrpSpPr>
          <p:cNvPr id="112" name="Group 111">
            <a:extLst>
              <a:ext uri="{FF2B5EF4-FFF2-40B4-BE49-F238E27FC236}">
                <a16:creationId xmlns:a16="http://schemas.microsoft.com/office/drawing/2014/main" id="{3D7E657C-C63B-0748-A43C-1BBD6A5C312E}"/>
              </a:ext>
            </a:extLst>
          </p:cNvPr>
          <p:cNvGrpSpPr>
            <a:grpSpLocks noChangeAspect="1"/>
          </p:cNvGrpSpPr>
          <p:nvPr userDrawn="1"/>
        </p:nvGrpSpPr>
        <p:grpSpPr>
          <a:xfrm>
            <a:off x="5051998" y="4414523"/>
            <a:ext cx="2088000" cy="2088000"/>
            <a:chOff x="2859661" y="4250474"/>
            <a:chExt cx="1980000" cy="1980000"/>
          </a:xfrm>
        </p:grpSpPr>
        <p:grpSp>
          <p:nvGrpSpPr>
            <p:cNvPr id="42" name="Graphic 32">
              <a:extLst>
                <a:ext uri="{FF2B5EF4-FFF2-40B4-BE49-F238E27FC236}">
                  <a16:creationId xmlns:a16="http://schemas.microsoft.com/office/drawing/2014/main" id="{3B40A0E3-A9DE-414B-85CE-2AFADD3EF9CF}"/>
                </a:ext>
              </a:extLst>
            </p:cNvPr>
            <p:cNvGrpSpPr>
              <a:grpSpLocks noChangeAspect="1"/>
            </p:cNvGrpSpPr>
            <p:nvPr/>
          </p:nvGrpSpPr>
          <p:grpSpPr>
            <a:xfrm>
              <a:off x="2859661" y="4250474"/>
              <a:ext cx="1980000" cy="1980000"/>
              <a:chOff x="4941000" y="2274000"/>
              <a:chExt cx="5238750" cy="5238750"/>
            </a:xfrm>
          </p:grpSpPr>
          <p:sp>
            <p:nvSpPr>
              <p:cNvPr id="45" name="Freeform 44">
                <a:extLst>
                  <a:ext uri="{FF2B5EF4-FFF2-40B4-BE49-F238E27FC236}">
                    <a16:creationId xmlns:a16="http://schemas.microsoft.com/office/drawing/2014/main" id="{F1F25974-CCCD-0245-9999-C36405BD6949}"/>
                  </a:ext>
                </a:extLst>
              </p:cNvPr>
              <p:cNvSpPr>
                <a:spLocks noChangeAspect="1"/>
              </p:cNvSpPr>
              <p:nvPr/>
            </p:nvSpPr>
            <p:spPr>
              <a:xfrm>
                <a:off x="4941000" y="22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6" name="Freeform 45">
                <a:extLst>
                  <a:ext uri="{FF2B5EF4-FFF2-40B4-BE49-F238E27FC236}">
                    <a16:creationId xmlns:a16="http://schemas.microsoft.com/office/drawing/2014/main" id="{B34B813B-88C5-D346-9FC9-0C250E5AA9C6}"/>
                  </a:ext>
                </a:extLst>
              </p:cNvPr>
              <p:cNvSpPr/>
              <p:nvPr/>
            </p:nvSpPr>
            <p:spPr>
              <a:xfrm>
                <a:off x="5728400" y="30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dirty="0">
                  <a:solidFill>
                    <a:schemeClr val="bg1"/>
                  </a:solidFill>
                </a:endParaRPr>
              </a:p>
            </p:txBody>
          </p:sp>
          <p:sp>
            <p:nvSpPr>
              <p:cNvPr id="47" name="Freeform 46">
                <a:extLst>
                  <a:ext uri="{FF2B5EF4-FFF2-40B4-BE49-F238E27FC236}">
                    <a16:creationId xmlns:a16="http://schemas.microsoft.com/office/drawing/2014/main" id="{01628DD4-A2BD-8A42-BB87-FE095D3D26BE}"/>
                  </a:ext>
                </a:extLst>
              </p:cNvPr>
              <p:cNvSpPr>
                <a:spLocks noChangeAspect="1"/>
              </p:cNvSpPr>
              <p:nvPr/>
            </p:nvSpPr>
            <p:spPr>
              <a:xfrm>
                <a:off x="6679312" y="2712150"/>
                <a:ext cx="1762125" cy="2308384"/>
              </a:xfrm>
              <a:custGeom>
                <a:avLst/>
                <a:gdLst>
                  <a:gd name="connsiteX0" fmla="*/ 952500 w 1905000"/>
                  <a:gd name="connsiteY0" fmla="*/ 1905000 h 2495550"/>
                  <a:gd name="connsiteX1" fmla="*/ 1190625 w 1905000"/>
                  <a:gd name="connsiteY1" fmla="*/ 1666875 h 2495550"/>
                  <a:gd name="connsiteX2" fmla="*/ 952500 w 1905000"/>
                  <a:gd name="connsiteY2" fmla="*/ 1428750 h 2495550"/>
                  <a:gd name="connsiteX3" fmla="*/ 714375 w 1905000"/>
                  <a:gd name="connsiteY3" fmla="*/ 1666875 h 2495550"/>
                  <a:gd name="connsiteX4" fmla="*/ 952500 w 1905000"/>
                  <a:gd name="connsiteY4" fmla="*/ 1905000 h 2495550"/>
                  <a:gd name="connsiteX5" fmla="*/ 1666875 w 1905000"/>
                  <a:gd name="connsiteY5" fmla="*/ 833438 h 2495550"/>
                  <a:gd name="connsiteX6" fmla="*/ 1547813 w 1905000"/>
                  <a:gd name="connsiteY6" fmla="*/ 833438 h 2495550"/>
                  <a:gd name="connsiteX7" fmla="*/ 1547813 w 1905000"/>
                  <a:gd name="connsiteY7" fmla="*/ 595313 h 2495550"/>
                  <a:gd name="connsiteX8" fmla="*/ 952500 w 1905000"/>
                  <a:gd name="connsiteY8" fmla="*/ 0 h 2495550"/>
                  <a:gd name="connsiteX9" fmla="*/ 357188 w 1905000"/>
                  <a:gd name="connsiteY9" fmla="*/ 595313 h 2495550"/>
                  <a:gd name="connsiteX10" fmla="*/ 583393 w 1905000"/>
                  <a:gd name="connsiteY10" fmla="*/ 595313 h 2495550"/>
                  <a:gd name="connsiteX11" fmla="*/ 952500 w 1905000"/>
                  <a:gd name="connsiteY11" fmla="*/ 226270 h 2495550"/>
                  <a:gd name="connsiteX12" fmla="*/ 1321543 w 1905000"/>
                  <a:gd name="connsiteY12" fmla="*/ 595313 h 2495550"/>
                  <a:gd name="connsiteX13" fmla="*/ 1321543 w 1905000"/>
                  <a:gd name="connsiteY13" fmla="*/ 833438 h 2495550"/>
                  <a:gd name="connsiteX14" fmla="*/ 238125 w 1905000"/>
                  <a:gd name="connsiteY14" fmla="*/ 833438 h 2495550"/>
                  <a:gd name="connsiteX15" fmla="*/ 0 w 1905000"/>
                  <a:gd name="connsiteY15" fmla="*/ 1071563 h 2495550"/>
                  <a:gd name="connsiteX16" fmla="*/ 0 w 1905000"/>
                  <a:gd name="connsiteY16" fmla="*/ 2262188 h 2495550"/>
                  <a:gd name="connsiteX17" fmla="*/ 238125 w 1905000"/>
                  <a:gd name="connsiteY17" fmla="*/ 2500313 h 2495550"/>
                  <a:gd name="connsiteX18" fmla="*/ 1666875 w 1905000"/>
                  <a:gd name="connsiteY18" fmla="*/ 2500313 h 2495550"/>
                  <a:gd name="connsiteX19" fmla="*/ 1905000 w 1905000"/>
                  <a:gd name="connsiteY19" fmla="*/ 2262188 h 2495550"/>
                  <a:gd name="connsiteX20" fmla="*/ 1905000 w 1905000"/>
                  <a:gd name="connsiteY20" fmla="*/ 1071563 h 2495550"/>
                  <a:gd name="connsiteX21" fmla="*/ 1666875 w 1905000"/>
                  <a:gd name="connsiteY21" fmla="*/ 833438 h 2495550"/>
                  <a:gd name="connsiteX22" fmla="*/ 1666875 w 1905000"/>
                  <a:gd name="connsiteY22" fmla="*/ 2262188 h 2495550"/>
                  <a:gd name="connsiteX23" fmla="*/ 238125 w 1905000"/>
                  <a:gd name="connsiteY23" fmla="*/ 2262188 h 2495550"/>
                  <a:gd name="connsiteX24" fmla="*/ 238125 w 1905000"/>
                  <a:gd name="connsiteY24" fmla="*/ 1071563 h 2495550"/>
                  <a:gd name="connsiteX25" fmla="*/ 1666875 w 1905000"/>
                  <a:gd name="connsiteY25" fmla="*/ 1071563 h 2495550"/>
                  <a:gd name="connsiteX26" fmla="*/ 1666875 w 1905000"/>
                  <a:gd name="connsiteY26" fmla="*/ 2262188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5000" h="2495550">
                    <a:moveTo>
                      <a:pt x="952500" y="1905000"/>
                    </a:moveTo>
                    <a:cubicBezTo>
                      <a:pt x="1083418" y="1905000"/>
                      <a:pt x="1190625" y="1797793"/>
                      <a:pt x="1190625" y="1666875"/>
                    </a:cubicBezTo>
                    <a:cubicBezTo>
                      <a:pt x="1190625" y="1535957"/>
                      <a:pt x="1083418" y="1428750"/>
                      <a:pt x="952500" y="1428750"/>
                    </a:cubicBezTo>
                    <a:cubicBezTo>
                      <a:pt x="821518" y="1428750"/>
                      <a:pt x="714375" y="1535957"/>
                      <a:pt x="714375" y="1666875"/>
                    </a:cubicBezTo>
                    <a:cubicBezTo>
                      <a:pt x="714375" y="1797793"/>
                      <a:pt x="821518" y="1905000"/>
                      <a:pt x="952500" y="1905000"/>
                    </a:cubicBezTo>
                    <a:close/>
                    <a:moveTo>
                      <a:pt x="1666875" y="833438"/>
                    </a:moveTo>
                    <a:lnTo>
                      <a:pt x="1547813" y="833438"/>
                    </a:lnTo>
                    <a:lnTo>
                      <a:pt x="1547813" y="595313"/>
                    </a:lnTo>
                    <a:cubicBezTo>
                      <a:pt x="1547813" y="266725"/>
                      <a:pt x="1281087" y="0"/>
                      <a:pt x="952500" y="0"/>
                    </a:cubicBezTo>
                    <a:cubicBezTo>
                      <a:pt x="623913" y="0"/>
                      <a:pt x="357188" y="266725"/>
                      <a:pt x="357188" y="595313"/>
                    </a:cubicBezTo>
                    <a:lnTo>
                      <a:pt x="583393" y="595313"/>
                    </a:lnTo>
                    <a:cubicBezTo>
                      <a:pt x="583393" y="391719"/>
                      <a:pt x="748906" y="226270"/>
                      <a:pt x="952500" y="226270"/>
                    </a:cubicBezTo>
                    <a:cubicBezTo>
                      <a:pt x="1156094" y="226270"/>
                      <a:pt x="1321543" y="391725"/>
                      <a:pt x="1321543" y="595313"/>
                    </a:cubicBezTo>
                    <a:lnTo>
                      <a:pt x="1321543" y="833438"/>
                    </a:lnTo>
                    <a:lnTo>
                      <a:pt x="238125" y="833438"/>
                    </a:lnTo>
                    <a:cubicBezTo>
                      <a:pt x="107143" y="833438"/>
                      <a:pt x="0" y="940645"/>
                      <a:pt x="0" y="1071563"/>
                    </a:cubicBezTo>
                    <a:lnTo>
                      <a:pt x="0" y="2262188"/>
                    </a:lnTo>
                    <a:cubicBezTo>
                      <a:pt x="0" y="2393106"/>
                      <a:pt x="107143" y="2500313"/>
                      <a:pt x="238125" y="2500313"/>
                    </a:cubicBezTo>
                    <a:lnTo>
                      <a:pt x="1666875" y="2500313"/>
                    </a:lnTo>
                    <a:cubicBezTo>
                      <a:pt x="1797793" y="2500313"/>
                      <a:pt x="1905000" y="2393106"/>
                      <a:pt x="1905000" y="2262188"/>
                    </a:cubicBezTo>
                    <a:lnTo>
                      <a:pt x="1905000" y="1071563"/>
                    </a:lnTo>
                    <a:cubicBezTo>
                      <a:pt x="1905000" y="940645"/>
                      <a:pt x="1797793" y="833438"/>
                      <a:pt x="1666875" y="833438"/>
                    </a:cubicBezTo>
                    <a:close/>
                    <a:moveTo>
                      <a:pt x="1666875" y="2262188"/>
                    </a:moveTo>
                    <a:lnTo>
                      <a:pt x="238125" y="2262188"/>
                    </a:lnTo>
                    <a:lnTo>
                      <a:pt x="238125" y="1071563"/>
                    </a:lnTo>
                    <a:lnTo>
                      <a:pt x="1666875" y="1071563"/>
                    </a:lnTo>
                    <a:lnTo>
                      <a:pt x="1666875" y="2262188"/>
                    </a:ln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11" name="TextBox 110">
              <a:extLst>
                <a:ext uri="{FF2B5EF4-FFF2-40B4-BE49-F238E27FC236}">
                  <a16:creationId xmlns:a16="http://schemas.microsoft.com/office/drawing/2014/main" id="{2B53E398-8ACD-F641-8052-1B76E017B988}"/>
                </a:ext>
              </a:extLst>
            </p:cNvPr>
            <p:cNvSpPr txBox="1"/>
            <p:nvPr userDrawn="1"/>
          </p:nvSpPr>
          <p:spPr>
            <a:xfrm>
              <a:off x="3267762" y="5405976"/>
              <a:ext cx="1176924" cy="523220"/>
            </a:xfrm>
            <a:prstGeom prst="rect">
              <a:avLst/>
            </a:prstGeom>
            <a:noFill/>
          </p:spPr>
          <p:txBody>
            <a:bodyPr wrap="none" rtlCol="0">
              <a:spAutoFit/>
            </a:bodyPr>
            <a:lstStyle/>
            <a:p>
              <a:pPr algn="ctr"/>
              <a:r>
                <a:rPr lang="en-US" sz="1400" b="1" dirty="0">
                  <a:solidFill>
                    <a:schemeClr val="bg1"/>
                  </a:solidFill>
                </a:rPr>
                <a:t>Open </a:t>
              </a:r>
              <a:br>
                <a:rPr lang="en-US" sz="1400" b="1" dirty="0">
                  <a:solidFill>
                    <a:schemeClr val="bg1"/>
                  </a:solidFill>
                </a:rPr>
              </a:br>
              <a:r>
                <a:rPr lang="en-US" sz="1400" b="1" dirty="0">
                  <a:solidFill>
                    <a:schemeClr val="bg1"/>
                  </a:solidFill>
                </a:rPr>
                <a:t>Innovation</a:t>
              </a:r>
            </a:p>
          </p:txBody>
        </p:sp>
      </p:grpSp>
      <p:grpSp>
        <p:nvGrpSpPr>
          <p:cNvPr id="114" name="Group 113">
            <a:extLst>
              <a:ext uri="{FF2B5EF4-FFF2-40B4-BE49-F238E27FC236}">
                <a16:creationId xmlns:a16="http://schemas.microsoft.com/office/drawing/2014/main" id="{7E2F403F-EF70-1345-8D65-6DE9CF836FB3}"/>
              </a:ext>
            </a:extLst>
          </p:cNvPr>
          <p:cNvGrpSpPr>
            <a:grpSpLocks noChangeAspect="1"/>
          </p:cNvGrpSpPr>
          <p:nvPr userDrawn="1"/>
        </p:nvGrpSpPr>
        <p:grpSpPr>
          <a:xfrm>
            <a:off x="5050372" y="1840976"/>
            <a:ext cx="2088000" cy="2088000"/>
            <a:chOff x="2926447" y="2002258"/>
            <a:chExt cx="1980000" cy="1980000"/>
          </a:xfrm>
        </p:grpSpPr>
        <p:grpSp>
          <p:nvGrpSpPr>
            <p:cNvPr id="91" name="Graphic 82">
              <a:extLst>
                <a:ext uri="{FF2B5EF4-FFF2-40B4-BE49-F238E27FC236}">
                  <a16:creationId xmlns:a16="http://schemas.microsoft.com/office/drawing/2014/main" id="{B9311E66-388C-D34F-9658-C4D58F3D7022}"/>
                </a:ext>
              </a:extLst>
            </p:cNvPr>
            <p:cNvGrpSpPr>
              <a:grpSpLocks noChangeAspect="1"/>
            </p:cNvGrpSpPr>
            <p:nvPr/>
          </p:nvGrpSpPr>
          <p:grpSpPr>
            <a:xfrm>
              <a:off x="2926447" y="2002258"/>
              <a:ext cx="1980000" cy="1980000"/>
              <a:chOff x="4341000" y="1674000"/>
              <a:chExt cx="5238750" cy="5238750"/>
            </a:xfrm>
          </p:grpSpPr>
          <p:sp>
            <p:nvSpPr>
              <p:cNvPr id="94" name="Freeform 93">
                <a:extLst>
                  <a:ext uri="{FF2B5EF4-FFF2-40B4-BE49-F238E27FC236}">
                    <a16:creationId xmlns:a16="http://schemas.microsoft.com/office/drawing/2014/main" id="{DFEF3707-279C-5C4B-9386-D4784C78C15B}"/>
                  </a:ext>
                </a:extLst>
              </p:cNvPr>
              <p:cNvSpPr>
                <a:spLocks noChangeAspect="1"/>
              </p:cNvSpPr>
              <p:nvPr/>
            </p:nvSpPr>
            <p:spPr>
              <a:xfrm>
                <a:off x="4341000" y="16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95" name="Freeform 94">
                <a:extLst>
                  <a:ext uri="{FF2B5EF4-FFF2-40B4-BE49-F238E27FC236}">
                    <a16:creationId xmlns:a16="http://schemas.microsoft.com/office/drawing/2014/main" id="{D45307F2-A622-FB4F-8DE2-70A5CFA8DC66}"/>
                  </a:ext>
                </a:extLst>
              </p:cNvPr>
              <p:cNvSpPr/>
              <p:nvPr/>
            </p:nvSpPr>
            <p:spPr>
              <a:xfrm>
                <a:off x="5128400" y="24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dirty="0"/>
              </a:p>
            </p:txBody>
          </p:sp>
          <p:sp>
            <p:nvSpPr>
              <p:cNvPr id="96" name="Freeform 95">
                <a:extLst>
                  <a:ext uri="{FF2B5EF4-FFF2-40B4-BE49-F238E27FC236}">
                    <a16:creationId xmlns:a16="http://schemas.microsoft.com/office/drawing/2014/main" id="{11855195-CF7E-734C-B168-A96230FE2EDC}"/>
                  </a:ext>
                </a:extLst>
              </p:cNvPr>
              <p:cNvSpPr>
                <a:spLocks noChangeAspect="1"/>
              </p:cNvSpPr>
              <p:nvPr/>
            </p:nvSpPr>
            <p:spPr>
              <a:xfrm>
                <a:off x="5929990" y="2784316"/>
                <a:ext cx="2095500" cy="1257300"/>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rgbClr val="FFFFFF"/>
              </a:solidFill>
              <a:ln w="6350" cap="flat">
                <a:noFill/>
                <a:prstDash val="solid"/>
                <a:miter/>
              </a:ln>
            </p:spPr>
            <p:txBody>
              <a:bodyPr rtlCol="0" anchor="ctr"/>
              <a:lstStyle/>
              <a:p>
                <a:endParaRPr lang="en-US" sz="1600" dirty="0"/>
              </a:p>
            </p:txBody>
          </p:sp>
        </p:grpSp>
        <p:sp>
          <p:nvSpPr>
            <p:cNvPr id="113" name="TextBox 112">
              <a:extLst>
                <a:ext uri="{FF2B5EF4-FFF2-40B4-BE49-F238E27FC236}">
                  <a16:creationId xmlns:a16="http://schemas.microsoft.com/office/drawing/2014/main" id="{5597E1D4-E40E-0E4F-85EB-992C301993EC}"/>
                </a:ext>
              </a:extLst>
            </p:cNvPr>
            <p:cNvSpPr txBox="1"/>
            <p:nvPr userDrawn="1"/>
          </p:nvSpPr>
          <p:spPr>
            <a:xfrm>
              <a:off x="3028223" y="3152480"/>
              <a:ext cx="1776448" cy="523220"/>
            </a:xfrm>
            <a:prstGeom prst="rect">
              <a:avLst/>
            </a:prstGeom>
            <a:noFill/>
          </p:spPr>
          <p:txBody>
            <a:bodyPr wrap="square" rtlCol="0">
              <a:spAutoFit/>
            </a:bodyPr>
            <a:lstStyle/>
            <a:p>
              <a:pPr algn="ctr"/>
              <a:r>
                <a:rPr lang="en-US" sz="1400" b="1" dirty="0">
                  <a:solidFill>
                    <a:schemeClr val="bg1"/>
                  </a:solidFill>
                </a:rPr>
                <a:t>Continuous</a:t>
              </a:r>
              <a:br>
                <a:rPr lang="en-US" sz="1400" b="1" dirty="0">
                  <a:solidFill>
                    <a:schemeClr val="bg1"/>
                  </a:solidFill>
                </a:rPr>
              </a:br>
              <a:r>
                <a:rPr lang="en-US" sz="1400" b="1" dirty="0">
                  <a:solidFill>
                    <a:schemeClr val="bg1"/>
                  </a:solidFill>
                </a:rPr>
                <a:t>Improvement</a:t>
              </a:r>
            </a:p>
          </p:txBody>
        </p:sp>
      </p:grpSp>
      <p:sp>
        <p:nvSpPr>
          <p:cNvPr id="116" name="Content Placeholder 115">
            <a:extLst>
              <a:ext uri="{FF2B5EF4-FFF2-40B4-BE49-F238E27FC236}">
                <a16:creationId xmlns:a16="http://schemas.microsoft.com/office/drawing/2014/main" id="{588C6F7C-47B7-984B-A5A5-1F7B6CCCB659}"/>
              </a:ext>
            </a:extLst>
          </p:cNvPr>
          <p:cNvSpPr>
            <a:spLocks noGrp="1"/>
          </p:cNvSpPr>
          <p:nvPr>
            <p:ph sz="quarter" idx="11" hasCustomPrompt="1"/>
          </p:nvPr>
        </p:nvSpPr>
        <p:spPr>
          <a:xfrm>
            <a:off x="3076783" y="947077"/>
            <a:ext cx="6049019" cy="249675"/>
          </a:xfrm>
        </p:spPr>
        <p:txBody>
          <a:bodyPr anchor="ctr">
            <a:noAutofit/>
          </a:bodyPr>
          <a:lstStyle>
            <a:lvl1pPr marL="0" indent="0" algn="ctr">
              <a:lnSpc>
                <a:spcPct val="100000"/>
              </a:lnSpc>
              <a:buNone/>
              <a:defRPr sz="1600" b="0">
                <a:solidFill>
                  <a:schemeClr val="tx2"/>
                </a:solidFill>
              </a:defRPr>
            </a:lvl1pPr>
          </a:lstStyle>
          <a:p>
            <a:pPr lvl="0"/>
            <a:r>
              <a:rPr lang="en-US" dirty="0"/>
              <a:t>Viima can help drive innovation for you in many ways:</a:t>
            </a:r>
          </a:p>
        </p:txBody>
      </p:sp>
    </p:spTree>
    <p:extLst>
      <p:ext uri="{BB962C8B-B14F-4D97-AF65-F5344CB8AC3E}">
        <p14:creationId xmlns:p14="http://schemas.microsoft.com/office/powerpoint/2010/main" val="3691128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92E19C-1AA8-F146-881B-82724F279D5D}"/>
              </a:ext>
            </a:extLst>
          </p:cNvPr>
          <p:cNvSpPr>
            <a:spLocks noGrp="1"/>
          </p:cNvSpPr>
          <p:nvPr>
            <p:ph type="title"/>
          </p:nvPr>
        </p:nvSpPr>
        <p:spPr>
          <a:xfrm>
            <a:off x="697006" y="400558"/>
            <a:ext cx="10797988" cy="1325563"/>
          </a:xfrm>
          <a:prstGeom prst="rect">
            <a:avLst/>
          </a:prstGeom>
        </p:spPr>
        <p:txBody>
          <a:bodyPr vert="horz" lIns="91440" tIns="45720" rIns="91440" bIns="45720" rtlCol="0" anchor="ctr">
            <a:normAutofit/>
          </a:bodyPr>
          <a:lstStyle/>
          <a:p>
            <a:r>
              <a:rPr lang="en-US" dirty="0"/>
              <a:t>Click to edit Master title style</a:t>
            </a:r>
            <a:endParaRPr lang="fi-FI" dirty="0"/>
          </a:p>
        </p:txBody>
      </p:sp>
      <p:sp>
        <p:nvSpPr>
          <p:cNvPr id="7" name="Text Placeholder 6">
            <a:extLst>
              <a:ext uri="{FF2B5EF4-FFF2-40B4-BE49-F238E27FC236}">
                <a16:creationId xmlns:a16="http://schemas.microsoft.com/office/drawing/2014/main" id="{F1126B07-13AD-FD42-A9D9-22E065678729}"/>
              </a:ext>
            </a:extLst>
          </p:cNvPr>
          <p:cNvSpPr>
            <a:spLocks noGrp="1"/>
          </p:cNvSpPr>
          <p:nvPr>
            <p:ph type="body" idx="1"/>
          </p:nvPr>
        </p:nvSpPr>
        <p:spPr>
          <a:xfrm>
            <a:off x="697006" y="1834164"/>
            <a:ext cx="10797988" cy="434657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1739502527"/>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1" r:id="rId3"/>
    <p:sldLayoutId id="2147483652" r:id="rId4"/>
    <p:sldLayoutId id="2147483660" r:id="rId5"/>
    <p:sldLayoutId id="2147483667" r:id="rId6"/>
    <p:sldLayoutId id="2147483661" r:id="rId7"/>
    <p:sldLayoutId id="2147483669" r:id="rId8"/>
    <p:sldLayoutId id="2147483664" r:id="rId9"/>
    <p:sldLayoutId id="2147483666" r:id="rId10"/>
    <p:sldLayoutId id="2147483650" r:id="rId11"/>
    <p:sldLayoutId id="2147483654" r:id="rId12"/>
    <p:sldLayoutId id="2147483668" r:id="rId13"/>
    <p:sldLayoutId id="2147483670" r:id="rId14"/>
    <p:sldLayoutId id="2147483655" r:id="rId15"/>
    <p:sldLayoutId id="2147483662" r:id="rId16"/>
    <p:sldLayoutId id="2147483665" r:id="rId17"/>
    <p:sldLayoutId id="2147483659" r:id="rId18"/>
    <p:sldLayoutId id="2147483672" r:id="rId19"/>
    <p:sldLayoutId id="2147483663" r:id="rId20"/>
  </p:sldLayoutIdLst>
  <p:hf sldNum="0" hdr="0" ftr="0" dt="0"/>
  <p:txStyles>
    <p:titleStyle>
      <a:lvl1pPr algn="l" defTabSz="914400" rtl="0" eaLnBrk="1" latinLnBrk="0" hangingPunct="1">
        <a:lnSpc>
          <a:spcPct val="90000"/>
        </a:lnSpc>
        <a:spcBef>
          <a:spcPct val="0"/>
        </a:spcBef>
        <a:buNone/>
        <a:defRPr sz="3200" b="1" i="0" kern="1200">
          <a:solidFill>
            <a:schemeClr val="tx1"/>
          </a:solidFill>
          <a:latin typeface="Noto Sans" panose="020B0502040504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b="0" i="0" kern="1200">
          <a:solidFill>
            <a:schemeClr val="tx2"/>
          </a:solidFill>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2"/>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5.png"/><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hyperlink" Target="https://www.viima.com/book-demo?hsCtaTracking=00b335fc-15a0-4f51-8a8a-4772f53bab49%7Ca7aa6f7e-6b9f-4eda-96ba-3777ce4eca89"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https://www.viima.com/make-innovation-happe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3" Type="http://schemas.openxmlformats.org/officeDocument/2006/relationships/hyperlink" Target="https://www.interaction-design.org/literature/article/stage-2-in-the-design-thinking-process-define-the-problem-and-interpret-the-results#:~:text=A%20Point%20Of%20view%20(POV,into%20an%20actionable%20problem%20statement."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9.jp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1000"/>
            <a:grayscl/>
          </a:blip>
          <a:srcRect/>
          <a:stretch>
            <a:fillRect t="-69000" b="-69000"/>
          </a:stretch>
        </a:blip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41E641AC-8B9F-1E9D-CE9C-E43DC8AEDA5F}"/>
              </a:ext>
            </a:extLst>
          </p:cNvPr>
          <p:cNvGrpSpPr/>
          <p:nvPr/>
        </p:nvGrpSpPr>
        <p:grpSpPr>
          <a:xfrm>
            <a:off x="2795888" y="128889"/>
            <a:ext cx="6600221" cy="6600221"/>
            <a:chOff x="2795888" y="128889"/>
            <a:chExt cx="6600221" cy="6600221"/>
          </a:xfrm>
        </p:grpSpPr>
        <p:sp>
          <p:nvSpPr>
            <p:cNvPr id="6" name="Oval 5">
              <a:extLst>
                <a:ext uri="{FF2B5EF4-FFF2-40B4-BE49-F238E27FC236}">
                  <a16:creationId xmlns:a16="http://schemas.microsoft.com/office/drawing/2014/main" id="{F26196F8-745B-F647-8736-DF8839A6838E}"/>
                </a:ext>
              </a:extLst>
            </p:cNvPr>
            <p:cNvSpPr/>
            <p:nvPr/>
          </p:nvSpPr>
          <p:spPr>
            <a:xfrm>
              <a:off x="2795888" y="128889"/>
              <a:ext cx="6600221" cy="6600221"/>
            </a:xfrm>
            <a:prstGeom prst="ellipse">
              <a:avLst/>
            </a:prstGeom>
            <a:solidFill>
              <a:srgbClr val="00B0F0">
                <a:alpha val="5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n w="0"/>
                <a:solidFill>
                  <a:schemeClr val="tx1"/>
                </a:solidFill>
                <a:effectLst>
                  <a:outerShdw blurRad="38100" dist="19050" dir="2700000" algn="tl" rotWithShape="0">
                    <a:schemeClr val="dk1">
                      <a:alpha val="40000"/>
                    </a:schemeClr>
                  </a:outerShdw>
                </a:effectLst>
              </a:endParaRPr>
            </a:p>
          </p:txBody>
        </p:sp>
        <p:sp>
          <p:nvSpPr>
            <p:cNvPr id="8" name="Rectangle 7">
              <a:extLst>
                <a:ext uri="{FF2B5EF4-FFF2-40B4-BE49-F238E27FC236}">
                  <a16:creationId xmlns:a16="http://schemas.microsoft.com/office/drawing/2014/main" id="{E3C92845-1B0C-A94E-83C3-CFD78139FBE8}"/>
                </a:ext>
              </a:extLst>
            </p:cNvPr>
            <p:cNvSpPr/>
            <p:nvPr/>
          </p:nvSpPr>
          <p:spPr>
            <a:xfrm>
              <a:off x="4572985" y="2200263"/>
              <a:ext cx="3046027" cy="707886"/>
            </a:xfrm>
            <a:prstGeom prst="rect">
              <a:avLst/>
            </a:prstGeom>
          </p:spPr>
          <p:txBody>
            <a:bodyPr wrap="none">
              <a:spAutoFit/>
            </a:bodyPr>
            <a:lstStyle/>
            <a:p>
              <a:pPr algn="ctr"/>
              <a:r>
                <a:rPr lang="en-US" sz="4000" dirty="0">
                  <a:solidFill>
                    <a:schemeClr val="bg1"/>
                  </a:solidFill>
                </a:rPr>
                <a:t>A GUIDE TO</a:t>
              </a:r>
            </a:p>
          </p:txBody>
        </p:sp>
        <p:sp>
          <p:nvSpPr>
            <p:cNvPr id="9" name="Rectangle 8">
              <a:extLst>
                <a:ext uri="{FF2B5EF4-FFF2-40B4-BE49-F238E27FC236}">
                  <a16:creationId xmlns:a16="http://schemas.microsoft.com/office/drawing/2014/main" id="{813089AD-99C7-C749-8F16-1DF0C2CBCC39}"/>
                </a:ext>
              </a:extLst>
            </p:cNvPr>
            <p:cNvSpPr/>
            <p:nvPr/>
          </p:nvSpPr>
          <p:spPr>
            <a:xfrm>
              <a:off x="2934716" y="2841903"/>
              <a:ext cx="6322565" cy="1015663"/>
            </a:xfrm>
            <a:prstGeom prst="rect">
              <a:avLst/>
            </a:prstGeom>
          </p:spPr>
          <p:txBody>
            <a:bodyPr wrap="none">
              <a:spAutoFit/>
            </a:bodyPr>
            <a:lstStyle/>
            <a:p>
              <a:pPr algn="ctr"/>
              <a:r>
                <a:rPr lang="en-US" sz="6000" b="1" dirty="0">
                  <a:solidFill>
                    <a:schemeClr val="tx2">
                      <a:lumMod val="75000"/>
                    </a:schemeClr>
                  </a:solidFill>
                </a:rPr>
                <a:t>HOW MIGHT WE</a:t>
              </a:r>
            </a:p>
          </p:txBody>
        </p:sp>
        <p:pic>
          <p:nvPicPr>
            <p:cNvPr id="10" name="Picture 9" descr="Logo&#10;&#10;Description automatically generated">
              <a:extLst>
                <a:ext uri="{FF2B5EF4-FFF2-40B4-BE49-F238E27FC236}">
                  <a16:creationId xmlns:a16="http://schemas.microsoft.com/office/drawing/2014/main" id="{8BCDA750-7D49-9B4B-A284-31A48CB4556F}"/>
                </a:ext>
              </a:extLst>
            </p:cNvPr>
            <p:cNvPicPr>
              <a:picLocks noChangeAspect="1"/>
            </p:cNvPicPr>
            <p:nvPr/>
          </p:nvPicPr>
          <p:blipFill>
            <a:blip r:embed="rId3"/>
            <a:stretch>
              <a:fillRect/>
            </a:stretch>
          </p:blipFill>
          <p:spPr>
            <a:xfrm>
              <a:off x="4924567" y="5540298"/>
              <a:ext cx="2342863" cy="837183"/>
            </a:xfrm>
            <a:prstGeom prst="rect">
              <a:avLst/>
            </a:prstGeom>
          </p:spPr>
        </p:pic>
        <p:sp>
          <p:nvSpPr>
            <p:cNvPr id="2" name="Rectangle 1">
              <a:extLst>
                <a:ext uri="{FF2B5EF4-FFF2-40B4-BE49-F238E27FC236}">
                  <a16:creationId xmlns:a16="http://schemas.microsoft.com/office/drawing/2014/main" id="{FB694014-9D5A-309C-D82A-9ED0552DEBB3}"/>
                </a:ext>
              </a:extLst>
            </p:cNvPr>
            <p:cNvSpPr/>
            <p:nvPr/>
          </p:nvSpPr>
          <p:spPr>
            <a:xfrm>
              <a:off x="4554555" y="3657218"/>
              <a:ext cx="3082895" cy="707886"/>
            </a:xfrm>
            <a:prstGeom prst="rect">
              <a:avLst/>
            </a:prstGeom>
          </p:spPr>
          <p:txBody>
            <a:bodyPr wrap="none">
              <a:spAutoFit/>
            </a:bodyPr>
            <a:lstStyle/>
            <a:p>
              <a:pPr algn="ctr"/>
              <a:r>
                <a:rPr lang="en-US" sz="4000" dirty="0">
                  <a:solidFill>
                    <a:schemeClr val="bg1"/>
                  </a:solidFill>
                </a:rPr>
                <a:t>TECHNIQUE</a:t>
              </a:r>
              <a:endParaRPr lang="en-US" sz="3000" dirty="0">
                <a:solidFill>
                  <a:schemeClr val="bg1"/>
                </a:solidFill>
              </a:endParaRPr>
            </a:p>
          </p:txBody>
        </p:sp>
      </p:grpSp>
    </p:spTree>
    <p:extLst>
      <p:ext uri="{BB962C8B-B14F-4D97-AF65-F5344CB8AC3E}">
        <p14:creationId xmlns:p14="http://schemas.microsoft.com/office/powerpoint/2010/main" val="259392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FA8598F3-47FE-244A-B45D-E080E5F699AC}"/>
              </a:ext>
            </a:extLst>
          </p:cNvPr>
          <p:cNvSpPr txBox="1">
            <a:spLocks/>
          </p:cNvSpPr>
          <p:nvPr/>
        </p:nvSpPr>
        <p:spPr>
          <a:xfrm>
            <a:off x="791865" y="1970716"/>
            <a:ext cx="5793416" cy="42613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tx2">
                    <a:lumMod val="50000"/>
                  </a:schemeClr>
                </a:solidFill>
              </a:rPr>
              <a:t>The purpose of the HMW session is to set the attainable goals and a clear direction for your design or innovation process.</a:t>
            </a:r>
          </a:p>
          <a:p>
            <a:pPr algn="l"/>
            <a:r>
              <a:rPr lang="en-US" sz="1600" b="0" i="0" dirty="0">
                <a:solidFill>
                  <a:schemeClr val="tx2">
                    <a:lumMod val="50000"/>
                  </a:schemeClr>
                </a:solidFill>
                <a:effectLst/>
                <a:latin typeface="Noto Sans" panose="020B0502040504020204" pitchFamily="34" charset="0"/>
              </a:rPr>
              <a:t>Go through all submissions, discuss them with people present, and ask them to vote on the most feasible (financially beneficial, easiest to implement</a:t>
            </a:r>
            <a:r>
              <a:rPr lang="en-US" sz="1600" dirty="0">
                <a:solidFill>
                  <a:schemeClr val="tx2">
                    <a:lumMod val="50000"/>
                  </a:schemeClr>
                </a:solidFill>
                <a:latin typeface="Noto Sans" panose="020B0502040504020204" pitchFamily="34" charset="0"/>
              </a:rPr>
              <a:t>, etc.)</a:t>
            </a:r>
            <a:r>
              <a:rPr lang="en-US" sz="1600" b="0" i="0" dirty="0">
                <a:solidFill>
                  <a:schemeClr val="tx2">
                    <a:lumMod val="50000"/>
                  </a:schemeClr>
                </a:solidFill>
                <a:effectLst/>
                <a:latin typeface="Noto Sans" panose="020B0502040504020204" pitchFamily="34" charset="0"/>
              </a:rPr>
              <a:t>, ideas.</a:t>
            </a:r>
          </a:p>
          <a:p>
            <a:pPr algn="l"/>
            <a:r>
              <a:rPr lang="en-GB" sz="1600" b="0" i="0" dirty="0">
                <a:solidFill>
                  <a:schemeClr val="tx2">
                    <a:lumMod val="50000"/>
                  </a:schemeClr>
                </a:solidFill>
                <a:effectLst/>
                <a:latin typeface="Noto Sans" panose="020B0502040504020204" pitchFamily="34" charset="0"/>
              </a:rPr>
              <a:t>Select and prioritize a handful of HMWs your team will work on (two to five). These will be your core problems that you will tackle in the next steps of the process.</a:t>
            </a:r>
            <a:endParaRPr lang="en-GB" sz="1600" dirty="0">
              <a:solidFill>
                <a:schemeClr val="tx2">
                  <a:lumMod val="50000"/>
                </a:schemeClr>
              </a:solidFill>
              <a:latin typeface="Noto Sans" panose="020B0502040504020204" pitchFamily="34" charset="0"/>
            </a:endParaRPr>
          </a:p>
          <a:p>
            <a:pPr algn="l"/>
            <a:r>
              <a:rPr lang="en-GB" sz="1600" dirty="0">
                <a:solidFill>
                  <a:schemeClr val="tx2">
                    <a:lumMod val="50000"/>
                  </a:schemeClr>
                </a:solidFill>
                <a:latin typeface="Noto Sans" panose="020B0502040504020204" pitchFamily="34" charset="0"/>
              </a:rPr>
              <a:t>Ideate and brainstorm creative and out-of-the-box solutions that are worthy to try out and move to prototyping (and then testing) steps.</a:t>
            </a:r>
            <a:endParaRPr lang="en-GB" sz="1600" b="0" i="0" dirty="0">
              <a:solidFill>
                <a:schemeClr val="tx2">
                  <a:lumMod val="50000"/>
                </a:schemeClr>
              </a:solidFill>
              <a:effectLst/>
              <a:latin typeface="Noto Sans" panose="020B0502040504020204" pitchFamily="34" charset="0"/>
            </a:endParaRPr>
          </a:p>
          <a:p>
            <a:pPr algn="l"/>
            <a:r>
              <a:rPr lang="en-GB" sz="1600" b="1" i="0" dirty="0">
                <a:solidFill>
                  <a:schemeClr val="tx2">
                    <a:lumMod val="50000"/>
                  </a:schemeClr>
                </a:solidFill>
                <a:effectLst/>
                <a:latin typeface="Noto Sans" panose="020B0502040504020204" pitchFamily="34" charset="0"/>
              </a:rPr>
              <a:t>Do not remove </a:t>
            </a:r>
            <a:r>
              <a:rPr lang="en-GB" sz="1600" i="0" dirty="0">
                <a:solidFill>
                  <a:schemeClr val="tx2">
                    <a:lumMod val="50000"/>
                  </a:schemeClr>
                </a:solidFill>
                <a:effectLst/>
                <a:latin typeface="Noto Sans" panose="020B0502040504020204" pitchFamily="34" charset="0"/>
              </a:rPr>
              <a:t>unselected ideas!</a:t>
            </a:r>
            <a:endParaRPr lang="en-GB" sz="1600" b="1" i="0" dirty="0">
              <a:solidFill>
                <a:schemeClr val="tx2">
                  <a:lumMod val="50000"/>
                </a:schemeClr>
              </a:solidFill>
              <a:effectLst/>
              <a:latin typeface="Noto Sans" panose="020B0502040504020204" pitchFamily="34" charset="0"/>
            </a:endParaRPr>
          </a:p>
          <a:p>
            <a:pPr algn="l"/>
            <a:r>
              <a:rPr lang="en-GB" sz="1600" b="1" i="0" dirty="0">
                <a:solidFill>
                  <a:schemeClr val="tx2">
                    <a:lumMod val="50000"/>
                  </a:schemeClr>
                </a:solidFill>
                <a:effectLst/>
                <a:latin typeface="Noto Sans" panose="020B0502040504020204" pitchFamily="34" charset="0"/>
              </a:rPr>
              <a:t>Creative ideas do not have a date of expiration and you never know when something might become just the right solution for your future problems.</a:t>
            </a:r>
          </a:p>
          <a:p>
            <a:pPr marL="0" indent="0">
              <a:buNone/>
            </a:pPr>
            <a:endParaRPr lang="en-FI" sz="1800" i="1" dirty="0">
              <a:solidFill>
                <a:schemeClr val="tx2">
                  <a:lumMod val="50000"/>
                </a:schemeClr>
              </a:solidFill>
            </a:endParaRPr>
          </a:p>
        </p:txBody>
      </p:sp>
      <p:sp>
        <p:nvSpPr>
          <p:cNvPr id="9" name="Text Placeholder 1">
            <a:extLst>
              <a:ext uri="{FF2B5EF4-FFF2-40B4-BE49-F238E27FC236}">
                <a16:creationId xmlns:a16="http://schemas.microsoft.com/office/drawing/2014/main" id="{4503ABEE-AE76-C34E-B0F6-EF4B97A4C13D}"/>
              </a:ext>
            </a:extLst>
          </p:cNvPr>
          <p:cNvSpPr txBox="1">
            <a:spLocks/>
          </p:cNvSpPr>
          <p:nvPr/>
        </p:nvSpPr>
        <p:spPr>
          <a:xfrm>
            <a:off x="791865" y="908720"/>
            <a:ext cx="5304135"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3500" dirty="0">
                <a:solidFill>
                  <a:schemeClr val="tx2">
                    <a:lumMod val="75000"/>
                  </a:schemeClr>
                </a:solidFill>
                <a:latin typeface="+mn-lt"/>
                <a:ea typeface="Noto Sans Adlam" panose="020B0502040504020204" pitchFamily="34" charset="0"/>
                <a:cs typeface="Noto Sans Adlam" panose="020B0502040504020204" pitchFamily="34" charset="0"/>
              </a:rPr>
              <a:t>Know What to Do After</a:t>
            </a:r>
            <a:endParaRPr lang="fi-FI" sz="3500" dirty="0">
              <a:solidFill>
                <a:schemeClr val="tx2">
                  <a:lumMod val="75000"/>
                </a:schemeClr>
              </a:solidFill>
              <a:latin typeface="+mn-lt"/>
              <a:ea typeface="Noto Sans Adlam" panose="020B0502040504020204" pitchFamily="34" charset="0"/>
              <a:cs typeface="Noto Sans Adlam" panose="020B0502040504020204" pitchFamily="34" charset="0"/>
            </a:endParaRPr>
          </a:p>
        </p:txBody>
      </p:sp>
      <p:sp>
        <p:nvSpPr>
          <p:cNvPr id="23" name="Rectangle 22">
            <a:extLst>
              <a:ext uri="{FF2B5EF4-FFF2-40B4-BE49-F238E27FC236}">
                <a16:creationId xmlns:a16="http://schemas.microsoft.com/office/drawing/2014/main" id="{9E7DA9DC-226A-0245-AD70-0AE1664BF602}"/>
              </a:ext>
            </a:extLst>
          </p:cNvPr>
          <p:cNvSpPr/>
          <p:nvPr/>
        </p:nvSpPr>
        <p:spPr>
          <a:xfrm>
            <a:off x="7516526" y="165844"/>
            <a:ext cx="4700171" cy="5999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pic>
        <p:nvPicPr>
          <p:cNvPr id="4" name="Picture 3">
            <a:extLst>
              <a:ext uri="{FF2B5EF4-FFF2-40B4-BE49-F238E27FC236}">
                <a16:creationId xmlns:a16="http://schemas.microsoft.com/office/drawing/2014/main" id="{A200B90C-474C-3840-90A6-4D0401A69EEA}"/>
              </a:ext>
            </a:extLst>
          </p:cNvPr>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Lst>
          </a:blip>
          <a:srcRect l="99" r="99"/>
          <a:stretch/>
        </p:blipFill>
        <p:spPr>
          <a:xfrm>
            <a:off x="7729735" y="-22553"/>
            <a:ext cx="4486962" cy="5999460"/>
          </a:xfrm>
          <a:prstGeom prst="rect">
            <a:avLst/>
          </a:prstGeom>
        </p:spPr>
      </p:pic>
      <p:pic>
        <p:nvPicPr>
          <p:cNvPr id="15" name="Picture 14" descr="Logo, company name&#10;&#10;Description automatically generated">
            <a:extLst>
              <a:ext uri="{FF2B5EF4-FFF2-40B4-BE49-F238E27FC236}">
                <a16:creationId xmlns:a16="http://schemas.microsoft.com/office/drawing/2014/main" id="{FEEAD10D-B30E-814E-8912-045FBEFEA09A}"/>
              </a:ext>
            </a:extLst>
          </p:cNvPr>
          <p:cNvPicPr>
            <a:picLocks noChangeAspect="1"/>
          </p:cNvPicPr>
          <p:nvPr/>
        </p:nvPicPr>
        <p:blipFill>
          <a:blip r:embed="rId5"/>
          <a:stretch>
            <a:fillRect/>
          </a:stretch>
        </p:blipFill>
        <p:spPr>
          <a:xfrm>
            <a:off x="10976091" y="6224463"/>
            <a:ext cx="1024565" cy="394799"/>
          </a:xfrm>
          <a:prstGeom prst="rect">
            <a:avLst/>
          </a:prstGeom>
        </p:spPr>
      </p:pic>
    </p:spTree>
    <p:extLst>
      <p:ext uri="{BB962C8B-B14F-4D97-AF65-F5344CB8AC3E}">
        <p14:creationId xmlns:p14="http://schemas.microsoft.com/office/powerpoint/2010/main" val="304951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F25F1741-1642-F746-8D58-11511DB9E30E}"/>
              </a:ext>
            </a:extLst>
          </p:cNvPr>
          <p:cNvSpPr>
            <a:spLocks noGrp="1"/>
          </p:cNvSpPr>
          <p:nvPr>
            <p:ph type="title"/>
          </p:nvPr>
        </p:nvSpPr>
        <p:spPr>
          <a:xfrm>
            <a:off x="1898108" y="569103"/>
            <a:ext cx="5791471" cy="1325563"/>
          </a:xfrm>
        </p:spPr>
        <p:txBody>
          <a:bodyPr>
            <a:normAutofit/>
          </a:bodyPr>
          <a:lstStyle/>
          <a:p>
            <a:r>
              <a:rPr lang="en-US" sz="3500" dirty="0">
                <a:solidFill>
                  <a:schemeClr val="bg2">
                    <a:lumMod val="25000"/>
                  </a:schemeClr>
                </a:solidFill>
              </a:rPr>
              <a:t>About Viima</a:t>
            </a:r>
          </a:p>
        </p:txBody>
      </p:sp>
      <p:sp>
        <p:nvSpPr>
          <p:cNvPr id="26" name="Rounded Rectangle 25">
            <a:hlinkClick r:id="rId3"/>
            <a:extLst>
              <a:ext uri="{FF2B5EF4-FFF2-40B4-BE49-F238E27FC236}">
                <a16:creationId xmlns:a16="http://schemas.microsoft.com/office/drawing/2014/main" id="{ABB8A1A6-BAB7-5D41-A47F-5D9472D4523D}"/>
              </a:ext>
            </a:extLst>
          </p:cNvPr>
          <p:cNvSpPr/>
          <p:nvPr/>
        </p:nvSpPr>
        <p:spPr>
          <a:xfrm>
            <a:off x="887761" y="5610040"/>
            <a:ext cx="3168352" cy="72008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a:solidFill>
                  <a:schemeClr val="bg1"/>
                </a:solidFill>
              </a:rPr>
              <a:t>BOOK A DEMO</a:t>
            </a:r>
          </a:p>
        </p:txBody>
      </p:sp>
      <p:sp>
        <p:nvSpPr>
          <p:cNvPr id="2" name="Rectangle 1">
            <a:extLst>
              <a:ext uri="{FF2B5EF4-FFF2-40B4-BE49-F238E27FC236}">
                <a16:creationId xmlns:a16="http://schemas.microsoft.com/office/drawing/2014/main" id="{09C75995-CF82-8049-9B1A-F500B02FC6C5}"/>
              </a:ext>
            </a:extLst>
          </p:cNvPr>
          <p:cNvSpPr/>
          <p:nvPr/>
        </p:nvSpPr>
        <p:spPr>
          <a:xfrm>
            <a:off x="887761" y="1897472"/>
            <a:ext cx="5208239" cy="3170099"/>
          </a:xfrm>
          <a:prstGeom prst="rect">
            <a:avLst/>
          </a:prstGeom>
        </p:spPr>
        <p:txBody>
          <a:bodyPr wrap="square">
            <a:spAutoFit/>
          </a:bodyPr>
          <a:lstStyle/>
          <a:p>
            <a:pPr>
              <a:spcAft>
                <a:spcPts val="1200"/>
              </a:spcAft>
            </a:pPr>
            <a:r>
              <a:rPr lang="en-US" dirty="0">
                <a:solidFill>
                  <a:schemeClr val="bg2">
                    <a:lumMod val="25000"/>
                  </a:schemeClr>
                </a:solidFill>
              </a:rPr>
              <a:t>We’re on a mission to help organizations make more innovation happen.</a:t>
            </a:r>
          </a:p>
          <a:p>
            <a:pPr>
              <a:spcAft>
                <a:spcPts val="1200"/>
              </a:spcAft>
            </a:pPr>
            <a:r>
              <a:rPr lang="en-US" b="1" dirty="0" err="1">
                <a:solidFill>
                  <a:schemeClr val="bg2">
                    <a:lumMod val="25000"/>
                  </a:schemeClr>
                </a:solidFill>
              </a:rPr>
              <a:t>Viima</a:t>
            </a:r>
            <a:r>
              <a:rPr lang="en-US" b="1" dirty="0">
                <a:solidFill>
                  <a:schemeClr val="bg2">
                    <a:lumMod val="25000"/>
                  </a:schemeClr>
                </a:solidFill>
              </a:rPr>
              <a:t> is the all-in-one innovation platform that helps you go from ideas to innovations</a:t>
            </a:r>
            <a:r>
              <a:rPr lang="en-US" dirty="0">
                <a:solidFill>
                  <a:schemeClr val="bg2">
                    <a:lumMod val="25000"/>
                  </a:schemeClr>
                </a:solidFill>
              </a:rPr>
              <a:t>, every step of the way.</a:t>
            </a:r>
          </a:p>
          <a:p>
            <a:pPr>
              <a:spcAft>
                <a:spcPts val="1200"/>
              </a:spcAft>
            </a:pPr>
            <a:r>
              <a:rPr lang="en-US" dirty="0">
                <a:solidFill>
                  <a:schemeClr val="bg2">
                    <a:lumMod val="25000"/>
                  </a:schemeClr>
                </a:solidFill>
              </a:rPr>
              <a:t>If you’re looking for a tool that can help you </a:t>
            </a:r>
            <a:r>
              <a:rPr lang="en-US" b="1" dirty="0">
                <a:solidFill>
                  <a:schemeClr val="bg2">
                    <a:lumMod val="25000"/>
                  </a:schemeClr>
                </a:solidFill>
              </a:rPr>
              <a:t>run and manage HMW workshop, ideation process or your innovation program with ease</a:t>
            </a:r>
            <a:r>
              <a:rPr lang="en-US" dirty="0">
                <a:solidFill>
                  <a:schemeClr val="bg2">
                    <a:lumMod val="25000"/>
                  </a:schemeClr>
                </a:solidFill>
              </a:rPr>
              <a:t>, you can get started in as little as 5 minutes at </a:t>
            </a:r>
            <a:r>
              <a:rPr lang="en-US" dirty="0">
                <a:solidFill>
                  <a:schemeClr val="bg2">
                    <a:lumMod val="25000"/>
                  </a:schemeClr>
                </a:solidFill>
                <a:hlinkClick r:id="rId4">
                  <a:extLst>
                    <a:ext uri="{A12FA001-AC4F-418D-AE19-62706E023703}">
                      <ahyp:hlinkClr xmlns:ahyp="http://schemas.microsoft.com/office/drawing/2018/hyperlinkcolor" val="tx"/>
                    </a:ext>
                  </a:extLst>
                </a:hlinkClick>
              </a:rPr>
              <a:t>viima.com</a:t>
            </a:r>
            <a:r>
              <a:rPr lang="en-US" dirty="0">
                <a:solidFill>
                  <a:schemeClr val="bg2">
                    <a:lumMod val="25000"/>
                  </a:schemeClr>
                </a:solidFill>
              </a:rPr>
              <a:t>.</a:t>
            </a:r>
          </a:p>
        </p:txBody>
      </p:sp>
      <p:grpSp>
        <p:nvGrpSpPr>
          <p:cNvPr id="3" name="Group 2">
            <a:extLst>
              <a:ext uri="{FF2B5EF4-FFF2-40B4-BE49-F238E27FC236}">
                <a16:creationId xmlns:a16="http://schemas.microsoft.com/office/drawing/2014/main" id="{E16C2FBF-5960-777C-85F1-95DA3177B6E0}"/>
              </a:ext>
            </a:extLst>
          </p:cNvPr>
          <p:cNvGrpSpPr/>
          <p:nvPr/>
        </p:nvGrpSpPr>
        <p:grpSpPr>
          <a:xfrm>
            <a:off x="6456040" y="647184"/>
            <a:ext cx="5563632" cy="5563632"/>
            <a:chOff x="6456040" y="647184"/>
            <a:chExt cx="5563632" cy="5563632"/>
          </a:xfrm>
        </p:grpSpPr>
        <p:sp>
          <p:nvSpPr>
            <p:cNvPr id="32" name="Oval 31">
              <a:extLst>
                <a:ext uri="{FF2B5EF4-FFF2-40B4-BE49-F238E27FC236}">
                  <a16:creationId xmlns:a16="http://schemas.microsoft.com/office/drawing/2014/main" id="{8C7F4786-8F46-1C48-BC9B-19A7FFF318F8}"/>
                </a:ext>
              </a:extLst>
            </p:cNvPr>
            <p:cNvSpPr/>
            <p:nvPr/>
          </p:nvSpPr>
          <p:spPr>
            <a:xfrm>
              <a:off x="6456040" y="647184"/>
              <a:ext cx="5563632" cy="5563632"/>
            </a:xfrm>
            <a:prstGeom prst="ellipse">
              <a:avLst/>
            </a:prstGeom>
            <a:solidFill>
              <a:schemeClr val="accent1">
                <a:alpha val="3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n w="0"/>
                <a:solidFill>
                  <a:schemeClr val="tx1"/>
                </a:solidFill>
                <a:effectLst>
                  <a:outerShdw blurRad="38100" dist="19050" dir="2700000" algn="tl" rotWithShape="0">
                    <a:schemeClr val="dk1">
                      <a:alpha val="40000"/>
                    </a:schemeClr>
                  </a:outerShdw>
                </a:effectLst>
              </a:endParaRPr>
            </a:p>
          </p:txBody>
        </p:sp>
        <p:pic>
          <p:nvPicPr>
            <p:cNvPr id="31" name="Picture 30" descr="A screenshot of a computer&#10;&#10;Description automatically generated">
              <a:extLst>
                <a:ext uri="{FF2B5EF4-FFF2-40B4-BE49-F238E27FC236}">
                  <a16:creationId xmlns:a16="http://schemas.microsoft.com/office/drawing/2014/main" id="{9F198607-48E1-2846-B48F-44172D0379A7}"/>
                </a:ext>
              </a:extLst>
            </p:cNvPr>
            <p:cNvPicPr>
              <a:picLocks noChangeAspect="1"/>
            </p:cNvPicPr>
            <p:nvPr/>
          </p:nvPicPr>
          <p:blipFill>
            <a:blip r:embed="rId5"/>
            <a:stretch>
              <a:fillRect/>
            </a:stretch>
          </p:blipFill>
          <p:spPr>
            <a:xfrm>
              <a:off x="6600056" y="1764764"/>
              <a:ext cx="5289452" cy="3194829"/>
            </a:xfrm>
            <a:prstGeom prst="rect">
              <a:avLst/>
            </a:prstGeom>
          </p:spPr>
        </p:pic>
      </p:grpSp>
      <p:grpSp>
        <p:nvGrpSpPr>
          <p:cNvPr id="13" name="Group 12">
            <a:extLst>
              <a:ext uri="{FF2B5EF4-FFF2-40B4-BE49-F238E27FC236}">
                <a16:creationId xmlns:a16="http://schemas.microsoft.com/office/drawing/2014/main" id="{D5BBF9ED-6E55-CD42-8B82-836C233BC506}"/>
              </a:ext>
            </a:extLst>
          </p:cNvPr>
          <p:cNvGrpSpPr/>
          <p:nvPr/>
        </p:nvGrpSpPr>
        <p:grpSpPr>
          <a:xfrm>
            <a:off x="1085210" y="922955"/>
            <a:ext cx="673676" cy="432048"/>
            <a:chOff x="595085" y="767380"/>
            <a:chExt cx="1016503" cy="651913"/>
          </a:xfrm>
        </p:grpSpPr>
        <p:sp>
          <p:nvSpPr>
            <p:cNvPr id="14" name="Chevron 13">
              <a:extLst>
                <a:ext uri="{FF2B5EF4-FFF2-40B4-BE49-F238E27FC236}">
                  <a16:creationId xmlns:a16="http://schemas.microsoft.com/office/drawing/2014/main" id="{11DCE560-EDE2-294C-A9E8-CA95602E16BD}"/>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5" name="Chevron 14">
              <a:extLst>
                <a:ext uri="{FF2B5EF4-FFF2-40B4-BE49-F238E27FC236}">
                  <a16:creationId xmlns:a16="http://schemas.microsoft.com/office/drawing/2014/main" id="{A1113460-DC0E-7044-AB92-41BF51B7464B}"/>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dirty="0">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33568517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C0EEF0D9-697E-6E4F-AB9D-65BD110E4483}"/>
              </a:ext>
            </a:extLst>
          </p:cNvPr>
          <p:cNvSpPr/>
          <p:nvPr/>
        </p:nvSpPr>
        <p:spPr>
          <a:xfrm>
            <a:off x="0" y="711286"/>
            <a:ext cx="5735960" cy="6146714"/>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sz="2000" dirty="0">
              <a:ea typeface="Noto Sans Adlam" panose="020B0502040504020204" pitchFamily="34" charset="0"/>
              <a:cs typeface="Noto Sans Adlam" panose="020B0502040504020204" pitchFamily="34" charset="0"/>
            </a:endParaRPr>
          </a:p>
        </p:txBody>
      </p:sp>
      <p:sp>
        <p:nvSpPr>
          <p:cNvPr id="10" name="Text Placeholder 3">
            <a:extLst>
              <a:ext uri="{FF2B5EF4-FFF2-40B4-BE49-F238E27FC236}">
                <a16:creationId xmlns:a16="http://schemas.microsoft.com/office/drawing/2014/main" id="{FA8598F3-47FE-244A-B45D-E080E5F699AC}"/>
              </a:ext>
            </a:extLst>
          </p:cNvPr>
          <p:cNvSpPr txBox="1">
            <a:spLocks/>
          </p:cNvSpPr>
          <p:nvPr/>
        </p:nvSpPr>
        <p:spPr>
          <a:xfrm>
            <a:off x="628510" y="2066516"/>
            <a:ext cx="4633293" cy="44195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1200"/>
              </a:spcAft>
              <a:buNone/>
            </a:pPr>
            <a:r>
              <a:rPr lang="en-US" sz="1600" dirty="0">
                <a:solidFill>
                  <a:schemeClr val="bg1"/>
                </a:solidFill>
                <a:ea typeface="Noto Sans" panose="020B0502040504020204" pitchFamily="34" charset="0"/>
                <a:cs typeface="Noto Sans" panose="020B0502040504020204" pitchFamily="34" charset="0"/>
              </a:rPr>
              <a:t>The purpose of this tool is to discover design and innovation opportunities by turning challenges into How Might We (HMW) questions.</a:t>
            </a:r>
          </a:p>
          <a:p>
            <a:pPr marL="0" indent="0">
              <a:lnSpc>
                <a:spcPct val="100000"/>
              </a:lnSpc>
              <a:spcAft>
                <a:spcPts val="1200"/>
              </a:spcAft>
              <a:buNone/>
            </a:pPr>
            <a:r>
              <a:rPr lang="en-US" sz="1600" dirty="0">
                <a:solidFill>
                  <a:schemeClr val="bg1"/>
                </a:solidFill>
                <a:ea typeface="Noto Sans" panose="020B0502040504020204" pitchFamily="34" charset="0"/>
                <a:cs typeface="Noto Sans" panose="020B0502040504020204" pitchFamily="34" charset="0"/>
              </a:rPr>
              <a:t>HMW technique utilizes research results from your target audience research, journey mapping and empathy mapping, interviews, etc. Customers’ feedback can be turned into HMW questions too to troubleshoot problems and increase customer satisfaction.</a:t>
            </a:r>
          </a:p>
          <a:p>
            <a:pPr marL="0" indent="0">
              <a:lnSpc>
                <a:spcPct val="100000"/>
              </a:lnSpc>
              <a:spcAft>
                <a:spcPts val="1200"/>
              </a:spcAft>
              <a:buNone/>
            </a:pPr>
            <a:r>
              <a:rPr lang="en-US" sz="1600" dirty="0">
                <a:solidFill>
                  <a:schemeClr val="bg1"/>
                </a:solidFill>
                <a:ea typeface="Noto Sans" panose="020B0502040504020204" pitchFamily="34" charset="0"/>
                <a:cs typeface="Noto Sans" panose="020B0502040504020204" pitchFamily="34" charset="0"/>
              </a:rPr>
              <a:t>The goal when using HMW technique is to spark creativity and imagination, without any implication of solution. And finally, the desired result is several HMW questions that can start a rich brainstorming session.</a:t>
            </a:r>
            <a:endParaRPr lang="en-US" sz="1800" dirty="0">
              <a:solidFill>
                <a:schemeClr val="bg1"/>
              </a:solidFill>
              <a:ea typeface="Noto Sans" panose="020B0502040504020204" pitchFamily="34" charset="0"/>
              <a:cs typeface="Noto Sans" panose="020B0502040504020204" pitchFamily="34" charset="0"/>
            </a:endParaRPr>
          </a:p>
        </p:txBody>
      </p:sp>
      <p:sp>
        <p:nvSpPr>
          <p:cNvPr id="29" name="Text Placeholder 1">
            <a:extLst>
              <a:ext uri="{FF2B5EF4-FFF2-40B4-BE49-F238E27FC236}">
                <a16:creationId xmlns:a16="http://schemas.microsoft.com/office/drawing/2014/main" id="{515BB3BF-B4FC-904B-BB12-7BFF715B3EAD}"/>
              </a:ext>
            </a:extLst>
          </p:cNvPr>
          <p:cNvSpPr txBox="1">
            <a:spLocks/>
          </p:cNvSpPr>
          <p:nvPr/>
        </p:nvSpPr>
        <p:spPr>
          <a:xfrm>
            <a:off x="610080" y="1052736"/>
            <a:ext cx="4032448"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3500" dirty="0">
                <a:solidFill>
                  <a:schemeClr val="bg1"/>
                </a:solidFill>
                <a:latin typeface="+mn-lt"/>
                <a:ea typeface="Noto Sans Adlam" panose="020B0502040504020204" pitchFamily="34" charset="0"/>
                <a:cs typeface="Noto Sans Adlam" panose="020B0502040504020204" pitchFamily="34" charset="0"/>
              </a:rPr>
              <a:t>About This Guide</a:t>
            </a:r>
            <a:endParaRPr lang="fi-FI" sz="3500" dirty="0">
              <a:solidFill>
                <a:schemeClr val="bg1"/>
              </a:solidFill>
              <a:latin typeface="+mn-lt"/>
              <a:ea typeface="Noto Sans Adlam" panose="020B0502040504020204" pitchFamily="34" charset="0"/>
              <a:cs typeface="Noto Sans Adlam" panose="020B0502040504020204" pitchFamily="34" charset="0"/>
            </a:endParaRPr>
          </a:p>
        </p:txBody>
      </p:sp>
      <p:sp>
        <p:nvSpPr>
          <p:cNvPr id="9" name="Text Placeholder 3">
            <a:extLst>
              <a:ext uri="{FF2B5EF4-FFF2-40B4-BE49-F238E27FC236}">
                <a16:creationId xmlns:a16="http://schemas.microsoft.com/office/drawing/2014/main" id="{4D79FEC4-487A-BF41-8FD3-3BFE96EEE5F6}"/>
              </a:ext>
            </a:extLst>
          </p:cNvPr>
          <p:cNvSpPr txBox="1">
            <a:spLocks/>
          </p:cNvSpPr>
          <p:nvPr/>
        </p:nvSpPr>
        <p:spPr>
          <a:xfrm>
            <a:off x="6602031" y="1628800"/>
            <a:ext cx="4822562" cy="43116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endParaRPr lang="en-US" sz="2400" b="1" dirty="0">
              <a:solidFill>
                <a:schemeClr val="tx1">
                  <a:lumMod val="75000"/>
                  <a:lumOff val="25000"/>
                </a:schemeClr>
              </a:solidFill>
              <a:ea typeface="Noto Sans" panose="020B0502040504020204" pitchFamily="34" charset="0"/>
              <a:cs typeface="Noto Sans" panose="020B0502040504020204" pitchFamily="34" charset="0"/>
            </a:endParaRPr>
          </a:p>
          <a:p>
            <a:pPr marL="0" indent="0" algn="just">
              <a:buNone/>
            </a:pPr>
            <a:r>
              <a:rPr lang="en-US" sz="2400" b="1" dirty="0">
                <a:solidFill>
                  <a:schemeClr val="tx2">
                    <a:lumMod val="75000"/>
                  </a:schemeClr>
                </a:solidFill>
                <a:ea typeface="Noto Sans" panose="020B0502040504020204" pitchFamily="34" charset="0"/>
                <a:cs typeface="Noto Sans" panose="020B0502040504020204" pitchFamily="34" charset="0"/>
              </a:rPr>
              <a:t>How to Use It</a:t>
            </a:r>
            <a:endParaRPr lang="en-US" sz="1600" b="1" dirty="0">
              <a:solidFill>
                <a:schemeClr val="tx2">
                  <a:lumMod val="75000"/>
                </a:schemeClr>
              </a:solidFill>
              <a:ea typeface="Noto Sans" panose="020B0502040504020204" pitchFamily="34" charset="0"/>
              <a:cs typeface="Noto Sans" panose="020B0502040504020204" pitchFamily="34" charset="0"/>
            </a:endParaRPr>
          </a:p>
          <a:p>
            <a:pPr marL="0" indent="0">
              <a:lnSpc>
                <a:spcPct val="100000"/>
              </a:lnSpc>
              <a:spcAft>
                <a:spcPts val="600"/>
              </a:spcAft>
              <a:buNone/>
            </a:pPr>
            <a:r>
              <a:rPr lang="en-US" sz="1800" dirty="0">
                <a:solidFill>
                  <a:schemeClr val="tx2">
                    <a:lumMod val="50000"/>
                  </a:schemeClr>
                </a:solidFill>
                <a:ea typeface="Noto Sans" panose="020B0502040504020204" pitchFamily="34" charset="0"/>
                <a:cs typeface="Noto Sans" panose="020B0502040504020204" pitchFamily="34" charset="0"/>
              </a:rPr>
              <a:t>You can use the content in any way you want, as long as you credit all materials and concepts to </a:t>
            </a:r>
            <a:r>
              <a:rPr lang="en-US" sz="1800" dirty="0" err="1">
                <a:solidFill>
                  <a:schemeClr val="tx2">
                    <a:lumMod val="50000"/>
                  </a:schemeClr>
                </a:solidFill>
                <a:ea typeface="Noto Sans" panose="020B0502040504020204" pitchFamily="34" charset="0"/>
                <a:cs typeface="Noto Sans" panose="020B0502040504020204" pitchFamily="34" charset="0"/>
              </a:rPr>
              <a:t>Viima</a:t>
            </a:r>
            <a:r>
              <a:rPr lang="en-US" sz="1800" dirty="0">
                <a:solidFill>
                  <a:schemeClr val="tx2">
                    <a:lumMod val="50000"/>
                  </a:schemeClr>
                </a:solidFill>
                <a:ea typeface="Noto Sans" panose="020B0502040504020204" pitchFamily="34" charset="0"/>
                <a:cs typeface="Noto Sans" panose="020B0502040504020204" pitchFamily="34" charset="0"/>
              </a:rPr>
              <a:t> and other cited sources. So, feel free to </a:t>
            </a:r>
            <a:r>
              <a:rPr lang="en-US" sz="1800" b="1" dirty="0">
                <a:solidFill>
                  <a:schemeClr val="tx2">
                    <a:lumMod val="50000"/>
                  </a:schemeClr>
                </a:solidFill>
                <a:ea typeface="Noto Sans" panose="020B0502040504020204" pitchFamily="34" charset="0"/>
                <a:cs typeface="Noto Sans" panose="020B0502040504020204" pitchFamily="34" charset="0"/>
              </a:rPr>
              <a:t>share this Toolkit with your co-workers, </a:t>
            </a:r>
            <a:r>
              <a:rPr lang="en-US" sz="1800" dirty="0">
                <a:solidFill>
                  <a:schemeClr val="tx2">
                    <a:lumMod val="50000"/>
                  </a:schemeClr>
                </a:solidFill>
                <a:ea typeface="Noto Sans" panose="020B0502040504020204" pitchFamily="34" charset="0"/>
                <a:cs typeface="Noto Sans" panose="020B0502040504020204" pitchFamily="34" charset="0"/>
              </a:rPr>
              <a:t>or anyone else you’d like to engage in the process.</a:t>
            </a:r>
          </a:p>
          <a:p>
            <a:pPr marL="0" indent="0">
              <a:lnSpc>
                <a:spcPct val="100000"/>
              </a:lnSpc>
              <a:spcAft>
                <a:spcPts val="600"/>
              </a:spcAft>
              <a:buNone/>
            </a:pPr>
            <a:r>
              <a:rPr lang="en-US" sz="1800" b="1" dirty="0">
                <a:solidFill>
                  <a:schemeClr val="tx2">
                    <a:lumMod val="50000"/>
                  </a:schemeClr>
                </a:solidFill>
                <a:ea typeface="Noto Sans" panose="020B0502040504020204" pitchFamily="34" charset="0"/>
                <a:cs typeface="Noto Sans" panose="020B0502040504020204" pitchFamily="34" charset="0"/>
              </a:rPr>
              <a:t>PLEASE NOTE: This guide is a starting point. </a:t>
            </a:r>
            <a:r>
              <a:rPr lang="en-US" sz="1800" dirty="0">
                <a:solidFill>
                  <a:schemeClr val="tx2">
                    <a:lumMod val="50000"/>
                  </a:schemeClr>
                </a:solidFill>
                <a:ea typeface="Noto Sans" panose="020B0502040504020204" pitchFamily="34" charset="0"/>
                <a:cs typeface="Noto Sans" panose="020B0502040504020204" pitchFamily="34" charset="0"/>
              </a:rPr>
              <a:t>Getting results will always take time and effort, so trust the process, be patient, put in the work, and the results will come.</a:t>
            </a:r>
            <a:endParaRPr lang="en-US" sz="1800" b="1" dirty="0">
              <a:solidFill>
                <a:schemeClr val="tx2">
                  <a:lumMod val="50000"/>
                </a:schemeClr>
              </a:solidFill>
              <a:ea typeface="Noto Sans" panose="020B0502040504020204" pitchFamily="34" charset="0"/>
              <a:cs typeface="Noto Sans" panose="020B0502040504020204" pitchFamily="34" charset="0"/>
            </a:endParaRPr>
          </a:p>
          <a:p>
            <a:pPr marL="0" indent="0" algn="just">
              <a:buNone/>
            </a:pPr>
            <a:endParaRPr lang="en-US" sz="1600" b="1" dirty="0">
              <a:solidFill>
                <a:schemeClr val="tx1">
                  <a:lumMod val="75000"/>
                  <a:lumOff val="25000"/>
                </a:schemeClr>
              </a:solidFill>
              <a:ea typeface="Noto Sans" panose="020B0502040504020204" pitchFamily="34" charset="0"/>
              <a:cs typeface="Noto Sans" panose="020B0502040504020204" pitchFamily="34" charset="0"/>
            </a:endParaRPr>
          </a:p>
        </p:txBody>
      </p:sp>
      <p:pic>
        <p:nvPicPr>
          <p:cNvPr id="12" name="Picture 11" descr="Logo, company name&#10;&#10;Description automatically generated">
            <a:extLst>
              <a:ext uri="{FF2B5EF4-FFF2-40B4-BE49-F238E27FC236}">
                <a16:creationId xmlns:a16="http://schemas.microsoft.com/office/drawing/2014/main" id="{0DDC640F-4895-0244-8CB2-BDC67CCE0B6E}"/>
              </a:ext>
            </a:extLst>
          </p:cNvPr>
          <p:cNvPicPr>
            <a:picLocks noChangeAspect="1"/>
          </p:cNvPicPr>
          <p:nvPr/>
        </p:nvPicPr>
        <p:blipFill>
          <a:blip r:embed="rId3"/>
          <a:stretch>
            <a:fillRect/>
          </a:stretch>
        </p:blipFill>
        <p:spPr>
          <a:xfrm>
            <a:off x="10920536" y="6228551"/>
            <a:ext cx="1024565" cy="394799"/>
          </a:xfrm>
          <a:prstGeom prst="rect">
            <a:avLst/>
          </a:prstGeom>
        </p:spPr>
      </p:pic>
    </p:spTree>
    <p:extLst>
      <p:ext uri="{BB962C8B-B14F-4D97-AF65-F5344CB8AC3E}">
        <p14:creationId xmlns:p14="http://schemas.microsoft.com/office/powerpoint/2010/main" val="3034418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FA8598F3-47FE-244A-B45D-E080E5F699AC}"/>
              </a:ext>
            </a:extLst>
          </p:cNvPr>
          <p:cNvSpPr txBox="1">
            <a:spLocks/>
          </p:cNvSpPr>
          <p:nvPr/>
        </p:nvSpPr>
        <p:spPr>
          <a:xfrm>
            <a:off x="5639171" y="2153951"/>
            <a:ext cx="5569397" cy="40526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b="0" i="0" dirty="0">
                <a:solidFill>
                  <a:schemeClr val="tx2">
                    <a:lumMod val="50000"/>
                  </a:schemeClr>
                </a:solidFill>
                <a:effectLst/>
                <a:latin typeface="Noto Sans" panose="020B0502040504020204" pitchFamily="34" charset="0"/>
              </a:rPr>
              <a:t>HMW questions is a technique used to </a:t>
            </a:r>
            <a:r>
              <a:rPr lang="en-GB" sz="1800" b="1" i="0" dirty="0">
                <a:solidFill>
                  <a:schemeClr val="tx2">
                    <a:lumMod val="50000"/>
                  </a:schemeClr>
                </a:solidFill>
                <a:effectLst/>
                <a:latin typeface="Noto Sans" panose="020B0502040504020204" pitchFamily="34" charset="0"/>
              </a:rPr>
              <a:t>define solvable problems </a:t>
            </a:r>
            <a:r>
              <a:rPr lang="en-GB" sz="1800" b="0" i="0" dirty="0">
                <a:solidFill>
                  <a:schemeClr val="tx2">
                    <a:lumMod val="50000"/>
                  </a:schemeClr>
                </a:solidFill>
                <a:effectLst/>
                <a:latin typeface="Noto Sans" panose="020B0502040504020204" pitchFamily="34" charset="0"/>
              </a:rPr>
              <a:t>in desig</a:t>
            </a:r>
            <a:r>
              <a:rPr lang="en-GB" sz="1800" dirty="0">
                <a:solidFill>
                  <a:schemeClr val="tx2">
                    <a:lumMod val="50000"/>
                  </a:schemeClr>
                </a:solidFill>
                <a:latin typeface="Noto Sans" panose="020B0502040504020204" pitchFamily="34" charset="0"/>
              </a:rPr>
              <a:t>n thinking or innovation cycles</a:t>
            </a:r>
            <a:r>
              <a:rPr lang="en-GB" sz="1800" b="0" i="0" dirty="0">
                <a:solidFill>
                  <a:schemeClr val="tx2">
                    <a:lumMod val="50000"/>
                  </a:schemeClr>
                </a:solidFill>
                <a:effectLst/>
                <a:latin typeface="Noto Sans" panose="020B0502040504020204" pitchFamily="34" charset="0"/>
              </a:rPr>
              <a:t>.</a:t>
            </a:r>
          </a:p>
          <a:p>
            <a:pPr marL="0" indent="0">
              <a:buNone/>
            </a:pPr>
            <a:r>
              <a:rPr lang="en-GB" sz="1800" dirty="0">
                <a:solidFill>
                  <a:schemeClr val="tx2">
                    <a:lumMod val="50000"/>
                  </a:schemeClr>
                </a:solidFill>
                <a:latin typeface="Noto Sans" panose="020B0502040504020204" pitchFamily="34" charset="0"/>
              </a:rPr>
              <a:t>It turns declarative statements and uncertainties into questions that do not imply judgment or constrains, and do not hint at a solution. Instead, HMW questions provoke creative thinking and invite as many suggestions as possible.</a:t>
            </a:r>
          </a:p>
          <a:p>
            <a:pPr marL="0" indent="0">
              <a:buNone/>
            </a:pPr>
            <a:r>
              <a:rPr lang="en-GB" sz="1800" b="0" i="0" dirty="0">
                <a:solidFill>
                  <a:schemeClr val="tx2">
                    <a:lumMod val="50000"/>
                  </a:schemeClr>
                </a:solidFill>
                <a:effectLst/>
                <a:latin typeface="Noto Sans" panose="020B0502040504020204" pitchFamily="34" charset="0"/>
              </a:rPr>
              <a:t>HMW helps you define problems based on initial research or direct customer feedback. So, before you kick off a workshop or brainstorming sessions, make sure to have a solid knowledge base </a:t>
            </a:r>
            <a:r>
              <a:rPr lang="en-GB" sz="1800" b="1" i="0" dirty="0">
                <a:solidFill>
                  <a:schemeClr val="tx2">
                    <a:lumMod val="50000"/>
                  </a:schemeClr>
                </a:solidFill>
                <a:effectLst/>
                <a:latin typeface="Noto Sans" panose="020B0502040504020204" pitchFamily="34" charset="0"/>
              </a:rPr>
              <a:t>on challenges, issues or problems </a:t>
            </a:r>
            <a:r>
              <a:rPr lang="en-GB" sz="1800" i="0" dirty="0">
                <a:solidFill>
                  <a:schemeClr val="tx2">
                    <a:lumMod val="50000"/>
                  </a:schemeClr>
                </a:solidFill>
                <a:effectLst/>
                <a:latin typeface="Noto Sans" panose="020B0502040504020204" pitchFamily="34" charset="0"/>
              </a:rPr>
              <a:t>your organizations is facing. </a:t>
            </a:r>
            <a:endParaRPr lang="en-GB" sz="1800" b="0" i="0" dirty="0">
              <a:solidFill>
                <a:schemeClr val="tx2">
                  <a:lumMod val="50000"/>
                </a:schemeClr>
              </a:solidFill>
              <a:effectLst/>
              <a:latin typeface="Noto Sans" panose="020B0502040504020204" pitchFamily="34" charset="0"/>
            </a:endParaRPr>
          </a:p>
          <a:p>
            <a:pPr marL="0" indent="0">
              <a:buNone/>
            </a:pPr>
            <a:endParaRPr lang="en-US" sz="1800" dirty="0">
              <a:solidFill>
                <a:schemeClr val="tx2">
                  <a:lumMod val="50000"/>
                </a:schemeClr>
              </a:solidFill>
              <a:ea typeface="Noto Sans" panose="020B0502040504020204" pitchFamily="34" charset="0"/>
              <a:cs typeface="Noto Sans" panose="020B0502040504020204" pitchFamily="34" charset="0"/>
            </a:endParaRPr>
          </a:p>
        </p:txBody>
      </p:sp>
      <p:sp>
        <p:nvSpPr>
          <p:cNvPr id="9" name="Text Placeholder 1">
            <a:extLst>
              <a:ext uri="{FF2B5EF4-FFF2-40B4-BE49-F238E27FC236}">
                <a16:creationId xmlns:a16="http://schemas.microsoft.com/office/drawing/2014/main" id="{4503ABEE-AE76-C34E-B0F6-EF4B97A4C13D}"/>
              </a:ext>
            </a:extLst>
          </p:cNvPr>
          <p:cNvSpPr txBox="1">
            <a:spLocks/>
          </p:cNvSpPr>
          <p:nvPr/>
        </p:nvSpPr>
        <p:spPr>
          <a:xfrm>
            <a:off x="5618384" y="1053486"/>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3500" dirty="0">
                <a:solidFill>
                  <a:schemeClr val="tx2">
                    <a:lumMod val="75000"/>
                  </a:schemeClr>
                </a:solidFill>
                <a:latin typeface="+mn-lt"/>
                <a:ea typeface="Noto Sans Adlam" panose="020B0502040504020204" pitchFamily="34" charset="0"/>
                <a:cs typeface="Noto Sans Adlam" panose="020B0502040504020204" pitchFamily="34" charset="0"/>
              </a:rPr>
              <a:t>How Might We</a:t>
            </a:r>
            <a:endParaRPr lang="fi-FI" sz="3500" dirty="0">
              <a:solidFill>
                <a:schemeClr val="tx2">
                  <a:lumMod val="75000"/>
                </a:schemeClr>
              </a:solidFill>
              <a:latin typeface="+mn-lt"/>
              <a:ea typeface="Noto Sans Adlam" panose="020B0502040504020204" pitchFamily="34" charset="0"/>
              <a:cs typeface="Noto Sans Adlam" panose="020B0502040504020204" pitchFamily="34" charset="0"/>
            </a:endParaRPr>
          </a:p>
        </p:txBody>
      </p:sp>
      <p:pic>
        <p:nvPicPr>
          <p:cNvPr id="24" name="Picture 23" descr="Logo, company name&#10;&#10;Description automatically generated">
            <a:extLst>
              <a:ext uri="{FF2B5EF4-FFF2-40B4-BE49-F238E27FC236}">
                <a16:creationId xmlns:a16="http://schemas.microsoft.com/office/drawing/2014/main" id="{3431C4FE-C9DF-EC4C-BC60-C20F38D4E8FA}"/>
              </a:ext>
            </a:extLst>
          </p:cNvPr>
          <p:cNvPicPr>
            <a:picLocks noChangeAspect="1"/>
          </p:cNvPicPr>
          <p:nvPr/>
        </p:nvPicPr>
        <p:blipFill>
          <a:blip r:embed="rId3"/>
          <a:stretch>
            <a:fillRect/>
          </a:stretch>
        </p:blipFill>
        <p:spPr>
          <a:xfrm>
            <a:off x="10920536" y="6237312"/>
            <a:ext cx="1024565" cy="394799"/>
          </a:xfrm>
          <a:prstGeom prst="rect">
            <a:avLst/>
          </a:prstGeom>
        </p:spPr>
      </p:pic>
      <p:grpSp>
        <p:nvGrpSpPr>
          <p:cNvPr id="3" name="Group 2">
            <a:extLst>
              <a:ext uri="{FF2B5EF4-FFF2-40B4-BE49-F238E27FC236}">
                <a16:creationId xmlns:a16="http://schemas.microsoft.com/office/drawing/2014/main" id="{FBBFB935-5471-BF0C-332D-98CE6AD3AF99}"/>
              </a:ext>
            </a:extLst>
          </p:cNvPr>
          <p:cNvGrpSpPr/>
          <p:nvPr/>
        </p:nvGrpSpPr>
        <p:grpSpPr>
          <a:xfrm>
            <a:off x="-7537" y="-27384"/>
            <a:ext cx="4879401" cy="6480720"/>
            <a:chOff x="641026" y="328936"/>
            <a:chExt cx="4879401" cy="6480720"/>
          </a:xfrm>
        </p:grpSpPr>
        <p:sp>
          <p:nvSpPr>
            <p:cNvPr id="6" name="Rectangle 5">
              <a:extLst>
                <a:ext uri="{FF2B5EF4-FFF2-40B4-BE49-F238E27FC236}">
                  <a16:creationId xmlns:a16="http://schemas.microsoft.com/office/drawing/2014/main" id="{4646613F-B2EC-8739-6F03-E8D879B1FFF6}"/>
                </a:ext>
              </a:extLst>
            </p:cNvPr>
            <p:cNvSpPr/>
            <p:nvPr/>
          </p:nvSpPr>
          <p:spPr>
            <a:xfrm>
              <a:off x="641026" y="673312"/>
              <a:ext cx="4879401" cy="61363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pic>
          <p:nvPicPr>
            <p:cNvPr id="7" name="Picture 6">
              <a:extLst>
                <a:ext uri="{FF2B5EF4-FFF2-40B4-BE49-F238E27FC236}">
                  <a16:creationId xmlns:a16="http://schemas.microsoft.com/office/drawing/2014/main" id="{EDD21DF6-C2BB-F8B5-B9D6-7A680330598B}"/>
                </a:ext>
              </a:extLst>
            </p:cNvPr>
            <p:cNvPicPr>
              <a:picLocks noChangeAspect="1"/>
            </p:cNvPicPr>
            <p:nvPr/>
          </p:nvPicPr>
          <p:blipFill>
            <a:blip r:embed="rId4"/>
            <a:srcRect t="5261" b="5261"/>
            <a:stretch/>
          </p:blipFill>
          <p:spPr>
            <a:xfrm>
              <a:off x="641027" y="328936"/>
              <a:ext cx="4572000" cy="6136344"/>
            </a:xfrm>
            <a:prstGeom prst="rect">
              <a:avLst/>
            </a:prstGeom>
            <a:ln>
              <a:noFill/>
            </a:ln>
          </p:spPr>
        </p:pic>
      </p:grpSp>
    </p:spTree>
    <p:extLst>
      <p:ext uri="{BB962C8B-B14F-4D97-AF65-F5344CB8AC3E}">
        <p14:creationId xmlns:p14="http://schemas.microsoft.com/office/powerpoint/2010/main" val="3968025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E5299B1-32D1-A9DD-15E9-34A589156DC8}"/>
              </a:ext>
            </a:extLst>
          </p:cNvPr>
          <p:cNvSpPr/>
          <p:nvPr/>
        </p:nvSpPr>
        <p:spPr>
          <a:xfrm>
            <a:off x="0" y="0"/>
            <a:ext cx="12192000"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6" name="Oval 5">
            <a:extLst>
              <a:ext uri="{FF2B5EF4-FFF2-40B4-BE49-F238E27FC236}">
                <a16:creationId xmlns:a16="http://schemas.microsoft.com/office/drawing/2014/main" id="{BC6DCA41-986B-9943-851A-D675EE099523}"/>
              </a:ext>
            </a:extLst>
          </p:cNvPr>
          <p:cNvSpPr/>
          <p:nvPr/>
        </p:nvSpPr>
        <p:spPr>
          <a:xfrm>
            <a:off x="3359696" y="620688"/>
            <a:ext cx="5852155" cy="5852155"/>
          </a:xfrm>
          <a:prstGeom prst="ellipse">
            <a:avLst/>
          </a:prstGeom>
          <a:solidFill>
            <a:schemeClr val="accent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n w="0"/>
              <a:solidFill>
                <a:schemeClr val="tx1"/>
              </a:solidFill>
              <a:effectLst>
                <a:outerShdw blurRad="38100" dist="19050" dir="2700000" algn="tl" rotWithShape="0">
                  <a:schemeClr val="dk1">
                    <a:alpha val="40000"/>
                  </a:schemeClr>
                </a:outerShdw>
              </a:effectLst>
            </a:endParaRPr>
          </a:p>
        </p:txBody>
      </p:sp>
      <p:sp>
        <p:nvSpPr>
          <p:cNvPr id="7" name="Text Placeholder 1">
            <a:extLst>
              <a:ext uri="{FF2B5EF4-FFF2-40B4-BE49-F238E27FC236}">
                <a16:creationId xmlns:a16="http://schemas.microsoft.com/office/drawing/2014/main" id="{1624B508-DC02-CF47-84C3-120995F2E751}"/>
              </a:ext>
            </a:extLst>
          </p:cNvPr>
          <p:cNvSpPr txBox="1">
            <a:spLocks/>
          </p:cNvSpPr>
          <p:nvPr/>
        </p:nvSpPr>
        <p:spPr>
          <a:xfrm>
            <a:off x="3359696" y="2599368"/>
            <a:ext cx="5852156" cy="1861799"/>
          </a:xfrm>
          <a:prstGeom prst="rect">
            <a:avLst/>
          </a:prstGeom>
        </p:spPr>
        <p:txBody>
          <a:bodyPr vert="horz" lIns="91440" tIns="45720" rIns="91440" bIns="45720" rtlCol="0" anchor="ctr"/>
          <a:lstStyle>
            <a:defPPr>
              <a:defRPr lang="en-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dirty="0">
                <a:solidFill>
                  <a:schemeClr val="bg1"/>
                </a:solidFill>
                <a:ea typeface="Noto Sans Adlam" panose="020B0502040504020204" pitchFamily="34" charset="0"/>
                <a:cs typeface="Noto Sans Adlam" panose="020B0502040504020204" pitchFamily="34" charset="0"/>
              </a:rPr>
              <a:t>Before the HMW Session</a:t>
            </a:r>
          </a:p>
        </p:txBody>
      </p:sp>
    </p:spTree>
    <p:extLst>
      <p:ext uri="{BB962C8B-B14F-4D97-AF65-F5344CB8AC3E}">
        <p14:creationId xmlns:p14="http://schemas.microsoft.com/office/powerpoint/2010/main" val="21744207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FA8598F3-47FE-244A-B45D-E080E5F699AC}"/>
              </a:ext>
            </a:extLst>
          </p:cNvPr>
          <p:cNvSpPr txBox="1">
            <a:spLocks/>
          </p:cNvSpPr>
          <p:nvPr/>
        </p:nvSpPr>
        <p:spPr>
          <a:xfrm>
            <a:off x="791865" y="1970716"/>
            <a:ext cx="5793416" cy="42613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solidFill>
                  <a:schemeClr val="tx2">
                    <a:lumMod val="50000"/>
                  </a:schemeClr>
                </a:solidFill>
              </a:rPr>
              <a:t>Don’t ask questions that are too narrow </a:t>
            </a:r>
            <a:r>
              <a:rPr lang="en-US" sz="2000" dirty="0">
                <a:solidFill>
                  <a:schemeClr val="tx2">
                    <a:lumMod val="50000"/>
                  </a:schemeClr>
                </a:solidFill>
              </a:rPr>
              <a:t>and hint at one possible solution.</a:t>
            </a:r>
            <a:endParaRPr lang="en-FI" sz="2000" dirty="0">
              <a:solidFill>
                <a:schemeClr val="tx2">
                  <a:lumMod val="50000"/>
                </a:schemeClr>
              </a:solidFill>
            </a:endParaRPr>
          </a:p>
          <a:p>
            <a:r>
              <a:rPr lang="fi-FI" sz="1600" i="1" dirty="0">
                <a:solidFill>
                  <a:schemeClr val="tx2">
                    <a:lumMod val="50000"/>
                  </a:schemeClr>
                </a:solidFill>
              </a:rPr>
              <a:t>I.e. How </a:t>
            </a:r>
            <a:r>
              <a:rPr lang="fi-FI" sz="1600" i="1" dirty="0" err="1">
                <a:solidFill>
                  <a:schemeClr val="tx2">
                    <a:lumMod val="50000"/>
                  </a:schemeClr>
                </a:solidFill>
              </a:rPr>
              <a:t>Might</a:t>
            </a:r>
            <a:r>
              <a:rPr lang="fi-FI" sz="1600" i="1" dirty="0">
                <a:solidFill>
                  <a:schemeClr val="tx2">
                    <a:lumMod val="50000"/>
                  </a:schemeClr>
                </a:solidFill>
              </a:rPr>
              <a:t> </a:t>
            </a:r>
            <a:r>
              <a:rPr lang="en-US" sz="1600" i="1" dirty="0">
                <a:solidFill>
                  <a:schemeClr val="tx2">
                    <a:lumMod val="50000"/>
                  </a:schemeClr>
                </a:solidFill>
              </a:rPr>
              <a:t>We make a better website by making homepage’s visuals higher quality?</a:t>
            </a:r>
          </a:p>
          <a:p>
            <a:pPr marL="0" lvl="0" indent="0">
              <a:buNone/>
            </a:pPr>
            <a:endParaRPr lang="en-FI" sz="1800" dirty="0">
              <a:solidFill>
                <a:schemeClr val="tx2">
                  <a:lumMod val="50000"/>
                </a:schemeClr>
              </a:solidFill>
            </a:endParaRPr>
          </a:p>
          <a:p>
            <a:pPr marL="0" indent="0">
              <a:buNone/>
            </a:pPr>
            <a:r>
              <a:rPr lang="en-US" sz="2000" b="1" dirty="0">
                <a:solidFill>
                  <a:schemeClr val="tx2">
                    <a:lumMod val="50000"/>
                  </a:schemeClr>
                </a:solidFill>
              </a:rPr>
              <a:t>Don’t ask questions that are too broad </a:t>
            </a:r>
            <a:r>
              <a:rPr lang="en-US" sz="2000" dirty="0">
                <a:solidFill>
                  <a:schemeClr val="tx2">
                    <a:lumMod val="50000"/>
                  </a:schemeClr>
                </a:solidFill>
              </a:rPr>
              <a:t>and do not focus on a particular challenge. </a:t>
            </a:r>
          </a:p>
          <a:p>
            <a:r>
              <a:rPr lang="en-US" sz="1600" i="1" dirty="0">
                <a:solidFill>
                  <a:schemeClr val="tx2">
                    <a:lumMod val="50000"/>
                  </a:schemeClr>
                </a:solidFill>
              </a:rPr>
              <a:t>I.e. How Might We make a better website?</a:t>
            </a:r>
          </a:p>
          <a:p>
            <a:pPr marL="0" indent="0">
              <a:buNone/>
            </a:pPr>
            <a:endParaRPr lang="en-US" sz="1800" i="1" dirty="0">
              <a:solidFill>
                <a:schemeClr val="tx2">
                  <a:lumMod val="50000"/>
                </a:schemeClr>
              </a:solidFill>
            </a:endParaRPr>
          </a:p>
          <a:p>
            <a:pPr marL="0" indent="0">
              <a:buNone/>
            </a:pPr>
            <a:r>
              <a:rPr lang="en-US" sz="2000" b="1" dirty="0">
                <a:solidFill>
                  <a:schemeClr val="tx2">
                    <a:lumMod val="50000"/>
                  </a:schemeClr>
                </a:solidFill>
              </a:rPr>
              <a:t>Don’t bulk up few questions into one </a:t>
            </a:r>
            <a:r>
              <a:rPr lang="en-US" sz="2000" dirty="0">
                <a:solidFill>
                  <a:schemeClr val="tx2">
                    <a:lumMod val="50000"/>
                  </a:schemeClr>
                </a:solidFill>
              </a:rPr>
              <a:t>and make it difficult to point point a solution.</a:t>
            </a:r>
          </a:p>
          <a:p>
            <a:r>
              <a:rPr lang="en-US" sz="1600" i="1" dirty="0">
                <a:solidFill>
                  <a:schemeClr val="tx2">
                    <a:lumMod val="50000"/>
                  </a:schemeClr>
                </a:solidFill>
              </a:rPr>
              <a:t>I.e. How Might We make a better, faster and more beautiful website?</a:t>
            </a:r>
            <a:endParaRPr lang="en-FI" sz="1600" i="1" dirty="0">
              <a:solidFill>
                <a:schemeClr val="tx2">
                  <a:lumMod val="50000"/>
                </a:schemeClr>
              </a:solidFill>
            </a:endParaRPr>
          </a:p>
          <a:p>
            <a:pPr marL="0" indent="0">
              <a:buNone/>
            </a:pPr>
            <a:endParaRPr lang="en-FI" sz="1800" i="1" dirty="0">
              <a:solidFill>
                <a:schemeClr val="tx2">
                  <a:lumMod val="50000"/>
                </a:schemeClr>
              </a:solidFill>
            </a:endParaRPr>
          </a:p>
        </p:txBody>
      </p:sp>
      <p:sp>
        <p:nvSpPr>
          <p:cNvPr id="9" name="Text Placeholder 1">
            <a:extLst>
              <a:ext uri="{FF2B5EF4-FFF2-40B4-BE49-F238E27FC236}">
                <a16:creationId xmlns:a16="http://schemas.microsoft.com/office/drawing/2014/main" id="{4503ABEE-AE76-C34E-B0F6-EF4B97A4C13D}"/>
              </a:ext>
            </a:extLst>
          </p:cNvPr>
          <p:cNvSpPr txBox="1">
            <a:spLocks/>
          </p:cNvSpPr>
          <p:nvPr/>
        </p:nvSpPr>
        <p:spPr>
          <a:xfrm>
            <a:off x="791865" y="908720"/>
            <a:ext cx="6729520"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3500" dirty="0">
                <a:solidFill>
                  <a:schemeClr val="tx2">
                    <a:lumMod val="75000"/>
                  </a:schemeClr>
                </a:solidFill>
                <a:latin typeface="+mn-lt"/>
                <a:ea typeface="Noto Sans Adlam" panose="020B0502040504020204" pitchFamily="34" charset="0"/>
                <a:cs typeface="Noto Sans Adlam" panose="020B0502040504020204" pitchFamily="34" charset="0"/>
              </a:rPr>
              <a:t>Avoid Common Mistakes</a:t>
            </a:r>
            <a:endParaRPr lang="fi-FI" sz="3500" dirty="0">
              <a:solidFill>
                <a:schemeClr val="tx2">
                  <a:lumMod val="75000"/>
                </a:schemeClr>
              </a:solidFill>
              <a:latin typeface="+mn-lt"/>
              <a:ea typeface="Noto Sans Adlam" panose="020B0502040504020204" pitchFamily="34" charset="0"/>
              <a:cs typeface="Noto Sans Adlam" panose="020B0502040504020204" pitchFamily="34" charset="0"/>
            </a:endParaRPr>
          </a:p>
        </p:txBody>
      </p:sp>
      <p:grpSp>
        <p:nvGrpSpPr>
          <p:cNvPr id="2" name="Group 1">
            <a:extLst>
              <a:ext uri="{FF2B5EF4-FFF2-40B4-BE49-F238E27FC236}">
                <a16:creationId xmlns:a16="http://schemas.microsoft.com/office/drawing/2014/main" id="{A05AF2C4-AC9F-2156-1B3B-DD601263EE16}"/>
              </a:ext>
            </a:extLst>
          </p:cNvPr>
          <p:cNvGrpSpPr/>
          <p:nvPr/>
        </p:nvGrpSpPr>
        <p:grpSpPr>
          <a:xfrm>
            <a:off x="7464152" y="-27051"/>
            <a:ext cx="4741066" cy="6192355"/>
            <a:chOff x="7420472" y="-20464"/>
            <a:chExt cx="4795930" cy="6352035"/>
          </a:xfrm>
        </p:grpSpPr>
        <p:sp>
          <p:nvSpPr>
            <p:cNvPr id="23" name="Rectangle 22">
              <a:extLst>
                <a:ext uri="{FF2B5EF4-FFF2-40B4-BE49-F238E27FC236}">
                  <a16:creationId xmlns:a16="http://schemas.microsoft.com/office/drawing/2014/main" id="{9E7DA9DC-226A-0245-AD70-0AE1664BF602}"/>
                </a:ext>
              </a:extLst>
            </p:cNvPr>
            <p:cNvSpPr/>
            <p:nvPr/>
          </p:nvSpPr>
          <p:spPr>
            <a:xfrm>
              <a:off x="7420472" y="195227"/>
              <a:ext cx="4795930" cy="61363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pic>
          <p:nvPicPr>
            <p:cNvPr id="4" name="Picture 3">
              <a:extLst>
                <a:ext uri="{FF2B5EF4-FFF2-40B4-BE49-F238E27FC236}">
                  <a16:creationId xmlns:a16="http://schemas.microsoft.com/office/drawing/2014/main" id="{A200B90C-474C-3840-90A6-4D0401A69EEA}"/>
                </a:ext>
              </a:extLst>
            </p:cNvPr>
            <p:cNvPicPr>
              <a:picLocks noChangeAspect="1"/>
            </p:cNvPicPr>
            <p:nvPr/>
          </p:nvPicPr>
          <p:blipFill>
            <a:blip r:embed="rId3"/>
            <a:srcRect l="28959" r="28959"/>
            <a:stretch/>
          </p:blipFill>
          <p:spPr>
            <a:xfrm flipH="1">
              <a:off x="7627064" y="-20464"/>
              <a:ext cx="4589337" cy="6136344"/>
            </a:xfrm>
            <a:prstGeom prst="rect">
              <a:avLst/>
            </a:prstGeom>
          </p:spPr>
        </p:pic>
      </p:grpSp>
      <p:pic>
        <p:nvPicPr>
          <p:cNvPr id="15" name="Picture 14" descr="Logo, company name&#10;&#10;Description automatically generated">
            <a:extLst>
              <a:ext uri="{FF2B5EF4-FFF2-40B4-BE49-F238E27FC236}">
                <a16:creationId xmlns:a16="http://schemas.microsoft.com/office/drawing/2014/main" id="{FEEAD10D-B30E-814E-8912-045FBEFEA09A}"/>
              </a:ext>
            </a:extLst>
          </p:cNvPr>
          <p:cNvPicPr>
            <a:picLocks noChangeAspect="1"/>
          </p:cNvPicPr>
          <p:nvPr/>
        </p:nvPicPr>
        <p:blipFill>
          <a:blip r:embed="rId4"/>
          <a:stretch>
            <a:fillRect/>
          </a:stretch>
        </p:blipFill>
        <p:spPr>
          <a:xfrm>
            <a:off x="10920536" y="6237312"/>
            <a:ext cx="1024565" cy="394799"/>
          </a:xfrm>
          <a:prstGeom prst="rect">
            <a:avLst/>
          </a:prstGeom>
        </p:spPr>
      </p:pic>
    </p:spTree>
    <p:extLst>
      <p:ext uri="{BB962C8B-B14F-4D97-AF65-F5344CB8AC3E}">
        <p14:creationId xmlns:p14="http://schemas.microsoft.com/office/powerpoint/2010/main" val="25777720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FA8598F3-47FE-244A-B45D-E080E5F699AC}"/>
              </a:ext>
            </a:extLst>
          </p:cNvPr>
          <p:cNvSpPr txBox="1">
            <a:spLocks/>
          </p:cNvSpPr>
          <p:nvPr/>
        </p:nvSpPr>
        <p:spPr>
          <a:xfrm>
            <a:off x="1436267" y="1444840"/>
            <a:ext cx="9340253" cy="525901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b="0" i="0" dirty="0">
                <a:solidFill>
                  <a:schemeClr val="tx2">
                    <a:lumMod val="50000"/>
                  </a:schemeClr>
                </a:solidFill>
                <a:effectLst/>
                <a:latin typeface="Noto Sans" panose="020B0502040504020204" pitchFamily="34" charset="0"/>
              </a:rPr>
              <a:t>1. </a:t>
            </a:r>
            <a:r>
              <a:rPr lang="en-GB" sz="1800" b="1" i="0" dirty="0">
                <a:solidFill>
                  <a:schemeClr val="tx2">
                    <a:lumMod val="50000"/>
                  </a:schemeClr>
                </a:solidFill>
                <a:effectLst/>
                <a:latin typeface="Noto Sans" panose="020B0502040504020204" pitchFamily="34" charset="0"/>
              </a:rPr>
              <a:t>Target audience research </a:t>
            </a:r>
            <a:r>
              <a:rPr lang="en-GB" sz="1800" i="0" dirty="0">
                <a:solidFill>
                  <a:schemeClr val="tx2">
                    <a:lumMod val="50000"/>
                  </a:schemeClr>
                </a:solidFill>
                <a:effectLst/>
                <a:latin typeface="Noto Sans" panose="020B0502040504020204" pitchFamily="34" charset="0"/>
              </a:rPr>
              <a:t>(TA)</a:t>
            </a:r>
            <a:r>
              <a:rPr lang="en-GB" sz="1800" b="0" i="0" dirty="0">
                <a:solidFill>
                  <a:schemeClr val="tx2">
                    <a:lumMod val="50000"/>
                  </a:schemeClr>
                </a:solidFill>
                <a:effectLst/>
                <a:latin typeface="Noto Sans" panose="020B0502040504020204" pitchFamily="34" charset="0"/>
              </a:rPr>
              <a:t>. People are at the core of the HMW technique. Research your customers (users). This step will help you identify your customer’s (user’s) needs and pain points. </a:t>
            </a:r>
            <a:r>
              <a:rPr lang="en-GB" sz="1800" dirty="0">
                <a:solidFill>
                  <a:schemeClr val="tx2">
                    <a:lumMod val="50000"/>
                  </a:schemeClr>
                </a:solidFill>
                <a:latin typeface="Noto Sans" panose="020B0502040504020204" pitchFamily="34" charset="0"/>
              </a:rPr>
              <a:t>K</a:t>
            </a:r>
            <a:r>
              <a:rPr lang="en-GB" sz="1800" b="0" i="0" dirty="0">
                <a:solidFill>
                  <a:schemeClr val="tx2">
                    <a:lumMod val="50000"/>
                  </a:schemeClr>
                </a:solidFill>
                <a:effectLst/>
                <a:latin typeface="Noto Sans" panose="020B0502040504020204" pitchFamily="34" charset="0"/>
              </a:rPr>
              <a:t>eep in mind that the HMW technique is meant to help create the </a:t>
            </a:r>
            <a:r>
              <a:rPr lang="en-GB" sz="1800" b="1" i="0" dirty="0">
                <a:solidFill>
                  <a:schemeClr val="tx2">
                    <a:lumMod val="50000"/>
                  </a:schemeClr>
                </a:solidFill>
                <a:effectLst/>
                <a:latin typeface="Noto Sans" panose="020B0502040504020204" pitchFamily="34" charset="0"/>
              </a:rPr>
              <a:t>best</a:t>
            </a:r>
            <a:r>
              <a:rPr lang="en-GB" sz="1800" b="0" i="0" dirty="0">
                <a:solidFill>
                  <a:schemeClr val="tx2">
                    <a:lumMod val="50000"/>
                  </a:schemeClr>
                </a:solidFill>
                <a:effectLst/>
                <a:latin typeface="Noto Sans" panose="020B0502040504020204" pitchFamily="34" charset="0"/>
              </a:rPr>
              <a:t> </a:t>
            </a:r>
            <a:r>
              <a:rPr lang="en-GB" sz="1800" b="1" i="0" dirty="0">
                <a:solidFill>
                  <a:schemeClr val="tx2">
                    <a:lumMod val="50000"/>
                  </a:schemeClr>
                </a:solidFill>
                <a:effectLst/>
                <a:latin typeface="Noto Sans" panose="020B0502040504020204" pitchFamily="34" charset="0"/>
              </a:rPr>
              <a:t>version</a:t>
            </a:r>
            <a:r>
              <a:rPr lang="en-GB" sz="1800" b="0" i="0" dirty="0">
                <a:solidFill>
                  <a:schemeClr val="tx2">
                    <a:lumMod val="50000"/>
                  </a:schemeClr>
                </a:solidFill>
                <a:effectLst/>
                <a:latin typeface="Noto Sans" panose="020B0502040504020204" pitchFamily="34" charset="0"/>
              </a:rPr>
              <a:t> of your product or service, and here the best means </a:t>
            </a:r>
            <a:r>
              <a:rPr lang="en-GB" sz="1800" b="1" i="0" dirty="0">
                <a:solidFill>
                  <a:schemeClr val="tx2">
                    <a:lumMod val="50000"/>
                  </a:schemeClr>
                </a:solidFill>
                <a:effectLst/>
                <a:latin typeface="Noto Sans" panose="020B0502040504020204" pitchFamily="34" charset="0"/>
              </a:rPr>
              <a:t>created</a:t>
            </a:r>
            <a:r>
              <a:rPr lang="en-GB" sz="1800" b="0" i="0" dirty="0">
                <a:solidFill>
                  <a:schemeClr val="tx2">
                    <a:lumMod val="50000"/>
                  </a:schemeClr>
                </a:solidFill>
                <a:effectLst/>
                <a:latin typeface="Noto Sans" panose="020B0502040504020204" pitchFamily="34" charset="0"/>
              </a:rPr>
              <a:t> </a:t>
            </a:r>
            <a:r>
              <a:rPr lang="en-GB" sz="1800" b="1" i="0" dirty="0">
                <a:solidFill>
                  <a:schemeClr val="tx2">
                    <a:lumMod val="50000"/>
                  </a:schemeClr>
                </a:solidFill>
                <a:effectLst/>
                <a:latin typeface="Noto Sans" panose="020B0502040504020204" pitchFamily="34" charset="0"/>
              </a:rPr>
              <a:t>for</a:t>
            </a:r>
            <a:r>
              <a:rPr lang="en-GB" sz="1800" b="0" i="0" dirty="0">
                <a:solidFill>
                  <a:schemeClr val="tx2">
                    <a:lumMod val="50000"/>
                  </a:schemeClr>
                </a:solidFill>
                <a:effectLst/>
                <a:latin typeface="Noto Sans" panose="020B0502040504020204" pitchFamily="34" charset="0"/>
              </a:rPr>
              <a:t> </a:t>
            </a:r>
            <a:r>
              <a:rPr lang="en-GB" sz="1800" b="1" i="0" dirty="0">
                <a:solidFill>
                  <a:schemeClr val="tx2">
                    <a:lumMod val="50000"/>
                  </a:schemeClr>
                </a:solidFill>
                <a:effectLst/>
                <a:latin typeface="Noto Sans" panose="020B0502040504020204" pitchFamily="34" charset="0"/>
              </a:rPr>
              <a:t>the</a:t>
            </a:r>
            <a:r>
              <a:rPr lang="en-GB" sz="1800" b="0" i="0" dirty="0">
                <a:solidFill>
                  <a:schemeClr val="tx2">
                    <a:lumMod val="50000"/>
                  </a:schemeClr>
                </a:solidFill>
                <a:effectLst/>
                <a:latin typeface="Noto Sans" panose="020B0502040504020204" pitchFamily="34" charset="0"/>
              </a:rPr>
              <a:t> </a:t>
            </a:r>
            <a:r>
              <a:rPr lang="en-GB" sz="1800" b="1" i="0" dirty="0">
                <a:solidFill>
                  <a:schemeClr val="tx2">
                    <a:lumMod val="50000"/>
                  </a:schemeClr>
                </a:solidFill>
                <a:effectLst/>
                <a:latin typeface="Noto Sans" panose="020B0502040504020204" pitchFamily="34" charset="0"/>
              </a:rPr>
              <a:t>target</a:t>
            </a:r>
            <a:r>
              <a:rPr lang="en-GB" sz="1800" b="0" i="0" dirty="0">
                <a:solidFill>
                  <a:schemeClr val="tx2">
                    <a:lumMod val="50000"/>
                  </a:schemeClr>
                </a:solidFill>
                <a:effectLst/>
                <a:latin typeface="Noto Sans" panose="020B0502040504020204" pitchFamily="34" charset="0"/>
              </a:rPr>
              <a:t> </a:t>
            </a:r>
            <a:r>
              <a:rPr lang="en-GB" sz="1800" b="1" i="0" dirty="0">
                <a:solidFill>
                  <a:schemeClr val="tx2">
                    <a:lumMod val="50000"/>
                  </a:schemeClr>
                </a:solidFill>
                <a:effectLst/>
                <a:latin typeface="Noto Sans" panose="020B0502040504020204" pitchFamily="34" charset="0"/>
              </a:rPr>
              <a:t>user</a:t>
            </a:r>
            <a:r>
              <a:rPr lang="en-GB" sz="1800" b="0" i="0" dirty="0">
                <a:solidFill>
                  <a:schemeClr val="tx2">
                    <a:lumMod val="50000"/>
                  </a:schemeClr>
                </a:solidFill>
                <a:effectLst/>
                <a:latin typeface="Noto Sans" panose="020B0502040504020204" pitchFamily="34" charset="0"/>
              </a:rPr>
              <a:t>.</a:t>
            </a:r>
          </a:p>
          <a:p>
            <a:pPr marL="0" indent="0">
              <a:buNone/>
            </a:pPr>
            <a:r>
              <a:rPr lang="en-GB" sz="1800" b="0" i="0" dirty="0">
                <a:solidFill>
                  <a:schemeClr val="tx2">
                    <a:lumMod val="50000"/>
                  </a:schemeClr>
                </a:solidFill>
                <a:effectLst/>
                <a:latin typeface="Noto Sans" panose="020B0502040504020204" pitchFamily="34" charset="0"/>
              </a:rPr>
              <a:t>2. </a:t>
            </a:r>
            <a:r>
              <a:rPr lang="en-GB" sz="1800" b="1" i="0" dirty="0">
                <a:solidFill>
                  <a:schemeClr val="tx2">
                    <a:lumMod val="50000"/>
                  </a:schemeClr>
                </a:solidFill>
                <a:effectLst/>
                <a:latin typeface="Noto Sans" panose="020B0502040504020204" pitchFamily="34" charset="0"/>
              </a:rPr>
              <a:t>Point of View </a:t>
            </a:r>
            <a:r>
              <a:rPr lang="en-GB" sz="1800" b="0" i="0" dirty="0">
                <a:solidFill>
                  <a:schemeClr val="tx2">
                    <a:lumMod val="50000"/>
                  </a:schemeClr>
                </a:solidFill>
                <a:effectLst/>
                <a:latin typeface="Noto Sans" panose="020B0502040504020204" pitchFamily="34" charset="0"/>
              </a:rPr>
              <a:t>(POV) </a:t>
            </a:r>
            <a:r>
              <a:rPr lang="en-GB" sz="1800" b="1" i="0" dirty="0">
                <a:solidFill>
                  <a:schemeClr val="tx2">
                    <a:lumMod val="50000"/>
                  </a:schemeClr>
                </a:solidFill>
                <a:effectLst/>
                <a:latin typeface="Noto Sans" panose="020B0502040504020204" pitchFamily="34" charset="0"/>
              </a:rPr>
              <a:t>statement</a:t>
            </a:r>
            <a:r>
              <a:rPr lang="en-GB" sz="1800" b="0" i="0" dirty="0">
                <a:solidFill>
                  <a:schemeClr val="tx2">
                    <a:lumMod val="50000"/>
                  </a:schemeClr>
                </a:solidFill>
                <a:effectLst/>
                <a:latin typeface="Noto Sans" panose="020B0502040504020204" pitchFamily="34" charset="0"/>
              </a:rPr>
              <a:t>. POV is a method to reshape challenges into actionable steps. It is a combination of your </a:t>
            </a:r>
            <a:r>
              <a:rPr lang="en-GB" sz="1800" b="1" i="0" dirty="0">
                <a:solidFill>
                  <a:schemeClr val="tx2">
                    <a:lumMod val="50000"/>
                  </a:schemeClr>
                </a:solidFill>
                <a:effectLst/>
                <a:latin typeface="Noto Sans" panose="020B0502040504020204" pitchFamily="34" charset="0"/>
              </a:rPr>
              <a:t>target audience</a:t>
            </a:r>
            <a:r>
              <a:rPr lang="en-GB" sz="1800" b="0" i="0" dirty="0">
                <a:solidFill>
                  <a:schemeClr val="tx2">
                    <a:lumMod val="50000"/>
                  </a:schemeClr>
                </a:solidFill>
                <a:effectLst/>
                <a:latin typeface="Noto Sans" panose="020B0502040504020204" pitchFamily="34" charset="0"/>
              </a:rPr>
              <a:t>, their </a:t>
            </a:r>
            <a:r>
              <a:rPr lang="en-GB" sz="1800" b="1" i="0" dirty="0">
                <a:solidFill>
                  <a:schemeClr val="tx2">
                    <a:lumMod val="50000"/>
                  </a:schemeClr>
                </a:solidFill>
                <a:effectLst/>
                <a:latin typeface="Noto Sans" panose="020B0502040504020204" pitchFamily="34" charset="0"/>
              </a:rPr>
              <a:t>needs</a:t>
            </a:r>
            <a:r>
              <a:rPr lang="en-GB" sz="1800" b="0" i="0" dirty="0">
                <a:solidFill>
                  <a:schemeClr val="tx2">
                    <a:lumMod val="50000"/>
                  </a:schemeClr>
                </a:solidFill>
                <a:effectLst/>
                <a:latin typeface="Noto Sans" panose="020B0502040504020204" pitchFamily="34" charset="0"/>
              </a:rPr>
              <a:t>, and </a:t>
            </a:r>
            <a:r>
              <a:rPr lang="en-GB" sz="1800" b="1" i="0" dirty="0">
                <a:solidFill>
                  <a:schemeClr val="tx2">
                    <a:lumMod val="50000"/>
                  </a:schemeClr>
                </a:solidFill>
                <a:effectLst/>
                <a:latin typeface="Noto Sans" panose="020B0502040504020204" pitchFamily="34" charset="0"/>
              </a:rPr>
              <a:t>insights</a:t>
            </a:r>
            <a:r>
              <a:rPr lang="en-GB" sz="1800" b="0" i="0" dirty="0">
                <a:solidFill>
                  <a:schemeClr val="tx2">
                    <a:lumMod val="50000"/>
                  </a:schemeClr>
                </a:solidFill>
                <a:effectLst/>
                <a:latin typeface="Noto Sans" panose="020B0502040504020204" pitchFamily="34" charset="0"/>
              </a:rPr>
              <a:t> (reasons behind their needs) uncovered during the research phase. Interaction Design </a:t>
            </a:r>
            <a:r>
              <a:rPr lang="en-GB" sz="1800" b="0" i="0" dirty="0">
                <a:solidFill>
                  <a:schemeClr val="tx2">
                    <a:lumMod val="50000"/>
                  </a:schemeClr>
                </a:solidFill>
                <a:effectLst/>
                <a:latin typeface="Noto Sans" panose="020B0502040504020204" pitchFamily="34" charset="0"/>
                <a:hlinkClick r:id="rId3"/>
              </a:rPr>
              <a:t>Foundation</a:t>
            </a:r>
            <a:r>
              <a:rPr lang="en-GB" sz="1800" b="0" i="0" dirty="0">
                <a:solidFill>
                  <a:schemeClr val="tx2">
                    <a:lumMod val="50000"/>
                  </a:schemeClr>
                </a:solidFill>
                <a:effectLst/>
                <a:latin typeface="Noto Sans" panose="020B0502040504020204" pitchFamily="34" charset="0"/>
              </a:rPr>
              <a:t> offers the following formula for a POV statement:</a:t>
            </a:r>
          </a:p>
          <a:p>
            <a:pPr marL="0" indent="0">
              <a:buNone/>
            </a:pPr>
            <a:endParaRPr lang="en-GB" sz="1800" b="0" i="0" dirty="0">
              <a:solidFill>
                <a:srgbClr val="666666"/>
              </a:solidFill>
              <a:effectLst/>
              <a:latin typeface="Noto Sans" panose="020B0502040504020204" pitchFamily="34" charset="0"/>
            </a:endParaRPr>
          </a:p>
          <a:p>
            <a:pPr marL="0" indent="0">
              <a:buNone/>
            </a:pPr>
            <a:endParaRPr lang="en-GB" sz="1800" b="0" i="0" dirty="0">
              <a:solidFill>
                <a:srgbClr val="666666"/>
              </a:solidFill>
              <a:effectLst/>
              <a:latin typeface="Noto Sans" panose="020B0502040504020204" pitchFamily="34" charset="0"/>
            </a:endParaRPr>
          </a:p>
          <a:p>
            <a:pPr marL="0" indent="0">
              <a:buNone/>
            </a:pPr>
            <a:endParaRPr lang="en-GB" sz="1800" dirty="0">
              <a:solidFill>
                <a:srgbClr val="666666"/>
              </a:solidFill>
              <a:latin typeface="Noto Sans" panose="020B0502040504020204" pitchFamily="34" charset="0"/>
            </a:endParaRPr>
          </a:p>
          <a:p>
            <a:pPr marL="0" indent="0">
              <a:buNone/>
            </a:pPr>
            <a:r>
              <a:rPr lang="en-GB" sz="1800" dirty="0">
                <a:solidFill>
                  <a:schemeClr val="tx2">
                    <a:lumMod val="50000"/>
                  </a:schemeClr>
                </a:solidFill>
                <a:latin typeface="Noto Sans" panose="020B0502040504020204" pitchFamily="34" charset="0"/>
              </a:rPr>
              <a:t>3. </a:t>
            </a:r>
            <a:r>
              <a:rPr lang="en-GB" sz="1800" b="1" i="0" dirty="0">
                <a:solidFill>
                  <a:schemeClr val="tx2">
                    <a:lumMod val="50000"/>
                  </a:schemeClr>
                </a:solidFill>
                <a:effectLst/>
                <a:latin typeface="Noto Sans" panose="020B0502040504020204" pitchFamily="34" charset="0"/>
              </a:rPr>
              <a:t>Frame the challenge</a:t>
            </a:r>
            <a:r>
              <a:rPr lang="en-GB" sz="1800" b="0" i="0" dirty="0">
                <a:solidFill>
                  <a:schemeClr val="tx2">
                    <a:lumMod val="50000"/>
                  </a:schemeClr>
                </a:solidFill>
                <a:effectLst/>
                <a:latin typeface="Noto Sans" panose="020B0502040504020204" pitchFamily="34" charset="0"/>
              </a:rPr>
              <a:t>. With insights into your target audience and their challenges, narrow down the problem that your team will focus on. Anything that your TA addressed as challenging is worth improving and looking at as a target for an HMW session.</a:t>
            </a:r>
          </a:p>
          <a:p>
            <a:pPr marL="0" indent="0">
              <a:buNone/>
            </a:pPr>
            <a:endParaRPr lang="en-US" sz="1800" dirty="0">
              <a:solidFill>
                <a:schemeClr val="tx1">
                  <a:lumMod val="65000"/>
                  <a:lumOff val="35000"/>
                </a:schemeClr>
              </a:solidFill>
              <a:ea typeface="Noto Sans" panose="020B0502040504020204" pitchFamily="34" charset="0"/>
              <a:cs typeface="Noto Sans" panose="020B0502040504020204" pitchFamily="34" charset="0"/>
            </a:endParaRPr>
          </a:p>
        </p:txBody>
      </p:sp>
      <p:sp>
        <p:nvSpPr>
          <p:cNvPr id="9" name="Text Placeholder 1">
            <a:extLst>
              <a:ext uri="{FF2B5EF4-FFF2-40B4-BE49-F238E27FC236}">
                <a16:creationId xmlns:a16="http://schemas.microsoft.com/office/drawing/2014/main" id="{4503ABEE-AE76-C34E-B0F6-EF4B97A4C13D}"/>
              </a:ext>
            </a:extLst>
          </p:cNvPr>
          <p:cNvSpPr txBox="1">
            <a:spLocks/>
          </p:cNvSpPr>
          <p:nvPr/>
        </p:nvSpPr>
        <p:spPr>
          <a:xfrm>
            <a:off x="1415480" y="344376"/>
            <a:ext cx="7119790" cy="978076"/>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3500" dirty="0">
                <a:solidFill>
                  <a:schemeClr val="tx2">
                    <a:lumMod val="75000"/>
                  </a:schemeClr>
                </a:solidFill>
                <a:latin typeface="+mn-lt"/>
                <a:ea typeface="Noto Sans Adlam" panose="020B0502040504020204" pitchFamily="34" charset="0"/>
                <a:cs typeface="Noto Sans Adlam" panose="020B0502040504020204" pitchFamily="34" charset="0"/>
              </a:rPr>
              <a:t>Consider the Following Steps</a:t>
            </a:r>
            <a:endParaRPr lang="fi-FI" sz="3500" dirty="0">
              <a:solidFill>
                <a:schemeClr val="tx2">
                  <a:lumMod val="75000"/>
                </a:schemeClr>
              </a:solidFill>
              <a:latin typeface="+mn-lt"/>
              <a:ea typeface="Noto Sans Adlam" panose="020B0502040504020204" pitchFamily="34" charset="0"/>
              <a:cs typeface="Noto Sans Adlam" panose="020B0502040504020204" pitchFamily="34" charset="0"/>
            </a:endParaRPr>
          </a:p>
        </p:txBody>
      </p:sp>
      <p:pic>
        <p:nvPicPr>
          <p:cNvPr id="24" name="Picture 23" descr="Logo, company name&#10;&#10;Description automatically generated">
            <a:extLst>
              <a:ext uri="{FF2B5EF4-FFF2-40B4-BE49-F238E27FC236}">
                <a16:creationId xmlns:a16="http://schemas.microsoft.com/office/drawing/2014/main" id="{3431C4FE-C9DF-EC4C-BC60-C20F38D4E8FA}"/>
              </a:ext>
            </a:extLst>
          </p:cNvPr>
          <p:cNvPicPr>
            <a:picLocks noChangeAspect="1"/>
          </p:cNvPicPr>
          <p:nvPr/>
        </p:nvPicPr>
        <p:blipFill>
          <a:blip r:embed="rId4"/>
          <a:stretch>
            <a:fillRect/>
          </a:stretch>
        </p:blipFill>
        <p:spPr>
          <a:xfrm>
            <a:off x="10920536" y="6228551"/>
            <a:ext cx="1024565" cy="394799"/>
          </a:xfrm>
          <a:prstGeom prst="rect">
            <a:avLst/>
          </a:prstGeom>
        </p:spPr>
      </p:pic>
      <p:sp>
        <p:nvSpPr>
          <p:cNvPr id="4" name="Rectangle 3">
            <a:extLst>
              <a:ext uri="{FF2B5EF4-FFF2-40B4-BE49-F238E27FC236}">
                <a16:creationId xmlns:a16="http://schemas.microsoft.com/office/drawing/2014/main" id="{C935EC5B-9B3D-787A-6D77-682765D63B2F}"/>
              </a:ext>
            </a:extLst>
          </p:cNvPr>
          <p:cNvSpPr/>
          <p:nvPr/>
        </p:nvSpPr>
        <p:spPr>
          <a:xfrm>
            <a:off x="1" y="344376"/>
            <a:ext cx="1024565" cy="61363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1" name="Rounded Rectangle 10">
            <a:extLst>
              <a:ext uri="{FF2B5EF4-FFF2-40B4-BE49-F238E27FC236}">
                <a16:creationId xmlns:a16="http://schemas.microsoft.com/office/drawing/2014/main" id="{31D7C779-6BEB-2246-EE9C-88A1213E78D5}"/>
              </a:ext>
            </a:extLst>
          </p:cNvPr>
          <p:cNvSpPr/>
          <p:nvPr/>
        </p:nvSpPr>
        <p:spPr>
          <a:xfrm>
            <a:off x="1523490" y="4077929"/>
            <a:ext cx="1476165" cy="612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dirty="0">
                <a:ln>
                  <a:solidFill>
                    <a:schemeClr val="bg1"/>
                  </a:solidFill>
                </a:ln>
                <a:solidFill>
                  <a:schemeClr val="bg1"/>
                </a:solidFill>
              </a:rPr>
              <a:t>TA (</a:t>
            </a:r>
            <a:r>
              <a:rPr lang="en-FI" i="1" dirty="0">
                <a:ln>
                  <a:solidFill>
                    <a:schemeClr val="bg1"/>
                  </a:solidFill>
                </a:ln>
                <a:solidFill>
                  <a:schemeClr val="bg1"/>
                </a:solidFill>
              </a:rPr>
              <a:t>descriptive)</a:t>
            </a:r>
            <a:endParaRPr lang="en-FI" dirty="0">
              <a:ln>
                <a:solidFill>
                  <a:schemeClr val="bg1"/>
                </a:solidFill>
              </a:ln>
              <a:solidFill>
                <a:schemeClr val="bg1"/>
              </a:solidFill>
            </a:endParaRPr>
          </a:p>
        </p:txBody>
      </p:sp>
      <p:sp>
        <p:nvSpPr>
          <p:cNvPr id="13" name="Rounded Rectangle 12">
            <a:extLst>
              <a:ext uri="{FF2B5EF4-FFF2-40B4-BE49-F238E27FC236}">
                <a16:creationId xmlns:a16="http://schemas.microsoft.com/office/drawing/2014/main" id="{DF6D3186-9223-8D78-E3F1-E148A5760F21}"/>
              </a:ext>
            </a:extLst>
          </p:cNvPr>
          <p:cNvSpPr/>
          <p:nvPr/>
        </p:nvSpPr>
        <p:spPr>
          <a:xfrm>
            <a:off x="7059105" y="4077929"/>
            <a:ext cx="1476165" cy="612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dirty="0">
                <a:ln>
                  <a:solidFill>
                    <a:schemeClr val="bg1"/>
                  </a:solidFill>
                </a:ln>
              </a:rPr>
              <a:t>BECAUSE</a:t>
            </a:r>
          </a:p>
        </p:txBody>
      </p:sp>
      <p:sp>
        <p:nvSpPr>
          <p:cNvPr id="14" name="Rounded Rectangle 13">
            <a:extLst>
              <a:ext uri="{FF2B5EF4-FFF2-40B4-BE49-F238E27FC236}">
                <a16:creationId xmlns:a16="http://schemas.microsoft.com/office/drawing/2014/main" id="{CB0814CC-9566-4BB3-B547-B4B94E1DD819}"/>
              </a:ext>
            </a:extLst>
          </p:cNvPr>
          <p:cNvSpPr/>
          <p:nvPr/>
        </p:nvSpPr>
        <p:spPr>
          <a:xfrm>
            <a:off x="8904312" y="4077929"/>
            <a:ext cx="1512168" cy="612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dirty="0">
                <a:ln>
                  <a:solidFill>
                    <a:schemeClr val="bg1"/>
                  </a:solidFill>
                </a:ln>
              </a:rPr>
              <a:t>INSIGHT </a:t>
            </a:r>
            <a:r>
              <a:rPr lang="en-FI" sz="1600" dirty="0">
                <a:ln>
                  <a:solidFill>
                    <a:schemeClr val="bg1"/>
                  </a:solidFill>
                </a:ln>
              </a:rPr>
              <a:t>(</a:t>
            </a:r>
            <a:r>
              <a:rPr lang="en-FI" i="1" dirty="0">
                <a:ln>
                  <a:solidFill>
                    <a:schemeClr val="bg1"/>
                  </a:solidFill>
                </a:ln>
              </a:rPr>
              <a:t>compelling</a:t>
            </a:r>
            <a:r>
              <a:rPr lang="en-FI" sz="1600" dirty="0">
                <a:ln>
                  <a:solidFill>
                    <a:schemeClr val="bg1"/>
                  </a:solidFill>
                </a:ln>
              </a:rPr>
              <a:t>)</a:t>
            </a:r>
            <a:endParaRPr lang="en-FI" dirty="0">
              <a:ln>
                <a:solidFill>
                  <a:schemeClr val="bg1"/>
                </a:solidFill>
              </a:ln>
            </a:endParaRPr>
          </a:p>
        </p:txBody>
      </p:sp>
      <p:sp>
        <p:nvSpPr>
          <p:cNvPr id="16" name="Rounded Rectangle 15">
            <a:extLst>
              <a:ext uri="{FF2B5EF4-FFF2-40B4-BE49-F238E27FC236}">
                <a16:creationId xmlns:a16="http://schemas.microsoft.com/office/drawing/2014/main" id="{0CB62F34-5C3C-0521-438B-843D7CCC0D11}"/>
              </a:ext>
            </a:extLst>
          </p:cNvPr>
          <p:cNvSpPr/>
          <p:nvPr/>
        </p:nvSpPr>
        <p:spPr>
          <a:xfrm>
            <a:off x="5213900" y="4077072"/>
            <a:ext cx="1476165" cy="612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dirty="0">
                <a:ln>
                  <a:solidFill>
                    <a:schemeClr val="bg1"/>
                  </a:solidFill>
                </a:ln>
                <a:solidFill>
                  <a:schemeClr val="bg1"/>
                </a:solidFill>
              </a:rPr>
              <a:t>NEED (</a:t>
            </a:r>
            <a:r>
              <a:rPr lang="en-FI" i="1" dirty="0">
                <a:ln>
                  <a:solidFill>
                    <a:schemeClr val="bg1"/>
                  </a:solidFill>
                </a:ln>
                <a:solidFill>
                  <a:schemeClr val="bg1"/>
                </a:solidFill>
              </a:rPr>
              <a:t>verb</a:t>
            </a:r>
            <a:r>
              <a:rPr lang="en-FI" dirty="0">
                <a:ln>
                  <a:solidFill>
                    <a:schemeClr val="bg1"/>
                  </a:solidFill>
                </a:ln>
                <a:solidFill>
                  <a:schemeClr val="bg1"/>
                </a:solidFill>
              </a:rPr>
              <a:t>)</a:t>
            </a:r>
          </a:p>
        </p:txBody>
      </p:sp>
      <p:sp>
        <p:nvSpPr>
          <p:cNvPr id="18" name="Rounded Rectangle 17">
            <a:extLst>
              <a:ext uri="{FF2B5EF4-FFF2-40B4-BE49-F238E27FC236}">
                <a16:creationId xmlns:a16="http://schemas.microsoft.com/office/drawing/2014/main" id="{73F4FF8E-A2FB-A3CF-ADE9-E1EDC22AD2DF}"/>
              </a:ext>
            </a:extLst>
          </p:cNvPr>
          <p:cNvSpPr/>
          <p:nvPr/>
        </p:nvSpPr>
        <p:spPr>
          <a:xfrm>
            <a:off x="3368695" y="4077072"/>
            <a:ext cx="1476165" cy="612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dirty="0">
                <a:ln>
                  <a:solidFill>
                    <a:schemeClr val="bg1"/>
                  </a:solidFill>
                </a:ln>
                <a:solidFill>
                  <a:schemeClr val="bg1"/>
                </a:solidFill>
              </a:rPr>
              <a:t>NEEDS TO</a:t>
            </a:r>
          </a:p>
        </p:txBody>
      </p:sp>
    </p:spTree>
    <p:extLst>
      <p:ext uri="{BB962C8B-B14F-4D97-AF65-F5344CB8AC3E}">
        <p14:creationId xmlns:p14="http://schemas.microsoft.com/office/powerpoint/2010/main" val="25488994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FA8598F3-47FE-244A-B45D-E080E5F699AC}"/>
              </a:ext>
            </a:extLst>
          </p:cNvPr>
          <p:cNvSpPr txBox="1">
            <a:spLocks/>
          </p:cNvSpPr>
          <p:nvPr/>
        </p:nvSpPr>
        <p:spPr>
          <a:xfrm>
            <a:off x="5639171" y="1772817"/>
            <a:ext cx="5569397" cy="44337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buFont typeface="Arial" panose="020B0604020202020204" pitchFamily="34" charset="0"/>
              <a:buChar char="•"/>
            </a:pPr>
            <a:r>
              <a:rPr lang="en-GB" sz="1800" b="1" i="0" dirty="0">
                <a:solidFill>
                  <a:schemeClr val="tx2">
                    <a:lumMod val="50000"/>
                  </a:schemeClr>
                </a:solidFill>
                <a:effectLst/>
                <a:latin typeface="Noto Sans" panose="020B0502040504020204" pitchFamily="34" charset="0"/>
              </a:rPr>
              <a:t>Productive: </a:t>
            </a:r>
            <a:r>
              <a:rPr lang="en-GB" sz="1800" b="0" i="0" dirty="0">
                <a:solidFill>
                  <a:schemeClr val="tx2">
                    <a:lumMod val="50000"/>
                  </a:schemeClr>
                </a:solidFill>
                <a:effectLst/>
                <a:latin typeface="Noto Sans" panose="020B0502040504020204" pitchFamily="34" charset="0"/>
              </a:rPr>
              <a:t>generates several possible approaches or solutions.</a:t>
            </a:r>
          </a:p>
          <a:p>
            <a:pPr algn="l">
              <a:buFont typeface="Arial" panose="020B0604020202020204" pitchFamily="34" charset="0"/>
              <a:buChar char="•"/>
            </a:pPr>
            <a:r>
              <a:rPr lang="en-GB" sz="1800" b="1" i="0" dirty="0">
                <a:solidFill>
                  <a:schemeClr val="tx2">
                    <a:lumMod val="50000"/>
                  </a:schemeClr>
                </a:solidFill>
                <a:effectLst/>
                <a:latin typeface="Noto Sans" panose="020B0502040504020204" pitchFamily="34" charset="0"/>
              </a:rPr>
              <a:t>Accessible: </a:t>
            </a:r>
            <a:r>
              <a:rPr lang="en-GB" sz="1800" b="0" i="0" dirty="0">
                <a:solidFill>
                  <a:schemeClr val="tx2">
                    <a:lumMod val="50000"/>
                  </a:schemeClr>
                </a:solidFill>
                <a:effectLst/>
                <a:latin typeface="Noto Sans" panose="020B0502040504020204" pitchFamily="34" charset="0"/>
              </a:rPr>
              <a:t>people that aren’t experts in the area can offer a solution.</a:t>
            </a:r>
          </a:p>
          <a:p>
            <a:pPr algn="l">
              <a:buFont typeface="Arial" panose="020B0604020202020204" pitchFamily="34" charset="0"/>
              <a:buChar char="•"/>
            </a:pPr>
            <a:r>
              <a:rPr lang="en-GB" sz="1800" b="1" i="0" dirty="0">
                <a:solidFill>
                  <a:schemeClr val="tx2">
                    <a:lumMod val="50000"/>
                  </a:schemeClr>
                </a:solidFill>
                <a:effectLst/>
                <a:latin typeface="Noto Sans" panose="020B0502040504020204" pitchFamily="34" charset="0"/>
              </a:rPr>
              <a:t>Not too broad: </a:t>
            </a:r>
            <a:r>
              <a:rPr lang="en-GB" sz="1800" b="0" i="0" dirty="0">
                <a:solidFill>
                  <a:schemeClr val="tx2">
                    <a:lumMod val="50000"/>
                  </a:schemeClr>
                </a:solidFill>
                <a:effectLst/>
                <a:latin typeface="Noto Sans" panose="020B0502040504020204" pitchFamily="34" charset="0"/>
              </a:rPr>
              <a:t>offers some direction to start solving the problem.</a:t>
            </a:r>
          </a:p>
          <a:p>
            <a:pPr algn="l">
              <a:buFont typeface="Arial" panose="020B0604020202020204" pitchFamily="34" charset="0"/>
              <a:buChar char="•"/>
            </a:pPr>
            <a:r>
              <a:rPr lang="en-GB" sz="1800" b="1" i="0" dirty="0">
                <a:solidFill>
                  <a:schemeClr val="tx2">
                    <a:lumMod val="50000"/>
                  </a:schemeClr>
                </a:solidFill>
                <a:effectLst/>
                <a:latin typeface="Noto Sans" panose="020B0502040504020204" pitchFamily="34" charset="0"/>
              </a:rPr>
              <a:t>Not too narrow: </a:t>
            </a:r>
            <a:r>
              <a:rPr lang="en-GB" sz="1800" b="0" i="0" dirty="0">
                <a:solidFill>
                  <a:schemeClr val="tx2">
                    <a:lumMod val="50000"/>
                  </a:schemeClr>
                </a:solidFill>
                <a:effectLst/>
                <a:latin typeface="Noto Sans" panose="020B0502040504020204" pitchFamily="34" charset="0"/>
              </a:rPr>
              <a:t>does not limit ideas to a specific solution or approach.</a:t>
            </a:r>
          </a:p>
          <a:p>
            <a:pPr algn="l">
              <a:buFont typeface="Arial" panose="020B0604020202020204" pitchFamily="34" charset="0"/>
              <a:buChar char="•"/>
            </a:pPr>
            <a:r>
              <a:rPr lang="en-GB" sz="1800" b="1" i="0" dirty="0">
                <a:solidFill>
                  <a:schemeClr val="tx2">
                    <a:lumMod val="50000"/>
                  </a:schemeClr>
                </a:solidFill>
                <a:effectLst/>
                <a:latin typeface="Noto Sans" panose="020B0502040504020204" pitchFamily="34" charset="0"/>
              </a:rPr>
              <a:t>Attainable: </a:t>
            </a:r>
            <a:r>
              <a:rPr lang="en-GB" sz="1800" b="0" i="0" dirty="0">
                <a:solidFill>
                  <a:schemeClr val="tx2">
                    <a:lumMod val="50000"/>
                  </a:schemeClr>
                </a:solidFill>
                <a:effectLst/>
                <a:latin typeface="Noto Sans" panose="020B0502040504020204" pitchFamily="34" charset="0"/>
              </a:rPr>
              <a:t>hints at reachable goals and even possible successful outcomes.</a:t>
            </a:r>
          </a:p>
          <a:p>
            <a:pPr algn="l">
              <a:buFont typeface="Arial" panose="020B0604020202020204" pitchFamily="34" charset="0"/>
              <a:buChar char="•"/>
            </a:pPr>
            <a:r>
              <a:rPr lang="en-GB" sz="1800" b="1" i="0" dirty="0">
                <a:solidFill>
                  <a:schemeClr val="tx2">
                    <a:lumMod val="50000"/>
                  </a:schemeClr>
                </a:solidFill>
                <a:effectLst/>
                <a:latin typeface="Noto Sans" panose="020B0502040504020204" pitchFamily="34" charset="0"/>
              </a:rPr>
              <a:t>Outcome-oriented: </a:t>
            </a:r>
            <a:r>
              <a:rPr lang="en-GB" sz="1800" b="0" i="0" dirty="0">
                <a:solidFill>
                  <a:schemeClr val="tx2">
                    <a:lumMod val="50000"/>
                  </a:schemeClr>
                </a:solidFill>
                <a:effectLst/>
                <a:latin typeface="Noto Sans" panose="020B0502040504020204" pitchFamily="34" charset="0"/>
              </a:rPr>
              <a:t>helps explain what success would look like.</a:t>
            </a:r>
          </a:p>
          <a:p>
            <a:pPr algn="l">
              <a:buFont typeface="Arial" panose="020B0604020202020204" pitchFamily="34" charset="0"/>
              <a:buChar char="•"/>
            </a:pPr>
            <a:r>
              <a:rPr lang="en-GB" sz="1800" b="1" i="0" dirty="0">
                <a:solidFill>
                  <a:schemeClr val="tx2">
                    <a:lumMod val="50000"/>
                  </a:schemeClr>
                </a:solidFill>
                <a:effectLst/>
                <a:latin typeface="Noto Sans" panose="020B0502040504020204" pitchFamily="34" charset="0"/>
              </a:rPr>
              <a:t>People-</a:t>
            </a:r>
            <a:r>
              <a:rPr lang="en-GB" sz="1800" b="1" i="0" dirty="0" err="1">
                <a:solidFill>
                  <a:schemeClr val="tx2">
                    <a:lumMod val="50000"/>
                  </a:schemeClr>
                </a:solidFill>
                <a:effectLst/>
                <a:latin typeface="Noto Sans" panose="020B0502040504020204" pitchFamily="34" charset="0"/>
              </a:rPr>
              <a:t>centered</a:t>
            </a:r>
            <a:r>
              <a:rPr lang="en-GB" sz="1800" b="1" i="0" dirty="0">
                <a:solidFill>
                  <a:schemeClr val="tx2">
                    <a:lumMod val="50000"/>
                  </a:schemeClr>
                </a:solidFill>
                <a:effectLst/>
                <a:latin typeface="Noto Sans" panose="020B0502040504020204" pitchFamily="34" charset="0"/>
              </a:rPr>
              <a:t>: </a:t>
            </a:r>
            <a:r>
              <a:rPr lang="en-GB" sz="1800" b="0" i="0" dirty="0">
                <a:solidFill>
                  <a:schemeClr val="tx2">
                    <a:lumMod val="50000"/>
                  </a:schemeClr>
                </a:solidFill>
                <a:effectLst/>
                <a:latin typeface="Noto Sans" panose="020B0502040504020204" pitchFamily="34" charset="0"/>
              </a:rPr>
              <a:t>always consider the person to whom you are innovating.</a:t>
            </a:r>
          </a:p>
        </p:txBody>
      </p:sp>
      <p:sp>
        <p:nvSpPr>
          <p:cNvPr id="9" name="Text Placeholder 1">
            <a:extLst>
              <a:ext uri="{FF2B5EF4-FFF2-40B4-BE49-F238E27FC236}">
                <a16:creationId xmlns:a16="http://schemas.microsoft.com/office/drawing/2014/main" id="{4503ABEE-AE76-C34E-B0F6-EF4B97A4C13D}"/>
              </a:ext>
            </a:extLst>
          </p:cNvPr>
          <p:cNvSpPr txBox="1">
            <a:spLocks/>
          </p:cNvSpPr>
          <p:nvPr/>
        </p:nvSpPr>
        <p:spPr>
          <a:xfrm>
            <a:off x="5639171" y="651440"/>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GB" dirty="0">
                <a:solidFill>
                  <a:schemeClr val="tx2">
                    <a:lumMod val="75000"/>
                  </a:schemeClr>
                </a:solidFill>
                <a:effectLst/>
              </a:rPr>
              <a:t>Preparation Will Help to Ask the Right Questions that Are:</a:t>
            </a:r>
            <a:endParaRPr lang="fi-FI" sz="4400" dirty="0">
              <a:solidFill>
                <a:schemeClr val="tx2">
                  <a:lumMod val="75000"/>
                </a:schemeClr>
              </a:solidFill>
              <a:latin typeface="Noto Sans Adlam" panose="020B0502040504020204" pitchFamily="34" charset="0"/>
              <a:ea typeface="Noto Sans Adlam" panose="020B0502040504020204" pitchFamily="34" charset="0"/>
              <a:cs typeface="Noto Sans Adlam" panose="020B0502040504020204" pitchFamily="34" charset="0"/>
            </a:endParaRPr>
          </a:p>
        </p:txBody>
      </p:sp>
      <p:pic>
        <p:nvPicPr>
          <p:cNvPr id="24" name="Picture 23" descr="Logo, company name&#10;&#10;Description automatically generated">
            <a:extLst>
              <a:ext uri="{FF2B5EF4-FFF2-40B4-BE49-F238E27FC236}">
                <a16:creationId xmlns:a16="http://schemas.microsoft.com/office/drawing/2014/main" id="{3431C4FE-C9DF-EC4C-BC60-C20F38D4E8FA}"/>
              </a:ext>
            </a:extLst>
          </p:cNvPr>
          <p:cNvPicPr>
            <a:picLocks noChangeAspect="1"/>
          </p:cNvPicPr>
          <p:nvPr/>
        </p:nvPicPr>
        <p:blipFill>
          <a:blip r:embed="rId3"/>
          <a:stretch>
            <a:fillRect/>
          </a:stretch>
        </p:blipFill>
        <p:spPr>
          <a:xfrm>
            <a:off x="10920536" y="6237312"/>
            <a:ext cx="1024565" cy="394799"/>
          </a:xfrm>
          <a:prstGeom prst="rect">
            <a:avLst/>
          </a:prstGeom>
        </p:spPr>
      </p:pic>
      <p:sp>
        <p:nvSpPr>
          <p:cNvPr id="6" name="Rectangle 5">
            <a:extLst>
              <a:ext uri="{FF2B5EF4-FFF2-40B4-BE49-F238E27FC236}">
                <a16:creationId xmlns:a16="http://schemas.microsoft.com/office/drawing/2014/main" id="{4646613F-B2EC-8739-6F03-E8D879B1FFF6}"/>
              </a:ext>
            </a:extLst>
          </p:cNvPr>
          <p:cNvSpPr/>
          <p:nvPr/>
        </p:nvSpPr>
        <p:spPr>
          <a:xfrm>
            <a:off x="0" y="282233"/>
            <a:ext cx="4879401" cy="6136344"/>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FI" sz="2000" dirty="0">
              <a:latin typeface="Noto Sans Adlam" panose="020B0502040504020204" pitchFamily="34" charset="0"/>
              <a:ea typeface="Noto Sans Adlam" panose="020B0502040504020204" pitchFamily="34" charset="0"/>
              <a:cs typeface="Noto Sans Adlam" panose="020B0502040504020204" pitchFamily="34" charset="0"/>
            </a:endParaRPr>
          </a:p>
        </p:txBody>
      </p:sp>
      <p:pic>
        <p:nvPicPr>
          <p:cNvPr id="7" name="Picture 6">
            <a:extLst>
              <a:ext uri="{FF2B5EF4-FFF2-40B4-BE49-F238E27FC236}">
                <a16:creationId xmlns:a16="http://schemas.microsoft.com/office/drawing/2014/main" id="{EDD21DF6-C2BB-F8B5-B9D6-7A680330598B}"/>
              </a:ext>
            </a:extLst>
          </p:cNvPr>
          <p:cNvPicPr>
            <a:picLocks noChangeAspect="1"/>
          </p:cNvPicPr>
          <p:nvPr/>
        </p:nvPicPr>
        <p:blipFill rotWithShape="1">
          <a:blip r:embed="rId4"/>
          <a:srcRect l="330" r="57751" b="220"/>
          <a:stretch/>
        </p:blipFill>
        <p:spPr>
          <a:xfrm>
            <a:off x="-24680" y="-27384"/>
            <a:ext cx="4568843" cy="6122801"/>
          </a:xfrm>
          <a:prstGeom prst="rect">
            <a:avLst/>
          </a:prstGeom>
          <a:ln>
            <a:noFill/>
          </a:ln>
        </p:spPr>
      </p:pic>
    </p:spTree>
    <p:extLst>
      <p:ext uri="{BB962C8B-B14F-4D97-AF65-F5344CB8AC3E}">
        <p14:creationId xmlns:p14="http://schemas.microsoft.com/office/powerpoint/2010/main" val="12447133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2789699A-D6C0-BA4F-B5C6-53E57FC5D270}"/>
              </a:ext>
            </a:extLst>
          </p:cNvPr>
          <p:cNvSpPr/>
          <p:nvPr/>
        </p:nvSpPr>
        <p:spPr>
          <a:xfrm>
            <a:off x="767408" y="1490652"/>
            <a:ext cx="2992435" cy="442438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i="1" dirty="0">
                <a:solidFill>
                  <a:schemeClr val="bg2">
                    <a:lumMod val="75000"/>
                  </a:schemeClr>
                </a:solidFill>
              </a:rPr>
              <a:t>Pet owner.</a:t>
            </a:r>
          </a:p>
          <a:p>
            <a:endParaRPr lang="en-FI" sz="1100" i="1" dirty="0">
              <a:solidFill>
                <a:schemeClr val="bg2">
                  <a:lumMod val="75000"/>
                </a:schemeClr>
              </a:solidFill>
            </a:endParaRPr>
          </a:p>
          <a:p>
            <a:r>
              <a:rPr lang="en-FI" sz="1100" i="1" dirty="0">
                <a:solidFill>
                  <a:schemeClr val="bg2">
                    <a:lumMod val="75000"/>
                  </a:schemeClr>
                </a:solidFill>
              </a:rPr>
              <a:t>Tourist.</a:t>
            </a:r>
          </a:p>
          <a:p>
            <a:endParaRPr lang="en-FI" sz="1100" i="1" dirty="0">
              <a:solidFill>
                <a:schemeClr val="bg2">
                  <a:lumMod val="75000"/>
                </a:schemeClr>
              </a:solidFill>
            </a:endParaRPr>
          </a:p>
          <a:p>
            <a:r>
              <a:rPr lang="en-FI" sz="1100" i="1" dirty="0">
                <a:solidFill>
                  <a:schemeClr val="bg2">
                    <a:lumMod val="75000"/>
                  </a:schemeClr>
                </a:solidFill>
              </a:rPr>
              <a:t>Innovation manager.</a:t>
            </a:r>
          </a:p>
          <a:p>
            <a:endParaRPr lang="en-FI" sz="1100" i="1" dirty="0">
              <a:solidFill>
                <a:schemeClr val="bg2">
                  <a:lumMod val="75000"/>
                </a:schemeClr>
              </a:solidFill>
            </a:endParaRPr>
          </a:p>
          <a:p>
            <a:r>
              <a:rPr lang="en-FI" sz="1100" i="1" dirty="0">
                <a:solidFill>
                  <a:schemeClr val="bg2">
                    <a:lumMod val="75000"/>
                  </a:schemeClr>
                </a:solidFill>
              </a:rPr>
              <a:t>Person interested in sustainable produce.</a:t>
            </a:r>
          </a:p>
          <a:p>
            <a:endParaRPr lang="en-FI" sz="1100" i="1" dirty="0">
              <a:solidFill>
                <a:schemeClr val="bg2">
                  <a:lumMod val="75000"/>
                </a:schemeClr>
              </a:solidFill>
            </a:endParaRPr>
          </a:p>
          <a:p>
            <a:r>
              <a:rPr lang="en-FI" sz="1100" i="1" dirty="0">
                <a:solidFill>
                  <a:schemeClr val="bg2">
                    <a:lumMod val="75000"/>
                  </a:schemeClr>
                </a:solidFill>
              </a:rPr>
              <a:t>Marketing professional.</a:t>
            </a:r>
          </a:p>
          <a:p>
            <a:endParaRPr lang="en-FI" sz="1100" i="1" dirty="0">
              <a:solidFill>
                <a:schemeClr val="bg2">
                  <a:lumMod val="75000"/>
                </a:schemeClr>
              </a:solidFill>
            </a:endParaRPr>
          </a:p>
          <a:p>
            <a:r>
              <a:rPr lang="en-FI" sz="1100" i="1" dirty="0">
                <a:solidFill>
                  <a:schemeClr val="bg2">
                    <a:lumMod val="75000"/>
                  </a:schemeClr>
                </a:solidFill>
              </a:rPr>
              <a:t>Librarian.</a:t>
            </a:r>
          </a:p>
          <a:p>
            <a:r>
              <a:rPr lang="en-FI" sz="1100" i="1" dirty="0">
                <a:solidFill>
                  <a:schemeClr val="bg2">
                    <a:lumMod val="75000"/>
                  </a:schemeClr>
                </a:solidFill>
              </a:rPr>
              <a:t>…</a:t>
            </a:r>
          </a:p>
        </p:txBody>
      </p:sp>
      <p:sp>
        <p:nvSpPr>
          <p:cNvPr id="18" name="Rounded Rectangle 17">
            <a:extLst>
              <a:ext uri="{FF2B5EF4-FFF2-40B4-BE49-F238E27FC236}">
                <a16:creationId xmlns:a16="http://schemas.microsoft.com/office/drawing/2014/main" id="{74F5CEBE-A461-B843-8B15-112B76FA5B6E}"/>
              </a:ext>
            </a:extLst>
          </p:cNvPr>
          <p:cNvSpPr/>
          <p:nvPr/>
        </p:nvSpPr>
        <p:spPr>
          <a:xfrm>
            <a:off x="4468489" y="1490652"/>
            <a:ext cx="2992436" cy="442438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i="1" dirty="0">
                <a:solidFill>
                  <a:schemeClr val="bg2">
                    <a:lumMod val="75000"/>
                  </a:schemeClr>
                </a:solidFill>
              </a:rPr>
              <a:t>Needs an access to the history of their pet’s veterinary care information.</a:t>
            </a:r>
          </a:p>
          <a:p>
            <a:endParaRPr lang="en-FI" sz="1100" i="1" dirty="0">
              <a:solidFill>
                <a:schemeClr val="bg2">
                  <a:lumMod val="75000"/>
                </a:schemeClr>
              </a:solidFill>
            </a:endParaRPr>
          </a:p>
          <a:p>
            <a:r>
              <a:rPr lang="en-FI" sz="1100" i="1" dirty="0">
                <a:solidFill>
                  <a:schemeClr val="bg2">
                    <a:lumMod val="75000"/>
                  </a:schemeClr>
                </a:solidFill>
              </a:rPr>
              <a:t>Needs access to public transportation tickets.</a:t>
            </a:r>
          </a:p>
          <a:p>
            <a:endParaRPr lang="en-FI" sz="1400" i="1" dirty="0">
              <a:solidFill>
                <a:schemeClr val="bg2">
                  <a:lumMod val="75000"/>
                </a:schemeClr>
              </a:solidFill>
            </a:endParaRPr>
          </a:p>
          <a:p>
            <a:r>
              <a:rPr lang="en-FI" sz="1100" i="1" dirty="0">
                <a:solidFill>
                  <a:schemeClr val="bg2">
                    <a:lumMod val="75000"/>
                  </a:schemeClr>
                </a:solidFill>
              </a:rPr>
              <a:t>Needs a place that would help them with handling employee yearly feedback.</a:t>
            </a:r>
          </a:p>
          <a:p>
            <a:endParaRPr lang="en-FI" sz="1100" i="1" dirty="0">
              <a:solidFill>
                <a:schemeClr val="bg2">
                  <a:lumMod val="75000"/>
                </a:schemeClr>
              </a:solidFill>
            </a:endParaRPr>
          </a:p>
          <a:p>
            <a:r>
              <a:rPr lang="en-FI" sz="1100" i="1" dirty="0">
                <a:solidFill>
                  <a:schemeClr val="bg2">
                    <a:lumMod val="75000"/>
                  </a:schemeClr>
                </a:solidFill>
              </a:rPr>
              <a:t>…</a:t>
            </a:r>
          </a:p>
        </p:txBody>
      </p:sp>
      <p:sp>
        <p:nvSpPr>
          <p:cNvPr id="27" name="Rounded Rectangle 26">
            <a:extLst>
              <a:ext uri="{FF2B5EF4-FFF2-40B4-BE49-F238E27FC236}">
                <a16:creationId xmlns:a16="http://schemas.microsoft.com/office/drawing/2014/main" id="{2600C992-B210-7848-A884-5EEA0CD8DF27}"/>
              </a:ext>
            </a:extLst>
          </p:cNvPr>
          <p:cNvSpPr/>
          <p:nvPr/>
        </p:nvSpPr>
        <p:spPr>
          <a:xfrm>
            <a:off x="9120336" y="122857"/>
            <a:ext cx="2592288" cy="427716"/>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FI" sz="1400" dirty="0">
                <a:solidFill>
                  <a:schemeClr val="bg2">
                    <a:lumMod val="50000"/>
                  </a:schemeClr>
                </a:solidFill>
              </a:rPr>
              <a:t>Team/Name</a:t>
            </a:r>
          </a:p>
        </p:txBody>
      </p:sp>
      <p:sp>
        <p:nvSpPr>
          <p:cNvPr id="5" name="TextBox 4">
            <a:extLst>
              <a:ext uri="{FF2B5EF4-FFF2-40B4-BE49-F238E27FC236}">
                <a16:creationId xmlns:a16="http://schemas.microsoft.com/office/drawing/2014/main" id="{326DF618-B420-A14D-83BB-E9A0F3689293}"/>
              </a:ext>
            </a:extLst>
          </p:cNvPr>
          <p:cNvSpPr txBox="1"/>
          <p:nvPr/>
        </p:nvSpPr>
        <p:spPr>
          <a:xfrm>
            <a:off x="767408" y="1027116"/>
            <a:ext cx="2092239" cy="338554"/>
          </a:xfrm>
          <a:prstGeom prst="rect">
            <a:avLst/>
          </a:prstGeom>
          <a:noFill/>
        </p:spPr>
        <p:txBody>
          <a:bodyPr wrap="none" rtlCol="0">
            <a:spAutoFit/>
          </a:bodyPr>
          <a:lstStyle/>
          <a:p>
            <a:r>
              <a:rPr lang="en-FI" sz="1600" b="1" dirty="0">
                <a:solidFill>
                  <a:schemeClr val="tx2">
                    <a:lumMod val="50000"/>
                  </a:schemeClr>
                </a:solidFill>
              </a:rPr>
              <a:t>1. Target Audience</a:t>
            </a:r>
          </a:p>
        </p:txBody>
      </p:sp>
      <p:sp>
        <p:nvSpPr>
          <p:cNvPr id="28" name="TextBox 27">
            <a:extLst>
              <a:ext uri="{FF2B5EF4-FFF2-40B4-BE49-F238E27FC236}">
                <a16:creationId xmlns:a16="http://schemas.microsoft.com/office/drawing/2014/main" id="{E8570DAB-FAEC-8845-A8D7-BBCD9F4FAC20}"/>
              </a:ext>
            </a:extLst>
          </p:cNvPr>
          <p:cNvSpPr txBox="1"/>
          <p:nvPr/>
        </p:nvSpPr>
        <p:spPr>
          <a:xfrm>
            <a:off x="4468489" y="1027116"/>
            <a:ext cx="2459751" cy="338554"/>
          </a:xfrm>
          <a:prstGeom prst="rect">
            <a:avLst/>
          </a:prstGeom>
          <a:noFill/>
        </p:spPr>
        <p:txBody>
          <a:bodyPr wrap="square" rtlCol="0">
            <a:spAutoFit/>
          </a:bodyPr>
          <a:lstStyle/>
          <a:p>
            <a:r>
              <a:rPr lang="en-FI" sz="1600" b="1" dirty="0">
                <a:solidFill>
                  <a:schemeClr val="tx2">
                    <a:lumMod val="50000"/>
                  </a:schemeClr>
                </a:solidFill>
              </a:rPr>
              <a:t>2. Their Needs</a:t>
            </a:r>
          </a:p>
        </p:txBody>
      </p:sp>
      <p:sp>
        <p:nvSpPr>
          <p:cNvPr id="32" name="Text Placeholder 1">
            <a:extLst>
              <a:ext uri="{FF2B5EF4-FFF2-40B4-BE49-F238E27FC236}">
                <a16:creationId xmlns:a16="http://schemas.microsoft.com/office/drawing/2014/main" id="{86EA8775-79CE-194D-9B7B-EBE350E9BA1E}"/>
              </a:ext>
            </a:extLst>
          </p:cNvPr>
          <p:cNvSpPr txBox="1">
            <a:spLocks/>
          </p:cNvSpPr>
          <p:nvPr/>
        </p:nvSpPr>
        <p:spPr>
          <a:xfrm>
            <a:off x="767408" y="152104"/>
            <a:ext cx="7030898"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2000" dirty="0">
                <a:solidFill>
                  <a:schemeClr val="tx2">
                    <a:lumMod val="75000"/>
                  </a:schemeClr>
                </a:solidFill>
                <a:effectLst/>
              </a:rPr>
              <a:t>HMW Questions: Turn POV Challenges into Opportunities</a:t>
            </a:r>
            <a:endParaRPr lang="fi-FI" sz="2400" dirty="0">
              <a:solidFill>
                <a:schemeClr val="tx2">
                  <a:lumMod val="75000"/>
                </a:schemeClr>
              </a:solidFill>
              <a:latin typeface="Noto Sans Adlam" panose="020B0502040504020204" pitchFamily="34" charset="0"/>
              <a:ea typeface="Noto Sans Adlam" panose="020B0502040504020204" pitchFamily="34" charset="0"/>
              <a:cs typeface="Noto Sans Adlam" panose="020B0502040504020204" pitchFamily="34" charset="0"/>
            </a:endParaRPr>
          </a:p>
        </p:txBody>
      </p:sp>
      <p:pic>
        <p:nvPicPr>
          <p:cNvPr id="36" name="Picture 35" descr="Logo, company name&#10;&#10;Description automatically generated">
            <a:extLst>
              <a:ext uri="{FF2B5EF4-FFF2-40B4-BE49-F238E27FC236}">
                <a16:creationId xmlns:a16="http://schemas.microsoft.com/office/drawing/2014/main" id="{67A358C0-CAE8-8247-8DD1-C34190364F8B}"/>
              </a:ext>
            </a:extLst>
          </p:cNvPr>
          <p:cNvPicPr>
            <a:picLocks noChangeAspect="1"/>
          </p:cNvPicPr>
          <p:nvPr/>
        </p:nvPicPr>
        <p:blipFill>
          <a:blip r:embed="rId3"/>
          <a:stretch>
            <a:fillRect/>
          </a:stretch>
        </p:blipFill>
        <p:spPr>
          <a:xfrm>
            <a:off x="10920536" y="6237312"/>
            <a:ext cx="1024565" cy="394799"/>
          </a:xfrm>
          <a:prstGeom prst="rect">
            <a:avLst/>
          </a:prstGeom>
        </p:spPr>
      </p:pic>
      <p:sp>
        <p:nvSpPr>
          <p:cNvPr id="3" name="Rounded Rectangle 2">
            <a:extLst>
              <a:ext uri="{FF2B5EF4-FFF2-40B4-BE49-F238E27FC236}">
                <a16:creationId xmlns:a16="http://schemas.microsoft.com/office/drawing/2014/main" id="{30F6A763-1D78-E1BE-9BF8-06A2491377AE}"/>
              </a:ext>
            </a:extLst>
          </p:cNvPr>
          <p:cNvSpPr/>
          <p:nvPr/>
        </p:nvSpPr>
        <p:spPr>
          <a:xfrm>
            <a:off x="8169571" y="1490652"/>
            <a:ext cx="2992436" cy="442438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i="1" dirty="0">
                <a:solidFill>
                  <a:schemeClr val="bg2">
                    <a:lumMod val="75000"/>
                  </a:schemeClr>
                </a:solidFill>
              </a:rPr>
              <a:t>Pet owner loves their pet and want to be on time for their recommended check-up, but they cannot find the paper reference written by the vet during the last visit.</a:t>
            </a:r>
          </a:p>
          <a:p>
            <a:endParaRPr lang="en-FI" sz="1100" i="1" dirty="0">
              <a:solidFill>
                <a:schemeClr val="bg2">
                  <a:lumMod val="75000"/>
                </a:schemeClr>
              </a:solidFill>
            </a:endParaRPr>
          </a:p>
          <a:p>
            <a:r>
              <a:rPr lang="en-GB" sz="1100" i="1" dirty="0">
                <a:solidFill>
                  <a:schemeClr val="bg2">
                    <a:lumMod val="75000"/>
                  </a:schemeClr>
                </a:solidFill>
              </a:rPr>
              <a:t>City visitors feel compelled to take taxis, which are very expensive, because they don’t know how to buy public transportation ticker nor if the short-term tickets even exist.</a:t>
            </a:r>
          </a:p>
          <a:p>
            <a:endParaRPr lang="en-GB" sz="1100" i="1" dirty="0">
              <a:solidFill>
                <a:schemeClr val="bg2">
                  <a:lumMod val="75000"/>
                </a:schemeClr>
              </a:solidFill>
            </a:endParaRPr>
          </a:p>
          <a:p>
            <a:r>
              <a:rPr lang="en-GB" sz="1100" i="1" dirty="0">
                <a:solidFill>
                  <a:schemeClr val="bg2">
                    <a:lumMod val="75000"/>
                  </a:schemeClr>
                </a:solidFill>
              </a:rPr>
              <a:t>…</a:t>
            </a:r>
            <a:endParaRPr lang="en-FI" sz="1100" i="1" dirty="0">
              <a:solidFill>
                <a:schemeClr val="bg2">
                  <a:lumMod val="75000"/>
                </a:schemeClr>
              </a:solidFill>
            </a:endParaRPr>
          </a:p>
        </p:txBody>
      </p:sp>
      <p:sp>
        <p:nvSpPr>
          <p:cNvPr id="6" name="TextBox 5">
            <a:extLst>
              <a:ext uri="{FF2B5EF4-FFF2-40B4-BE49-F238E27FC236}">
                <a16:creationId xmlns:a16="http://schemas.microsoft.com/office/drawing/2014/main" id="{15794469-4FA7-A796-C94A-AE7D0386DF6D}"/>
              </a:ext>
            </a:extLst>
          </p:cNvPr>
          <p:cNvSpPr txBox="1"/>
          <p:nvPr/>
        </p:nvSpPr>
        <p:spPr>
          <a:xfrm>
            <a:off x="8169571" y="1027116"/>
            <a:ext cx="2459751" cy="338554"/>
          </a:xfrm>
          <a:prstGeom prst="rect">
            <a:avLst/>
          </a:prstGeom>
          <a:noFill/>
        </p:spPr>
        <p:txBody>
          <a:bodyPr wrap="square" rtlCol="0">
            <a:spAutoFit/>
          </a:bodyPr>
          <a:lstStyle/>
          <a:p>
            <a:r>
              <a:rPr lang="en-FI" sz="1600" b="1" dirty="0">
                <a:solidFill>
                  <a:schemeClr val="tx2">
                    <a:lumMod val="50000"/>
                  </a:schemeClr>
                </a:solidFill>
              </a:rPr>
              <a:t>3. Insights</a:t>
            </a:r>
          </a:p>
        </p:txBody>
      </p:sp>
    </p:spTree>
    <p:extLst>
      <p:ext uri="{BB962C8B-B14F-4D97-AF65-F5344CB8AC3E}">
        <p14:creationId xmlns:p14="http://schemas.microsoft.com/office/powerpoint/2010/main" val="18643529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2789699A-D6C0-BA4F-B5C6-53E57FC5D270}"/>
              </a:ext>
            </a:extLst>
          </p:cNvPr>
          <p:cNvSpPr/>
          <p:nvPr/>
        </p:nvSpPr>
        <p:spPr>
          <a:xfrm>
            <a:off x="789725" y="1844824"/>
            <a:ext cx="2448272" cy="1796802"/>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000" b="1" dirty="0">
                <a:solidFill>
                  <a:schemeClr val="bg2">
                    <a:lumMod val="75000"/>
                  </a:schemeClr>
                </a:solidFill>
              </a:rPr>
              <a:t>How Might We </a:t>
            </a:r>
            <a:r>
              <a:rPr lang="en-FI" sz="1000" dirty="0">
                <a:solidFill>
                  <a:schemeClr val="bg2">
                    <a:lumMod val="75000"/>
                  </a:schemeClr>
                </a:solidFill>
              </a:rPr>
              <a:t>[</a:t>
            </a:r>
            <a:r>
              <a:rPr lang="en-FI" sz="1000" i="1" dirty="0">
                <a:solidFill>
                  <a:schemeClr val="bg2">
                    <a:lumMod val="75000"/>
                  </a:schemeClr>
                </a:solidFill>
              </a:rPr>
              <a:t>action</a:t>
            </a:r>
            <a:r>
              <a:rPr lang="en-FI" sz="1000" dirty="0">
                <a:solidFill>
                  <a:schemeClr val="bg2">
                    <a:lumMod val="75000"/>
                  </a:schemeClr>
                </a:solidFill>
              </a:rPr>
              <a:t>]</a:t>
            </a:r>
            <a:r>
              <a:rPr lang="en-FI" sz="1000" i="1" dirty="0">
                <a:solidFill>
                  <a:schemeClr val="bg2">
                    <a:lumMod val="75000"/>
                  </a:schemeClr>
                </a:solidFill>
              </a:rPr>
              <a:t> </a:t>
            </a:r>
            <a:r>
              <a:rPr lang="en-FI" sz="1000" dirty="0">
                <a:solidFill>
                  <a:schemeClr val="bg2">
                    <a:lumMod val="75000"/>
                  </a:schemeClr>
                </a:solidFill>
              </a:rPr>
              <a:t>[</a:t>
            </a:r>
            <a:r>
              <a:rPr lang="en-FI" sz="1000" i="1" dirty="0">
                <a:solidFill>
                  <a:schemeClr val="bg2">
                    <a:lumMod val="75000"/>
                  </a:schemeClr>
                </a:solidFill>
              </a:rPr>
              <a:t>do what</a:t>
            </a:r>
            <a:r>
              <a:rPr lang="en-FI" sz="1000" dirty="0">
                <a:solidFill>
                  <a:schemeClr val="bg2">
                    <a:lumMod val="75000"/>
                  </a:schemeClr>
                </a:solidFill>
              </a:rPr>
              <a:t>] </a:t>
            </a:r>
            <a:r>
              <a:rPr lang="en-FI" sz="1000" b="1" dirty="0">
                <a:solidFill>
                  <a:schemeClr val="bg2">
                    <a:lumMod val="75000"/>
                  </a:schemeClr>
                </a:solidFill>
              </a:rPr>
              <a:t>so that </a:t>
            </a:r>
            <a:r>
              <a:rPr lang="en-FI" sz="1000" dirty="0">
                <a:solidFill>
                  <a:schemeClr val="bg2">
                    <a:lumMod val="75000"/>
                  </a:schemeClr>
                </a:solidFill>
              </a:rPr>
              <a:t>[</a:t>
            </a:r>
            <a:r>
              <a:rPr lang="en-FI" sz="1000" i="1" dirty="0">
                <a:solidFill>
                  <a:schemeClr val="bg2">
                    <a:lumMod val="75000"/>
                  </a:schemeClr>
                </a:solidFill>
              </a:rPr>
              <a:t>TA</a:t>
            </a:r>
            <a:r>
              <a:rPr lang="en-FI" sz="1000" dirty="0">
                <a:solidFill>
                  <a:schemeClr val="bg2">
                    <a:lumMod val="75000"/>
                  </a:schemeClr>
                </a:solidFill>
              </a:rPr>
              <a:t>]</a:t>
            </a:r>
            <a:r>
              <a:rPr lang="en-FI" sz="1000" i="1" dirty="0">
                <a:solidFill>
                  <a:schemeClr val="bg2">
                    <a:lumMod val="75000"/>
                  </a:schemeClr>
                </a:solidFill>
              </a:rPr>
              <a:t> </a:t>
            </a:r>
            <a:r>
              <a:rPr lang="en-FI" sz="1000" dirty="0">
                <a:solidFill>
                  <a:schemeClr val="bg2">
                    <a:lumMod val="75000"/>
                  </a:schemeClr>
                </a:solidFill>
              </a:rPr>
              <a:t>[</a:t>
            </a:r>
            <a:r>
              <a:rPr lang="en-FI" sz="1000" i="1" dirty="0">
                <a:solidFill>
                  <a:schemeClr val="bg2">
                    <a:lumMod val="75000"/>
                  </a:schemeClr>
                </a:solidFill>
              </a:rPr>
              <a:t>insight</a:t>
            </a:r>
            <a:r>
              <a:rPr lang="en-FI" sz="1000" dirty="0">
                <a:solidFill>
                  <a:schemeClr val="bg2">
                    <a:lumMod val="75000"/>
                  </a:schemeClr>
                </a:solidFill>
              </a:rPr>
              <a:t>].</a:t>
            </a:r>
          </a:p>
          <a:p>
            <a:endParaRPr lang="en-FI" sz="1100" dirty="0">
              <a:solidFill>
                <a:schemeClr val="bg2">
                  <a:lumMod val="75000"/>
                </a:schemeClr>
              </a:solidFill>
            </a:endParaRPr>
          </a:p>
          <a:p>
            <a:r>
              <a:rPr lang="en-FI" sz="1100" b="1" dirty="0">
                <a:solidFill>
                  <a:schemeClr val="tx2">
                    <a:lumMod val="75000"/>
                  </a:schemeClr>
                </a:solidFill>
              </a:rPr>
              <a:t>How Might We </a:t>
            </a:r>
            <a:r>
              <a:rPr lang="en-FI" sz="1100" dirty="0">
                <a:solidFill>
                  <a:schemeClr val="tx2">
                    <a:lumMod val="75000"/>
                  </a:schemeClr>
                </a:solidFill>
              </a:rPr>
              <a:t>create </a:t>
            </a:r>
            <a:r>
              <a:rPr lang="en-FI" sz="1100" dirty="0">
                <a:solidFill>
                  <a:schemeClr val="bg2">
                    <a:lumMod val="75000"/>
                  </a:schemeClr>
                </a:solidFill>
              </a:rPr>
              <a:t>[</a:t>
            </a:r>
            <a:r>
              <a:rPr lang="en-FI" sz="1100" i="1" dirty="0">
                <a:solidFill>
                  <a:schemeClr val="bg2">
                    <a:lumMod val="75000"/>
                  </a:schemeClr>
                </a:solidFill>
              </a:rPr>
              <a:t>action</a:t>
            </a:r>
            <a:r>
              <a:rPr lang="en-FI" sz="1100" dirty="0">
                <a:solidFill>
                  <a:schemeClr val="bg2">
                    <a:lumMod val="75000"/>
                  </a:schemeClr>
                </a:solidFill>
              </a:rPr>
              <a:t>] </a:t>
            </a:r>
            <a:r>
              <a:rPr lang="en-FI" sz="1100" dirty="0">
                <a:solidFill>
                  <a:schemeClr val="tx2">
                    <a:lumMod val="75000"/>
                  </a:schemeClr>
                </a:solidFill>
              </a:rPr>
              <a:t>an</a:t>
            </a:r>
            <a:r>
              <a:rPr lang="en-FI" sz="1100" dirty="0">
                <a:solidFill>
                  <a:schemeClr val="bg2">
                    <a:lumMod val="10000"/>
                  </a:schemeClr>
                </a:solidFill>
              </a:rPr>
              <a:t> </a:t>
            </a:r>
            <a:r>
              <a:rPr lang="en-FI" sz="1100" dirty="0">
                <a:solidFill>
                  <a:schemeClr val="tx2">
                    <a:lumMod val="75000"/>
                  </a:schemeClr>
                </a:solidFill>
              </a:rPr>
              <a:t>easy method to collect and store information related to our treated animals </a:t>
            </a:r>
            <a:r>
              <a:rPr lang="en-FI" sz="1100" dirty="0">
                <a:solidFill>
                  <a:schemeClr val="bg2">
                    <a:lumMod val="75000"/>
                  </a:schemeClr>
                </a:solidFill>
              </a:rPr>
              <a:t>[</a:t>
            </a:r>
            <a:r>
              <a:rPr lang="en-FI" sz="1100" i="1" dirty="0">
                <a:solidFill>
                  <a:schemeClr val="bg2">
                    <a:lumMod val="75000"/>
                  </a:schemeClr>
                </a:solidFill>
              </a:rPr>
              <a:t>do what</a:t>
            </a:r>
            <a:r>
              <a:rPr lang="en-FI" sz="1100" dirty="0">
                <a:solidFill>
                  <a:schemeClr val="bg2">
                    <a:lumMod val="75000"/>
                  </a:schemeClr>
                </a:solidFill>
              </a:rPr>
              <a:t>]</a:t>
            </a:r>
            <a:r>
              <a:rPr lang="en-FI" sz="1100" dirty="0">
                <a:solidFill>
                  <a:schemeClr val="tx2">
                    <a:lumMod val="75000"/>
                  </a:schemeClr>
                </a:solidFill>
              </a:rPr>
              <a:t>, </a:t>
            </a:r>
            <a:r>
              <a:rPr lang="en-FI" sz="1100" b="1" dirty="0">
                <a:solidFill>
                  <a:schemeClr val="bg2">
                    <a:lumMod val="10000"/>
                  </a:schemeClr>
                </a:solidFill>
              </a:rPr>
              <a:t>so </a:t>
            </a:r>
            <a:r>
              <a:rPr lang="en-FI" sz="1100" b="1" dirty="0">
                <a:solidFill>
                  <a:schemeClr val="tx2">
                    <a:lumMod val="75000"/>
                  </a:schemeClr>
                </a:solidFill>
              </a:rPr>
              <a:t>that </a:t>
            </a:r>
            <a:r>
              <a:rPr lang="en-FI" sz="1100" dirty="0">
                <a:solidFill>
                  <a:schemeClr val="tx2">
                    <a:lumMod val="75000"/>
                  </a:schemeClr>
                </a:solidFill>
              </a:rPr>
              <a:t>pet owners </a:t>
            </a:r>
            <a:r>
              <a:rPr lang="en-FI" sz="1100" dirty="0">
                <a:solidFill>
                  <a:schemeClr val="bg2">
                    <a:lumMod val="75000"/>
                  </a:schemeClr>
                </a:solidFill>
              </a:rPr>
              <a:t>[</a:t>
            </a:r>
            <a:r>
              <a:rPr lang="en-FI" sz="1100" i="1" dirty="0">
                <a:solidFill>
                  <a:schemeClr val="bg2">
                    <a:lumMod val="75000"/>
                  </a:schemeClr>
                </a:solidFill>
              </a:rPr>
              <a:t>TA</a:t>
            </a:r>
            <a:r>
              <a:rPr lang="en-FI" sz="1100" dirty="0">
                <a:solidFill>
                  <a:schemeClr val="bg2">
                    <a:lumMod val="75000"/>
                  </a:schemeClr>
                </a:solidFill>
              </a:rPr>
              <a:t>] </a:t>
            </a:r>
            <a:r>
              <a:rPr lang="en-FI" sz="1100" dirty="0">
                <a:solidFill>
                  <a:schemeClr val="tx2">
                    <a:lumMod val="75000"/>
                  </a:schemeClr>
                </a:solidFill>
              </a:rPr>
              <a:t>could check the information without calling us and saving their/our time? </a:t>
            </a:r>
            <a:r>
              <a:rPr lang="en-FI" sz="1100" i="1" dirty="0">
                <a:solidFill>
                  <a:schemeClr val="tx2">
                    <a:lumMod val="75000"/>
                  </a:schemeClr>
                </a:solidFill>
              </a:rPr>
              <a:t> </a:t>
            </a:r>
            <a:endParaRPr lang="en-FI" sz="1100" dirty="0">
              <a:solidFill>
                <a:schemeClr val="tx2">
                  <a:lumMod val="75000"/>
                </a:schemeClr>
              </a:solidFill>
            </a:endParaRPr>
          </a:p>
        </p:txBody>
      </p:sp>
      <p:sp>
        <p:nvSpPr>
          <p:cNvPr id="18" name="Rounded Rectangle 17">
            <a:extLst>
              <a:ext uri="{FF2B5EF4-FFF2-40B4-BE49-F238E27FC236}">
                <a16:creationId xmlns:a16="http://schemas.microsoft.com/office/drawing/2014/main" id="{74F5CEBE-A461-B843-8B15-112B76FA5B6E}"/>
              </a:ext>
            </a:extLst>
          </p:cNvPr>
          <p:cNvSpPr/>
          <p:nvPr/>
        </p:nvSpPr>
        <p:spPr>
          <a:xfrm>
            <a:off x="3551777" y="1419654"/>
            <a:ext cx="2448273" cy="2221972"/>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rPr>
              <a:t>How Might We…</a:t>
            </a:r>
          </a:p>
          <a:p>
            <a:endParaRPr lang="en-FI" sz="1100" b="1" dirty="0">
              <a:solidFill>
                <a:schemeClr val="tx2">
                  <a:lumMod val="75000"/>
                </a:schemeClr>
              </a:solidFill>
            </a:endParaRPr>
          </a:p>
          <a:p>
            <a:endParaRPr lang="en-FI" sz="1100" b="1" dirty="0">
              <a:solidFill>
                <a:schemeClr val="tx2">
                  <a:lumMod val="75000"/>
                </a:schemeClr>
              </a:solidFill>
            </a:endParaRPr>
          </a:p>
          <a:p>
            <a:endParaRPr lang="en-FI" sz="1100" b="1" dirty="0">
              <a:solidFill>
                <a:schemeClr val="tx2">
                  <a:lumMod val="75000"/>
                </a:schemeClr>
              </a:solidFill>
            </a:endParaRPr>
          </a:p>
          <a:p>
            <a:endParaRPr lang="en-FI" sz="1100" b="1" dirty="0">
              <a:solidFill>
                <a:schemeClr val="tx2">
                  <a:lumMod val="75000"/>
                </a:schemeClr>
              </a:solidFill>
            </a:endParaRPr>
          </a:p>
          <a:p>
            <a:r>
              <a:rPr lang="en-GB" sz="1100" b="1" dirty="0">
                <a:solidFill>
                  <a:schemeClr val="tx2">
                    <a:lumMod val="75000"/>
                  </a:schemeClr>
                </a:solidFill>
              </a:rPr>
              <a:t>so that…</a:t>
            </a:r>
          </a:p>
          <a:p>
            <a:endParaRPr lang="en-GB" sz="1100" b="1" dirty="0">
              <a:solidFill>
                <a:schemeClr val="tx2">
                  <a:lumMod val="75000"/>
                </a:schemeClr>
              </a:solidFill>
            </a:endParaRPr>
          </a:p>
          <a:p>
            <a:endParaRPr lang="en-GB" sz="1100" b="1" dirty="0">
              <a:solidFill>
                <a:schemeClr val="tx2">
                  <a:lumMod val="75000"/>
                </a:schemeClr>
              </a:solidFill>
            </a:endParaRPr>
          </a:p>
          <a:p>
            <a:endParaRPr lang="en-GB" sz="1100" b="1" dirty="0">
              <a:solidFill>
                <a:schemeClr val="tx2">
                  <a:lumMod val="75000"/>
                </a:schemeClr>
              </a:solidFill>
            </a:endParaRPr>
          </a:p>
          <a:p>
            <a:endParaRPr lang="en-FI" sz="1100" b="1" dirty="0">
              <a:solidFill>
                <a:schemeClr val="tx2">
                  <a:lumMod val="75000"/>
                </a:schemeClr>
              </a:solidFill>
            </a:endParaRPr>
          </a:p>
        </p:txBody>
      </p:sp>
      <p:sp>
        <p:nvSpPr>
          <p:cNvPr id="22" name="Rounded Rectangle 21">
            <a:extLst>
              <a:ext uri="{FF2B5EF4-FFF2-40B4-BE49-F238E27FC236}">
                <a16:creationId xmlns:a16="http://schemas.microsoft.com/office/drawing/2014/main" id="{BBA1ED4D-F45F-904A-B5DA-3024C8A204C4}"/>
              </a:ext>
            </a:extLst>
          </p:cNvPr>
          <p:cNvSpPr/>
          <p:nvPr/>
        </p:nvSpPr>
        <p:spPr>
          <a:xfrm>
            <a:off x="795781" y="4084009"/>
            <a:ext cx="2448272" cy="2180791"/>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rPr>
              <a:t>How Might We…</a:t>
            </a:r>
          </a:p>
          <a:p>
            <a:endParaRPr lang="en-FI" sz="1100" b="1" dirty="0">
              <a:solidFill>
                <a:schemeClr val="tx2">
                  <a:lumMod val="75000"/>
                </a:schemeClr>
              </a:solidFill>
            </a:endParaRPr>
          </a:p>
          <a:p>
            <a:endParaRPr lang="en-FI" sz="1100" b="1" dirty="0">
              <a:solidFill>
                <a:schemeClr val="tx2">
                  <a:lumMod val="75000"/>
                </a:schemeClr>
              </a:solidFill>
            </a:endParaRPr>
          </a:p>
          <a:p>
            <a:endParaRPr lang="en-FI" sz="1100" b="1" dirty="0">
              <a:solidFill>
                <a:schemeClr val="tx2">
                  <a:lumMod val="75000"/>
                </a:schemeClr>
              </a:solidFill>
            </a:endParaRPr>
          </a:p>
          <a:p>
            <a:endParaRPr lang="en-FI" sz="1100" b="1" dirty="0">
              <a:solidFill>
                <a:schemeClr val="tx2">
                  <a:lumMod val="75000"/>
                </a:schemeClr>
              </a:solidFill>
            </a:endParaRPr>
          </a:p>
          <a:p>
            <a:r>
              <a:rPr lang="en-GB" sz="1100" b="1" dirty="0">
                <a:solidFill>
                  <a:schemeClr val="tx2">
                    <a:lumMod val="75000"/>
                  </a:schemeClr>
                </a:solidFill>
              </a:rPr>
              <a:t>so that…</a:t>
            </a:r>
          </a:p>
          <a:p>
            <a:endParaRPr lang="en-GB" sz="1100" b="1" dirty="0">
              <a:solidFill>
                <a:schemeClr val="tx2">
                  <a:lumMod val="75000"/>
                </a:schemeClr>
              </a:solidFill>
            </a:endParaRPr>
          </a:p>
          <a:p>
            <a:endParaRPr lang="en-GB" sz="1100" b="1" dirty="0">
              <a:solidFill>
                <a:schemeClr val="tx2">
                  <a:lumMod val="75000"/>
                </a:schemeClr>
              </a:solidFill>
            </a:endParaRPr>
          </a:p>
          <a:p>
            <a:endParaRPr lang="en-GB" sz="1100" b="1" dirty="0">
              <a:solidFill>
                <a:schemeClr val="tx2">
                  <a:lumMod val="75000"/>
                </a:schemeClr>
              </a:solidFill>
            </a:endParaRPr>
          </a:p>
        </p:txBody>
      </p:sp>
      <p:sp>
        <p:nvSpPr>
          <p:cNvPr id="25" name="Rounded Rectangle 24">
            <a:extLst>
              <a:ext uri="{FF2B5EF4-FFF2-40B4-BE49-F238E27FC236}">
                <a16:creationId xmlns:a16="http://schemas.microsoft.com/office/drawing/2014/main" id="{C2D094EB-09B4-EE49-883A-3499142C180D}"/>
              </a:ext>
            </a:extLst>
          </p:cNvPr>
          <p:cNvSpPr/>
          <p:nvPr/>
        </p:nvSpPr>
        <p:spPr>
          <a:xfrm>
            <a:off x="3549291" y="4084009"/>
            <a:ext cx="2450759" cy="2180791"/>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rPr>
              <a:t>How Might We…</a:t>
            </a:r>
          </a:p>
          <a:p>
            <a:endParaRPr lang="en-FI" sz="1100" b="1" dirty="0">
              <a:solidFill>
                <a:schemeClr val="tx2">
                  <a:lumMod val="75000"/>
                </a:schemeClr>
              </a:solidFill>
            </a:endParaRPr>
          </a:p>
          <a:p>
            <a:endParaRPr lang="en-FI" sz="1100" b="1" dirty="0">
              <a:solidFill>
                <a:schemeClr val="tx2">
                  <a:lumMod val="75000"/>
                </a:schemeClr>
              </a:solidFill>
            </a:endParaRPr>
          </a:p>
          <a:p>
            <a:endParaRPr lang="en-FI" sz="1100" b="1" dirty="0">
              <a:solidFill>
                <a:schemeClr val="tx2">
                  <a:lumMod val="75000"/>
                </a:schemeClr>
              </a:solidFill>
            </a:endParaRPr>
          </a:p>
          <a:p>
            <a:endParaRPr lang="en-FI" sz="1100" b="1" dirty="0">
              <a:solidFill>
                <a:schemeClr val="tx2">
                  <a:lumMod val="75000"/>
                </a:schemeClr>
              </a:solidFill>
            </a:endParaRPr>
          </a:p>
          <a:p>
            <a:r>
              <a:rPr lang="en-GB" sz="1100" b="1" dirty="0">
                <a:solidFill>
                  <a:schemeClr val="tx2">
                    <a:lumMod val="75000"/>
                  </a:schemeClr>
                </a:solidFill>
              </a:rPr>
              <a:t>so that…</a:t>
            </a:r>
          </a:p>
          <a:p>
            <a:endParaRPr lang="en-GB" sz="1100" b="1" dirty="0">
              <a:solidFill>
                <a:schemeClr val="tx2">
                  <a:lumMod val="75000"/>
                </a:schemeClr>
              </a:solidFill>
            </a:endParaRPr>
          </a:p>
          <a:p>
            <a:endParaRPr lang="en-GB" sz="1100" b="1" dirty="0">
              <a:solidFill>
                <a:schemeClr val="tx2">
                  <a:lumMod val="75000"/>
                </a:schemeClr>
              </a:solidFill>
            </a:endParaRPr>
          </a:p>
          <a:p>
            <a:endParaRPr lang="en-GB" sz="1100" b="1" dirty="0">
              <a:solidFill>
                <a:schemeClr val="tx2">
                  <a:lumMod val="75000"/>
                </a:schemeClr>
              </a:solidFill>
            </a:endParaRPr>
          </a:p>
        </p:txBody>
      </p:sp>
      <p:sp>
        <p:nvSpPr>
          <p:cNvPr id="27" name="Rounded Rectangle 26">
            <a:extLst>
              <a:ext uri="{FF2B5EF4-FFF2-40B4-BE49-F238E27FC236}">
                <a16:creationId xmlns:a16="http://schemas.microsoft.com/office/drawing/2014/main" id="{2600C992-B210-7848-A884-5EEA0CD8DF27}"/>
              </a:ext>
            </a:extLst>
          </p:cNvPr>
          <p:cNvSpPr/>
          <p:nvPr/>
        </p:nvSpPr>
        <p:spPr>
          <a:xfrm>
            <a:off x="9120336" y="122857"/>
            <a:ext cx="2592288" cy="427716"/>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FI" sz="1400" dirty="0">
                <a:solidFill>
                  <a:schemeClr val="bg2">
                    <a:lumMod val="50000"/>
                  </a:schemeClr>
                </a:solidFill>
              </a:rPr>
              <a:t>Team/Name</a:t>
            </a:r>
          </a:p>
        </p:txBody>
      </p:sp>
      <p:sp>
        <p:nvSpPr>
          <p:cNvPr id="32" name="Text Placeholder 1">
            <a:extLst>
              <a:ext uri="{FF2B5EF4-FFF2-40B4-BE49-F238E27FC236}">
                <a16:creationId xmlns:a16="http://schemas.microsoft.com/office/drawing/2014/main" id="{86EA8775-79CE-194D-9B7B-EBE350E9BA1E}"/>
              </a:ext>
            </a:extLst>
          </p:cNvPr>
          <p:cNvSpPr txBox="1">
            <a:spLocks/>
          </p:cNvSpPr>
          <p:nvPr/>
        </p:nvSpPr>
        <p:spPr>
          <a:xfrm>
            <a:off x="793295" y="180332"/>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chemeClr val="tx2">
                    <a:lumMod val="75000"/>
                  </a:schemeClr>
                </a:solidFill>
                <a:effectLst/>
              </a:rPr>
              <a:t>HMW Questions: Template</a:t>
            </a:r>
            <a:endParaRPr lang="fi-FI" sz="2400" dirty="0">
              <a:solidFill>
                <a:schemeClr val="tx2">
                  <a:lumMod val="75000"/>
                </a:schemeClr>
              </a:solidFill>
              <a:latin typeface="Noto Sans Adlam" panose="020B0502040504020204" pitchFamily="34" charset="0"/>
              <a:ea typeface="Noto Sans Adlam" panose="020B0502040504020204" pitchFamily="34" charset="0"/>
              <a:cs typeface="Noto Sans Adlam" panose="020B0502040504020204" pitchFamily="34" charset="0"/>
            </a:endParaRPr>
          </a:p>
        </p:txBody>
      </p:sp>
      <p:pic>
        <p:nvPicPr>
          <p:cNvPr id="36" name="Picture 35" descr="Logo, company name&#10;&#10;Description automatically generated">
            <a:extLst>
              <a:ext uri="{FF2B5EF4-FFF2-40B4-BE49-F238E27FC236}">
                <a16:creationId xmlns:a16="http://schemas.microsoft.com/office/drawing/2014/main" id="{67A358C0-CAE8-8247-8DD1-C34190364F8B}"/>
              </a:ext>
            </a:extLst>
          </p:cNvPr>
          <p:cNvPicPr>
            <a:picLocks noChangeAspect="1"/>
          </p:cNvPicPr>
          <p:nvPr/>
        </p:nvPicPr>
        <p:blipFill>
          <a:blip r:embed="rId3"/>
          <a:stretch>
            <a:fillRect/>
          </a:stretch>
        </p:blipFill>
        <p:spPr>
          <a:xfrm>
            <a:off x="10976091" y="6237312"/>
            <a:ext cx="1024565" cy="394799"/>
          </a:xfrm>
          <a:prstGeom prst="rect">
            <a:avLst/>
          </a:prstGeom>
        </p:spPr>
      </p:pic>
      <p:sp>
        <p:nvSpPr>
          <p:cNvPr id="3" name="Rounded Rectangle 2">
            <a:extLst>
              <a:ext uri="{FF2B5EF4-FFF2-40B4-BE49-F238E27FC236}">
                <a16:creationId xmlns:a16="http://schemas.microsoft.com/office/drawing/2014/main" id="{30F6A763-1D78-E1BE-9BF8-06A2491377AE}"/>
              </a:ext>
            </a:extLst>
          </p:cNvPr>
          <p:cNvSpPr/>
          <p:nvPr/>
        </p:nvSpPr>
        <p:spPr>
          <a:xfrm>
            <a:off x="6313830" y="1419654"/>
            <a:ext cx="2448273" cy="2221972"/>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rPr>
              <a:t>How Might We…</a:t>
            </a:r>
          </a:p>
          <a:p>
            <a:endParaRPr lang="en-FI" sz="1100" b="1" dirty="0">
              <a:solidFill>
                <a:schemeClr val="tx2">
                  <a:lumMod val="75000"/>
                </a:schemeClr>
              </a:solidFill>
            </a:endParaRPr>
          </a:p>
          <a:p>
            <a:endParaRPr lang="en-FI" sz="1100" b="1" dirty="0">
              <a:solidFill>
                <a:schemeClr val="tx2">
                  <a:lumMod val="75000"/>
                </a:schemeClr>
              </a:solidFill>
            </a:endParaRPr>
          </a:p>
          <a:p>
            <a:endParaRPr lang="en-FI" sz="1100" b="1" dirty="0">
              <a:solidFill>
                <a:schemeClr val="tx2">
                  <a:lumMod val="75000"/>
                </a:schemeClr>
              </a:solidFill>
            </a:endParaRPr>
          </a:p>
          <a:p>
            <a:endParaRPr lang="en-FI" sz="1100" b="1" dirty="0">
              <a:solidFill>
                <a:schemeClr val="tx2">
                  <a:lumMod val="75000"/>
                </a:schemeClr>
              </a:solidFill>
            </a:endParaRPr>
          </a:p>
          <a:p>
            <a:r>
              <a:rPr lang="en-GB" sz="1100" b="1" dirty="0">
                <a:solidFill>
                  <a:schemeClr val="tx2">
                    <a:lumMod val="75000"/>
                  </a:schemeClr>
                </a:solidFill>
              </a:rPr>
              <a:t>so that…</a:t>
            </a:r>
          </a:p>
          <a:p>
            <a:endParaRPr lang="en-GB" sz="1100" b="1" dirty="0">
              <a:solidFill>
                <a:schemeClr val="tx2">
                  <a:lumMod val="75000"/>
                </a:schemeClr>
              </a:solidFill>
            </a:endParaRPr>
          </a:p>
          <a:p>
            <a:endParaRPr lang="en-GB" sz="1100" b="1" dirty="0">
              <a:solidFill>
                <a:schemeClr val="tx2">
                  <a:lumMod val="75000"/>
                </a:schemeClr>
              </a:solidFill>
            </a:endParaRPr>
          </a:p>
          <a:p>
            <a:endParaRPr lang="en-GB" sz="1100" b="1" dirty="0">
              <a:solidFill>
                <a:schemeClr val="tx2">
                  <a:lumMod val="75000"/>
                </a:schemeClr>
              </a:solidFill>
            </a:endParaRPr>
          </a:p>
        </p:txBody>
      </p:sp>
      <p:sp>
        <p:nvSpPr>
          <p:cNvPr id="4" name="Rounded Rectangle 3">
            <a:extLst>
              <a:ext uri="{FF2B5EF4-FFF2-40B4-BE49-F238E27FC236}">
                <a16:creationId xmlns:a16="http://schemas.microsoft.com/office/drawing/2014/main" id="{786B65CF-B77D-CA21-D88E-860F484CB78B}"/>
              </a:ext>
            </a:extLst>
          </p:cNvPr>
          <p:cNvSpPr/>
          <p:nvPr/>
        </p:nvSpPr>
        <p:spPr>
          <a:xfrm>
            <a:off x="6311344" y="4084009"/>
            <a:ext cx="2450759" cy="2180791"/>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rPr>
              <a:t>How Might We…</a:t>
            </a:r>
          </a:p>
          <a:p>
            <a:endParaRPr lang="en-FI" sz="1100" b="1" dirty="0">
              <a:solidFill>
                <a:schemeClr val="tx2">
                  <a:lumMod val="75000"/>
                </a:schemeClr>
              </a:solidFill>
            </a:endParaRPr>
          </a:p>
          <a:p>
            <a:endParaRPr lang="en-FI" sz="1100" b="1" dirty="0">
              <a:solidFill>
                <a:schemeClr val="tx2">
                  <a:lumMod val="75000"/>
                </a:schemeClr>
              </a:solidFill>
            </a:endParaRPr>
          </a:p>
          <a:p>
            <a:endParaRPr lang="en-FI" sz="1100" b="1" dirty="0">
              <a:solidFill>
                <a:schemeClr val="tx2">
                  <a:lumMod val="75000"/>
                </a:schemeClr>
              </a:solidFill>
            </a:endParaRPr>
          </a:p>
          <a:p>
            <a:endParaRPr lang="en-FI" sz="1100" b="1" dirty="0">
              <a:solidFill>
                <a:schemeClr val="tx2">
                  <a:lumMod val="75000"/>
                </a:schemeClr>
              </a:solidFill>
            </a:endParaRPr>
          </a:p>
          <a:p>
            <a:r>
              <a:rPr lang="en-GB" sz="1100" b="1" dirty="0">
                <a:solidFill>
                  <a:schemeClr val="tx2">
                    <a:lumMod val="75000"/>
                  </a:schemeClr>
                </a:solidFill>
              </a:rPr>
              <a:t>so that…</a:t>
            </a:r>
          </a:p>
          <a:p>
            <a:endParaRPr lang="en-GB" sz="1100" b="1" dirty="0">
              <a:solidFill>
                <a:schemeClr val="tx2">
                  <a:lumMod val="75000"/>
                </a:schemeClr>
              </a:solidFill>
            </a:endParaRPr>
          </a:p>
          <a:p>
            <a:endParaRPr lang="en-GB" sz="1100" b="1" dirty="0">
              <a:solidFill>
                <a:schemeClr val="tx2">
                  <a:lumMod val="75000"/>
                </a:schemeClr>
              </a:solidFill>
            </a:endParaRPr>
          </a:p>
          <a:p>
            <a:endParaRPr lang="en-GB" sz="1100" b="1" dirty="0">
              <a:solidFill>
                <a:schemeClr val="tx2">
                  <a:lumMod val="75000"/>
                </a:schemeClr>
              </a:solidFill>
            </a:endParaRPr>
          </a:p>
        </p:txBody>
      </p:sp>
      <p:sp>
        <p:nvSpPr>
          <p:cNvPr id="8" name="Rounded Rectangle 7">
            <a:extLst>
              <a:ext uri="{FF2B5EF4-FFF2-40B4-BE49-F238E27FC236}">
                <a16:creationId xmlns:a16="http://schemas.microsoft.com/office/drawing/2014/main" id="{B3B4471D-9EC1-A600-326F-FAE79B39DE52}"/>
              </a:ext>
            </a:extLst>
          </p:cNvPr>
          <p:cNvSpPr/>
          <p:nvPr/>
        </p:nvSpPr>
        <p:spPr>
          <a:xfrm>
            <a:off x="9075883" y="1419654"/>
            <a:ext cx="2448273" cy="2221972"/>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rPr>
              <a:t>How Might We…</a:t>
            </a:r>
          </a:p>
          <a:p>
            <a:endParaRPr lang="en-FI" sz="1100" b="1" dirty="0">
              <a:solidFill>
                <a:schemeClr val="tx2">
                  <a:lumMod val="75000"/>
                </a:schemeClr>
              </a:solidFill>
            </a:endParaRPr>
          </a:p>
          <a:p>
            <a:endParaRPr lang="en-FI" sz="1100" b="1" dirty="0">
              <a:solidFill>
                <a:schemeClr val="tx2">
                  <a:lumMod val="75000"/>
                </a:schemeClr>
              </a:solidFill>
            </a:endParaRPr>
          </a:p>
          <a:p>
            <a:endParaRPr lang="en-FI" sz="1100" b="1" dirty="0">
              <a:solidFill>
                <a:schemeClr val="tx2">
                  <a:lumMod val="75000"/>
                </a:schemeClr>
              </a:solidFill>
            </a:endParaRPr>
          </a:p>
          <a:p>
            <a:endParaRPr lang="en-FI" sz="1100" b="1" dirty="0">
              <a:solidFill>
                <a:schemeClr val="tx2">
                  <a:lumMod val="75000"/>
                </a:schemeClr>
              </a:solidFill>
            </a:endParaRPr>
          </a:p>
          <a:p>
            <a:r>
              <a:rPr lang="en-GB" sz="1100" b="1" dirty="0">
                <a:solidFill>
                  <a:schemeClr val="tx2">
                    <a:lumMod val="75000"/>
                  </a:schemeClr>
                </a:solidFill>
              </a:rPr>
              <a:t>so that…</a:t>
            </a:r>
          </a:p>
          <a:p>
            <a:endParaRPr lang="en-GB" sz="1100" b="1" dirty="0">
              <a:solidFill>
                <a:schemeClr val="tx2">
                  <a:lumMod val="75000"/>
                </a:schemeClr>
              </a:solidFill>
            </a:endParaRPr>
          </a:p>
          <a:p>
            <a:endParaRPr lang="en-GB" sz="1100" b="1" dirty="0">
              <a:solidFill>
                <a:schemeClr val="tx2">
                  <a:lumMod val="75000"/>
                </a:schemeClr>
              </a:solidFill>
            </a:endParaRPr>
          </a:p>
          <a:p>
            <a:endParaRPr lang="en-GB" sz="1100" b="1" dirty="0">
              <a:solidFill>
                <a:schemeClr val="tx2">
                  <a:lumMod val="75000"/>
                </a:schemeClr>
              </a:solidFill>
            </a:endParaRPr>
          </a:p>
        </p:txBody>
      </p:sp>
      <p:sp>
        <p:nvSpPr>
          <p:cNvPr id="5" name="Rounded Rectangle 4">
            <a:extLst>
              <a:ext uri="{FF2B5EF4-FFF2-40B4-BE49-F238E27FC236}">
                <a16:creationId xmlns:a16="http://schemas.microsoft.com/office/drawing/2014/main" id="{C31D6BF9-9134-FB1F-BAD6-46A0270BB90A}"/>
              </a:ext>
            </a:extLst>
          </p:cNvPr>
          <p:cNvSpPr/>
          <p:nvPr/>
        </p:nvSpPr>
        <p:spPr>
          <a:xfrm>
            <a:off x="789725" y="1419653"/>
            <a:ext cx="2448272" cy="298800"/>
          </a:xfrm>
          <a:prstGeom prst="round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b="1" dirty="0">
                <a:solidFill>
                  <a:schemeClr val="bg2">
                    <a:lumMod val="10000"/>
                  </a:schemeClr>
                </a:solidFill>
              </a:rPr>
              <a:t>Recommended</a:t>
            </a:r>
            <a:r>
              <a:rPr lang="fi-FI" sz="1400" b="1" dirty="0">
                <a:solidFill>
                  <a:schemeClr val="bg2">
                    <a:lumMod val="10000"/>
                  </a:schemeClr>
                </a:solidFill>
              </a:rPr>
              <a:t> formula:</a:t>
            </a:r>
            <a:endParaRPr lang="en-FI" sz="1400" b="1" dirty="0">
              <a:solidFill>
                <a:schemeClr val="bg2">
                  <a:lumMod val="10000"/>
                </a:schemeClr>
              </a:solidFill>
            </a:endParaRPr>
          </a:p>
        </p:txBody>
      </p:sp>
      <p:sp>
        <p:nvSpPr>
          <p:cNvPr id="9" name="Rounded Rectangle 8">
            <a:extLst>
              <a:ext uri="{FF2B5EF4-FFF2-40B4-BE49-F238E27FC236}">
                <a16:creationId xmlns:a16="http://schemas.microsoft.com/office/drawing/2014/main" id="{7A179323-DD15-E3F3-A2F1-D92B6461DD08}"/>
              </a:ext>
            </a:extLst>
          </p:cNvPr>
          <p:cNvSpPr/>
          <p:nvPr/>
        </p:nvSpPr>
        <p:spPr>
          <a:xfrm>
            <a:off x="9073397" y="4084009"/>
            <a:ext cx="2450759" cy="2180791"/>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rPr>
              <a:t>How Might We…</a:t>
            </a:r>
          </a:p>
          <a:p>
            <a:endParaRPr lang="en-FI" sz="1100" b="1" dirty="0">
              <a:solidFill>
                <a:schemeClr val="tx2">
                  <a:lumMod val="75000"/>
                </a:schemeClr>
              </a:solidFill>
            </a:endParaRPr>
          </a:p>
          <a:p>
            <a:endParaRPr lang="en-FI" sz="1100" b="1" dirty="0">
              <a:solidFill>
                <a:schemeClr val="tx2">
                  <a:lumMod val="75000"/>
                </a:schemeClr>
              </a:solidFill>
            </a:endParaRPr>
          </a:p>
          <a:p>
            <a:endParaRPr lang="en-FI" sz="1100" b="1" dirty="0">
              <a:solidFill>
                <a:schemeClr val="tx2">
                  <a:lumMod val="75000"/>
                </a:schemeClr>
              </a:solidFill>
            </a:endParaRPr>
          </a:p>
          <a:p>
            <a:endParaRPr lang="en-FI" sz="1100" b="1" dirty="0">
              <a:solidFill>
                <a:schemeClr val="tx2">
                  <a:lumMod val="75000"/>
                </a:schemeClr>
              </a:solidFill>
            </a:endParaRPr>
          </a:p>
          <a:p>
            <a:r>
              <a:rPr lang="en-GB" sz="1100" b="1" dirty="0">
                <a:solidFill>
                  <a:schemeClr val="tx2">
                    <a:lumMod val="75000"/>
                  </a:schemeClr>
                </a:solidFill>
              </a:rPr>
              <a:t>so that…</a:t>
            </a:r>
          </a:p>
          <a:p>
            <a:endParaRPr lang="en-GB" sz="1100" b="1" dirty="0">
              <a:solidFill>
                <a:schemeClr val="tx2">
                  <a:lumMod val="75000"/>
                </a:schemeClr>
              </a:solidFill>
            </a:endParaRPr>
          </a:p>
          <a:p>
            <a:endParaRPr lang="en-GB" sz="1100" b="1" dirty="0">
              <a:solidFill>
                <a:schemeClr val="tx2">
                  <a:lumMod val="75000"/>
                </a:schemeClr>
              </a:solidFill>
            </a:endParaRPr>
          </a:p>
          <a:p>
            <a:endParaRPr lang="en-GB" sz="1100" b="1" dirty="0">
              <a:solidFill>
                <a:schemeClr val="tx2">
                  <a:lumMod val="75000"/>
                </a:schemeClr>
              </a:solidFill>
            </a:endParaRPr>
          </a:p>
        </p:txBody>
      </p:sp>
    </p:spTree>
    <p:extLst>
      <p:ext uri="{BB962C8B-B14F-4D97-AF65-F5344CB8AC3E}">
        <p14:creationId xmlns:p14="http://schemas.microsoft.com/office/powerpoint/2010/main" val="1566357696"/>
      </p:ext>
    </p:extLst>
  </p:cSld>
  <p:clrMapOvr>
    <a:masterClrMapping/>
  </p:clrMapOvr>
</p:sld>
</file>

<file path=ppt/theme/theme1.xml><?xml version="1.0" encoding="utf-8"?>
<a:theme xmlns:a="http://schemas.openxmlformats.org/drawingml/2006/main" name="Office Theme">
  <a:themeElements>
    <a:clrScheme name="Viima Colors">
      <a:dk1>
        <a:srgbClr val="000000"/>
      </a:dk1>
      <a:lt1>
        <a:srgbClr val="FFFFFF"/>
      </a:lt1>
      <a:dk2>
        <a:srgbClr val="777777"/>
      </a:dk2>
      <a:lt2>
        <a:srgbClr val="FCFCFC"/>
      </a:lt2>
      <a:accent1>
        <a:srgbClr val="1CB5F2"/>
      </a:accent1>
      <a:accent2>
        <a:srgbClr val="33DB87"/>
      </a:accent2>
      <a:accent3>
        <a:srgbClr val="F9599A"/>
      </a:accent3>
      <a:accent4>
        <a:srgbClr val="8679D1"/>
      </a:accent4>
      <a:accent5>
        <a:srgbClr val="FC954F"/>
      </a:accent5>
      <a:accent6>
        <a:srgbClr val="FCDA4C"/>
      </a:accent6>
      <a:hlink>
        <a:srgbClr val="1CB5F2"/>
      </a:hlink>
      <a:folHlink>
        <a:srgbClr val="1C91BF"/>
      </a:folHlink>
    </a:clrScheme>
    <a:fontScheme name="Viima">
      <a:majorFont>
        <a:latin typeface="Noto Sans" panose="020B0604020202020204"/>
        <a:ea typeface=""/>
        <a:cs typeface=""/>
        <a:font script="Jpan" typeface="ＭＳ Ｐゴシック"/>
        <a:font script="Hang" typeface="굴림"/>
        <a:font script="Hans" typeface="黑体"/>
        <a:font script="Hant" typeface="微軟正黑體"/>
        <a:font script="Arab" typeface="Noto Sans"/>
        <a:font script="Hebr" typeface="Noto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a:font script="Uigh" typeface="Microsoft Uighur"/>
        <a:font script="Geor" typeface="Sylfaen"/>
      </a:majorFont>
      <a:minorFont>
        <a:latin typeface="Noto Sans" panose="02020603050405020304"/>
        <a:ea typeface=""/>
        <a:cs typeface=""/>
        <a:font script="Jpan" typeface="ＭＳ Ｐ明朝"/>
        <a:font script="Hang" typeface="바탕"/>
        <a:font script="Hans" typeface="宋体"/>
        <a:font script="Hant" typeface="新細明體"/>
        <a:font script="Arab" typeface="Noto Sans"/>
        <a:font script="Hebr" typeface="Noto Sans"/>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26204</TotalTime>
  <Words>1202</Words>
  <Application>Microsoft Macintosh PowerPoint</Application>
  <PresentationFormat>Widescreen</PresentationFormat>
  <Paragraphs>152</Paragraphs>
  <Slides>11</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Noto Sans Adlam</vt:lpstr>
      <vt:lpstr>Assistant</vt:lpstr>
      <vt:lpstr>Calibri</vt:lpstr>
      <vt:lpstr>Wingdings</vt:lpstr>
      <vt:lpstr>Noto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About Viima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Jesse Nieminen</dc:creator>
  <cp:lastModifiedBy>Dainora Jociute</cp:lastModifiedBy>
  <cp:revision>987</cp:revision>
  <cp:lastPrinted>2019-03-22T11:04:22Z</cp:lastPrinted>
  <dcterms:created xsi:type="dcterms:W3CDTF">2019-03-19T11:30:33Z</dcterms:created>
  <dcterms:modified xsi:type="dcterms:W3CDTF">2022-12-08T11:44:16Z</dcterms:modified>
</cp:coreProperties>
</file>